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grpSp>
        <p:nvGrpSpPr>
          <p:cNvPr id="2" name="组合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任意多边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任意多边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任意多边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t>2012/9/27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2012/9/27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2012/9/27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2012/9/27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2012/9/27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燕尾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燕尾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2012/9/27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2012/9/27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2012/9/27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2012/9/27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2012/9/27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t>2012/9/27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任意多边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燕尾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燕尾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任意多边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t>2012/9/27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mages.51cto.com/files/uploadimg/20091209/2242300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性能测试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LR</a:t>
            </a:r>
            <a:r>
              <a:rPr lang="zh-CN" altLang="en-US" dirty="0" smtClean="0"/>
              <a:t>基础操作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0733920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参数化</a:t>
            </a:r>
            <a:endParaRPr lang="en-US" altLang="zh-CN" dirty="0" smtClean="0"/>
          </a:p>
          <a:p>
            <a:r>
              <a:rPr lang="zh-CN" altLang="en-US" dirty="0" smtClean="0"/>
              <a:t>关联</a:t>
            </a:r>
            <a:endParaRPr lang="en-US" altLang="zh-CN" dirty="0" smtClean="0"/>
          </a:p>
          <a:p>
            <a:r>
              <a:rPr lang="zh-CN" altLang="en-US" dirty="0" smtClean="0"/>
              <a:t>检查点</a:t>
            </a:r>
            <a:endParaRPr lang="en-US" altLang="zh-CN" dirty="0" smtClean="0"/>
          </a:p>
          <a:p>
            <a:r>
              <a:rPr lang="zh-CN" altLang="en-US" dirty="0" smtClean="0"/>
              <a:t>集合点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脚本录制</a:t>
            </a:r>
            <a:endParaRPr lang="zh-CN" altLang="en-US" dirty="0"/>
          </a:p>
        </p:txBody>
      </p:sp>
      <p:pic>
        <p:nvPicPr>
          <p:cNvPr id="4" name="图片 3" descr="LR学习笔记---参数设置 - 毛毛虫 - 想飞的梦想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1628800"/>
            <a:ext cx="4417864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7484805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CN" altLang="en-US" dirty="0" smtClean="0"/>
              <a:t>事务添加</a:t>
            </a:r>
            <a:endParaRPr lang="en-US" altLang="zh-CN" dirty="0" smtClean="0"/>
          </a:p>
          <a:p>
            <a:r>
              <a:rPr lang="zh-CN" altLang="en-US" dirty="0" smtClean="0"/>
              <a:t>手工事务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en-US" altLang="zh-CN" sz="2200" dirty="0" err="1"/>
              <a:t>web_reg_find</a:t>
            </a:r>
            <a:r>
              <a:rPr lang="en-US" altLang="zh-CN" sz="2200" dirty="0"/>
              <a:t>("Search=Body",     </a:t>
            </a:r>
          </a:p>
          <a:p>
            <a:pPr marL="0" indent="0">
              <a:buNone/>
            </a:pPr>
            <a:r>
              <a:rPr lang="en-US" altLang="zh-CN" sz="2200" dirty="0"/>
              <a:t>         "</a:t>
            </a:r>
            <a:r>
              <a:rPr lang="en-US" altLang="zh-CN" sz="2200" dirty="0" err="1"/>
              <a:t>SaveCount</a:t>
            </a:r>
            <a:r>
              <a:rPr lang="en-US" altLang="zh-CN" sz="2200" dirty="0"/>
              <a:t>=</a:t>
            </a:r>
            <a:r>
              <a:rPr lang="en-US" altLang="zh-CN" sz="2200" dirty="0" err="1"/>
              <a:t>regst</a:t>
            </a:r>
            <a:r>
              <a:rPr lang="en-US" altLang="zh-CN" sz="2200" dirty="0"/>
              <a:t>",    </a:t>
            </a:r>
          </a:p>
          <a:p>
            <a:pPr marL="0" indent="0">
              <a:buNone/>
            </a:pPr>
            <a:r>
              <a:rPr lang="en-US" altLang="zh-CN" sz="2200" dirty="0"/>
              <a:t>          "</a:t>
            </a:r>
            <a:r>
              <a:rPr lang="en-US" altLang="zh-CN" sz="2200" dirty="0" smtClean="0"/>
              <a:t>Text=JCS</a:t>
            </a:r>
            <a:r>
              <a:rPr lang="zh-CN" altLang="en-US" sz="1800" dirty="0"/>
              <a:t>协同平台套件系统</a:t>
            </a:r>
            <a:r>
              <a:rPr lang="en-US" altLang="zh-CN" sz="2200" dirty="0" smtClean="0"/>
              <a:t>", </a:t>
            </a:r>
            <a:r>
              <a:rPr lang="en-US" altLang="zh-CN" sz="2200" dirty="0"/>
              <a:t> </a:t>
            </a:r>
          </a:p>
          <a:p>
            <a:pPr marL="0" indent="0">
              <a:buNone/>
            </a:pPr>
            <a:r>
              <a:rPr lang="en-US" altLang="zh-CN" sz="2200" dirty="0"/>
              <a:t>            LAST);  </a:t>
            </a:r>
          </a:p>
          <a:p>
            <a:pPr marL="0" indent="0">
              <a:buNone/>
            </a:pPr>
            <a:r>
              <a:rPr lang="en-US" altLang="zh-CN" sz="2200" dirty="0"/>
              <a:t>          if(</a:t>
            </a:r>
            <a:r>
              <a:rPr lang="en-US" altLang="zh-CN" sz="2200" dirty="0" err="1"/>
              <a:t>atoi</a:t>
            </a:r>
            <a:r>
              <a:rPr lang="en-US" altLang="zh-CN" sz="2200" dirty="0"/>
              <a:t>(</a:t>
            </a:r>
            <a:r>
              <a:rPr lang="en-US" altLang="zh-CN" sz="2200" dirty="0" err="1"/>
              <a:t>lr_eval_string</a:t>
            </a:r>
            <a:r>
              <a:rPr lang="en-US" altLang="zh-CN" sz="2200" dirty="0"/>
              <a:t>("{</a:t>
            </a:r>
            <a:r>
              <a:rPr lang="en-US" altLang="zh-CN" sz="2200" dirty="0" err="1"/>
              <a:t>regst</a:t>
            </a:r>
            <a:r>
              <a:rPr lang="en-US" altLang="zh-CN" sz="2200" dirty="0"/>
              <a:t>}"))</a:t>
            </a:r>
            <a:r>
              <a:rPr lang="en-US" altLang="zh-CN" sz="2200" b="1" dirty="0"/>
              <a:t>&gt;</a:t>
            </a:r>
            <a:r>
              <a:rPr lang="en-US" altLang="zh-CN" sz="2200" dirty="0"/>
              <a:t>=1)      </a:t>
            </a:r>
          </a:p>
          <a:p>
            <a:pPr marL="0" indent="0">
              <a:buNone/>
            </a:pPr>
            <a:r>
              <a:rPr lang="en-US" altLang="zh-CN" sz="2200" dirty="0"/>
              <a:t>                  </a:t>
            </a:r>
            <a:r>
              <a:rPr lang="en-US" altLang="zh-CN" sz="2200" dirty="0" err="1"/>
              <a:t>lr_end_transaction</a:t>
            </a:r>
            <a:r>
              <a:rPr lang="en-US" altLang="zh-CN" sz="2200" dirty="0"/>
              <a:t>("</a:t>
            </a:r>
            <a:r>
              <a:rPr lang="en-US" altLang="zh-CN" sz="2200" dirty="0" err="1"/>
              <a:t>reg</a:t>
            </a:r>
            <a:r>
              <a:rPr lang="en-US" altLang="zh-CN" sz="2200" dirty="0"/>
              <a:t>", LR_PASS);        </a:t>
            </a:r>
          </a:p>
          <a:p>
            <a:pPr marL="0" indent="0">
              <a:buNone/>
            </a:pPr>
            <a:r>
              <a:rPr lang="en-US" altLang="zh-CN" sz="2200" dirty="0"/>
              <a:t>          else          </a:t>
            </a:r>
          </a:p>
          <a:p>
            <a:pPr marL="0" indent="0">
              <a:buNone/>
            </a:pPr>
            <a:r>
              <a:rPr lang="en-US" altLang="zh-CN" sz="2200" dirty="0"/>
              <a:t>                </a:t>
            </a:r>
            <a:r>
              <a:rPr lang="en-US" altLang="zh-CN" sz="2200" dirty="0" err="1"/>
              <a:t>lr_end_transaction</a:t>
            </a:r>
            <a:r>
              <a:rPr lang="en-US" altLang="zh-CN" sz="2200" dirty="0"/>
              <a:t>("</a:t>
            </a:r>
            <a:r>
              <a:rPr lang="en-US" altLang="zh-CN" sz="2200" dirty="0" err="1"/>
              <a:t>reg</a:t>
            </a:r>
            <a:r>
              <a:rPr lang="en-US" altLang="zh-CN" sz="2200" dirty="0"/>
              <a:t>",LR_FAIL);</a:t>
            </a:r>
          </a:p>
          <a:p>
            <a:pPr marL="0" indent="0">
              <a:buNone/>
            </a:pPr>
            <a:endParaRPr lang="en-US" altLang="zh-CN" dirty="0" smtClean="0"/>
          </a:p>
          <a:p>
            <a:r>
              <a:rPr lang="zh-CN" altLang="zh-CN" dirty="0"/>
              <a:t>集合点应该放在事务外，如果事务内存在集合点，那么虚拟用户在集合点等待的过程也会被算入事务时间，导致早进入集合点的用户的响应时间有误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    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脚本调试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145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CN" altLang="en-US" dirty="0"/>
              <a:t>事务时间处理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sz="2300" dirty="0"/>
              <a:t>       </a:t>
            </a:r>
            <a:r>
              <a:rPr lang="en-US" altLang="zh-CN" sz="2300" dirty="0" err="1"/>
              <a:t>lr_start_timer</a:t>
            </a:r>
            <a:r>
              <a:rPr lang="en-US" altLang="zh-CN" sz="2300" dirty="0"/>
              <a:t>()</a:t>
            </a:r>
            <a:r>
              <a:rPr lang="zh-CN" altLang="zh-CN" sz="2300" dirty="0"/>
              <a:t>是一个</a:t>
            </a:r>
            <a:r>
              <a:rPr lang="en-US" altLang="zh-CN" sz="2300" dirty="0" err="1"/>
              <a:t>LoadRunner</a:t>
            </a:r>
            <a:r>
              <a:rPr lang="zh-CN" altLang="zh-CN" sz="2300" dirty="0"/>
              <a:t>自带的时间计数器，它和</a:t>
            </a:r>
            <a:r>
              <a:rPr lang="en-US" altLang="zh-CN" sz="2300" dirty="0" err="1"/>
              <a:t>lr_end_timer</a:t>
            </a:r>
            <a:r>
              <a:rPr lang="en-US" altLang="zh-CN" sz="2300" dirty="0"/>
              <a:t>()</a:t>
            </a:r>
            <a:r>
              <a:rPr lang="zh-CN" altLang="zh-CN" sz="2300" dirty="0"/>
              <a:t>相对应，能够返回这两个函数间的时间差。</a:t>
            </a:r>
            <a:endParaRPr lang="en-US" altLang="zh-CN" sz="2300" dirty="0"/>
          </a:p>
          <a:p>
            <a:pPr marL="0" lvl="0" indent="0">
              <a:buNone/>
            </a:pPr>
            <a:r>
              <a:rPr lang="en-US" altLang="zh-CN" sz="2300" dirty="0"/>
              <a:t>   </a:t>
            </a:r>
            <a:r>
              <a:rPr lang="en-US" altLang="zh-CN" sz="2300" dirty="0" err="1"/>
              <a:t>merc_timer_handle_t</a:t>
            </a:r>
            <a:r>
              <a:rPr lang="en-US" altLang="zh-CN" sz="2300" dirty="0"/>
              <a:t> timer; //</a:t>
            </a:r>
            <a:r>
              <a:rPr lang="zh-CN" altLang="zh-CN" sz="2300" dirty="0"/>
              <a:t>变量声明</a:t>
            </a:r>
            <a:r>
              <a:rPr lang="en-US" altLang="zh-CN" sz="2300" dirty="0"/>
              <a:t>  </a:t>
            </a:r>
            <a:endParaRPr lang="zh-CN" altLang="zh-CN" sz="2300" dirty="0"/>
          </a:p>
          <a:p>
            <a:pPr marL="0" lvl="0" indent="0">
              <a:buNone/>
            </a:pPr>
            <a:r>
              <a:rPr lang="en-US" altLang="zh-CN" sz="2300" dirty="0"/>
              <a:t>  </a:t>
            </a:r>
            <a:r>
              <a:rPr lang="en-US" altLang="zh-CN" sz="2300" dirty="0" err="1"/>
              <a:t>lr_start_transaction</a:t>
            </a:r>
            <a:r>
              <a:rPr lang="en-US" altLang="zh-CN" sz="2300" dirty="0"/>
              <a:t>("Demo");   </a:t>
            </a:r>
            <a:endParaRPr lang="zh-CN" altLang="zh-CN" sz="2300" dirty="0"/>
          </a:p>
          <a:p>
            <a:pPr marL="0" lvl="0" indent="0">
              <a:buNone/>
            </a:pPr>
            <a:r>
              <a:rPr lang="en-US" altLang="zh-CN" sz="2300" dirty="0"/>
              <a:t>  timer=</a:t>
            </a:r>
            <a:r>
              <a:rPr lang="en-US" altLang="zh-CN" sz="2300" dirty="0" err="1"/>
              <a:t>lr_start_timer</a:t>
            </a:r>
            <a:r>
              <a:rPr lang="en-US" altLang="zh-CN" sz="2300" dirty="0"/>
              <a:t>();  </a:t>
            </a:r>
            <a:endParaRPr lang="zh-CN" altLang="zh-CN" sz="2300" dirty="0"/>
          </a:p>
          <a:p>
            <a:pPr marL="0" lvl="0" indent="0">
              <a:buNone/>
            </a:pPr>
            <a:r>
              <a:rPr lang="en-US" altLang="zh-CN" sz="2300" dirty="0"/>
              <a:t>   </a:t>
            </a:r>
            <a:r>
              <a:rPr lang="en-US" altLang="zh-CN" sz="2300" dirty="0" err="1"/>
              <a:t>lr_load_dll</a:t>
            </a:r>
            <a:r>
              <a:rPr lang="en-US" altLang="zh-CN" sz="2300" dirty="0"/>
              <a:t>("getkey.dll");  </a:t>
            </a:r>
            <a:endParaRPr lang="zh-CN" altLang="zh-CN" sz="2300" dirty="0"/>
          </a:p>
          <a:p>
            <a:pPr marL="0" lvl="0" indent="0">
              <a:buNone/>
            </a:pPr>
            <a:r>
              <a:rPr lang="en-US" altLang="zh-CN" sz="2300" dirty="0"/>
              <a:t>  </a:t>
            </a:r>
            <a:r>
              <a:rPr lang="en-US" altLang="zh-CN" sz="2300" dirty="0" err="1"/>
              <a:t>lr_save_string</a:t>
            </a:r>
            <a:r>
              <a:rPr lang="en-US" altLang="zh-CN" sz="2300" dirty="0"/>
              <a:t>(</a:t>
            </a:r>
            <a:r>
              <a:rPr lang="en-US" altLang="zh-CN" sz="2300" dirty="0" err="1"/>
              <a:t>getrandkey</a:t>
            </a:r>
            <a:r>
              <a:rPr lang="en-US" altLang="zh-CN" sz="2300" dirty="0"/>
              <a:t>(),"key");  </a:t>
            </a:r>
            <a:endParaRPr lang="zh-CN" altLang="zh-CN" sz="2300" dirty="0"/>
          </a:p>
          <a:p>
            <a:pPr marL="0" lvl="0" indent="0">
              <a:buNone/>
            </a:pPr>
            <a:r>
              <a:rPr lang="en-US" altLang="zh-CN" sz="2300" dirty="0"/>
              <a:t>  //</a:t>
            </a:r>
            <a:r>
              <a:rPr lang="zh-CN" altLang="zh-CN" sz="2300" dirty="0"/>
              <a:t>通过调用</a:t>
            </a:r>
            <a:r>
              <a:rPr lang="en-US" altLang="zh-CN" sz="2300" dirty="0" err="1"/>
              <a:t>dll</a:t>
            </a:r>
            <a:r>
              <a:rPr lang="zh-CN" altLang="zh-CN" sz="2300" dirty="0"/>
              <a:t>获得密钥</a:t>
            </a:r>
            <a:r>
              <a:rPr lang="en-US" altLang="zh-CN" sz="2300" dirty="0"/>
              <a:t>  </a:t>
            </a:r>
            <a:endParaRPr lang="zh-CN" altLang="zh-CN" sz="2300" dirty="0"/>
          </a:p>
          <a:p>
            <a:pPr marL="0" lvl="0" indent="0">
              <a:buNone/>
            </a:pPr>
            <a:r>
              <a:rPr lang="en-US" altLang="zh-CN" sz="2300" dirty="0"/>
              <a:t>  </a:t>
            </a:r>
            <a:r>
              <a:rPr lang="en-US" altLang="zh-CN" sz="2300" dirty="0" err="1"/>
              <a:t>wasteTime</a:t>
            </a:r>
            <a:r>
              <a:rPr lang="en-US" altLang="zh-CN" sz="2300" dirty="0"/>
              <a:t>=</a:t>
            </a:r>
            <a:r>
              <a:rPr lang="en-US" altLang="zh-CN" sz="2300" dirty="0" err="1"/>
              <a:t>lr_end_timer</a:t>
            </a:r>
            <a:r>
              <a:rPr lang="en-US" altLang="zh-CN" sz="2300" dirty="0"/>
              <a:t>(timer);  </a:t>
            </a:r>
            <a:endParaRPr lang="zh-CN" altLang="zh-CN" sz="2300" dirty="0"/>
          </a:p>
          <a:p>
            <a:pPr marL="0" lvl="0" indent="0">
              <a:buNone/>
            </a:pPr>
            <a:r>
              <a:rPr lang="en-US" altLang="zh-CN" sz="2300" dirty="0"/>
              <a:t>  </a:t>
            </a:r>
            <a:r>
              <a:rPr lang="en-US" altLang="zh-CN" sz="2300" dirty="0" err="1"/>
              <a:t>lr_wasted_time</a:t>
            </a:r>
            <a:r>
              <a:rPr lang="en-US" altLang="zh-CN" sz="2300" dirty="0"/>
              <a:t>(</a:t>
            </a:r>
            <a:r>
              <a:rPr lang="en-US" altLang="zh-CN" sz="2300" dirty="0" err="1"/>
              <a:t>wasteTime</a:t>
            </a:r>
            <a:r>
              <a:rPr lang="en-US" altLang="zh-CN" sz="2300" dirty="0"/>
              <a:t>*1000);   </a:t>
            </a:r>
            <a:endParaRPr lang="zh-CN" altLang="zh-CN" sz="2300" dirty="0"/>
          </a:p>
          <a:p>
            <a:pPr marL="0" indent="0">
              <a:buNone/>
            </a:pPr>
            <a:r>
              <a:rPr lang="en-US" altLang="zh-CN" sz="2300" dirty="0"/>
              <a:t>   </a:t>
            </a:r>
            <a:r>
              <a:rPr lang="en-US" altLang="zh-CN" sz="2300" dirty="0" err="1"/>
              <a:t>lr_end_transaction</a:t>
            </a:r>
            <a:r>
              <a:rPr lang="en-US" altLang="zh-CN" sz="2300" dirty="0"/>
              <a:t>("Demo", LR_AUTO</a:t>
            </a:r>
            <a:r>
              <a:rPr lang="en-US" altLang="zh-CN" sz="2300" dirty="0" smtClean="0"/>
              <a:t>)</a:t>
            </a:r>
          </a:p>
          <a:p>
            <a:pPr marL="0" indent="0">
              <a:buNone/>
            </a:pPr>
            <a:r>
              <a:rPr lang="en-US" altLang="zh-CN" sz="2400" dirty="0" smtClean="0"/>
              <a:t>    </a:t>
            </a:r>
            <a:r>
              <a:rPr lang="en-US" altLang="zh-CN" sz="2100" dirty="0" smtClean="0"/>
              <a:t> </a:t>
            </a:r>
            <a:r>
              <a:rPr lang="zh-CN" altLang="zh-CN" sz="2100" dirty="0" smtClean="0"/>
              <a:t>在</a:t>
            </a:r>
            <a:r>
              <a:rPr lang="zh-CN" altLang="zh-CN" sz="2100" dirty="0"/>
              <a:t>计算</a:t>
            </a:r>
            <a:r>
              <a:rPr lang="en-US" altLang="zh-CN" sz="2100" dirty="0"/>
              <a:t>Wasted Time</a:t>
            </a:r>
            <a:r>
              <a:rPr lang="zh-CN" altLang="zh-CN" sz="2100" dirty="0"/>
              <a:t>时不要直接使用</a:t>
            </a:r>
            <a:r>
              <a:rPr lang="en-US" altLang="zh-CN" sz="2100" dirty="0" err="1"/>
              <a:t>lr_wasted_time</a:t>
            </a:r>
            <a:r>
              <a:rPr lang="en-US" altLang="zh-CN" sz="2100" dirty="0"/>
              <a:t>()</a:t>
            </a:r>
            <a:r>
              <a:rPr lang="zh-CN" altLang="zh-CN" sz="2100" dirty="0"/>
              <a:t>覆盖，而忘了加上脚本中</a:t>
            </a:r>
            <a:r>
              <a:rPr lang="en-US" altLang="zh-CN" sz="2100" dirty="0" err="1"/>
              <a:t>LoadRunner</a:t>
            </a:r>
            <a:r>
              <a:rPr lang="zh-CN" altLang="zh-CN" sz="2100" dirty="0"/>
              <a:t>函数的自身时间。通过</a:t>
            </a:r>
            <a:r>
              <a:rPr lang="en-US" altLang="zh-CN" sz="2100" dirty="0" err="1"/>
              <a:t>lr_get_transaction_wasted_time</a:t>
            </a:r>
            <a:r>
              <a:rPr lang="en-US" altLang="zh-CN" sz="2100" dirty="0"/>
              <a:t>()</a:t>
            </a:r>
            <a:r>
              <a:rPr lang="zh-CN" altLang="zh-CN" sz="2100" dirty="0"/>
              <a:t>函数可以获得事务自身的</a:t>
            </a:r>
            <a:r>
              <a:rPr lang="en-US" altLang="zh-CN" sz="2100" dirty="0"/>
              <a:t>Wasted Time</a:t>
            </a:r>
            <a:r>
              <a:rPr lang="zh-CN" altLang="zh-CN" sz="2100" dirty="0"/>
              <a:t>，将这个时间累加上第三方统计的</a:t>
            </a:r>
            <a:r>
              <a:rPr lang="en-US" altLang="zh-CN" sz="2100" dirty="0"/>
              <a:t>Wasted Time</a:t>
            </a:r>
            <a:r>
              <a:rPr lang="zh-CN" altLang="zh-CN" sz="2100" dirty="0"/>
              <a:t>再通过</a:t>
            </a:r>
            <a:r>
              <a:rPr lang="en-US" altLang="zh-CN" sz="2100" dirty="0" err="1"/>
              <a:t>lr_wasted_time</a:t>
            </a:r>
            <a:r>
              <a:rPr lang="en-US" altLang="zh-CN" sz="2100" dirty="0"/>
              <a:t>()</a:t>
            </a:r>
            <a:r>
              <a:rPr lang="zh-CN" altLang="zh-CN" sz="2100" dirty="0"/>
              <a:t>函数覆盖</a:t>
            </a:r>
            <a:endParaRPr lang="zh-CN" altLang="en-US" sz="2100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脚本完善</a:t>
            </a:r>
            <a:endParaRPr lang="zh-CN" altLang="en-US" dirty="0"/>
          </a:p>
        </p:txBody>
      </p:sp>
      <p:pic>
        <p:nvPicPr>
          <p:cNvPr id="4" name="图片 3" descr="http://images.51cto.com/files/uploadimg/20091209/2242300.jpg">
            <a:hlinkClick r:id="rId2" tgtFrame="_blank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636912"/>
            <a:ext cx="3384376" cy="1900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03521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场景设计</a:t>
            </a:r>
            <a:endParaRPr lang="zh-CN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420888"/>
            <a:ext cx="5772150" cy="284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012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040560"/>
          </a:xfrm>
        </p:spPr>
        <p:txBody>
          <a:bodyPr>
            <a:noAutofit/>
          </a:bodyPr>
          <a:lstStyle/>
          <a:p>
            <a:r>
              <a:rPr lang="en-US" altLang="zh-CN" sz="1200" b="1" dirty="0"/>
              <a:t>WEB</a:t>
            </a:r>
            <a:r>
              <a:rPr lang="zh-CN" altLang="en-US" sz="1200" b="1" dirty="0"/>
              <a:t>资源参数</a:t>
            </a:r>
          </a:p>
          <a:p>
            <a:r>
              <a:rPr lang="zh-CN" altLang="en-US" sz="1200" dirty="0"/>
              <a:t>每秒点击次数：中</a:t>
            </a:r>
            <a:r>
              <a:rPr lang="en-US" altLang="zh-CN" sz="1200" dirty="0" err="1"/>
              <a:t>Vuser</a:t>
            </a:r>
            <a:r>
              <a:rPr lang="zh-CN" altLang="en-US" sz="1200" dirty="0"/>
              <a:t>每秒向</a:t>
            </a:r>
            <a:r>
              <a:rPr lang="en-US" altLang="zh-CN" sz="1200" dirty="0"/>
              <a:t>Web</a:t>
            </a:r>
            <a:r>
              <a:rPr lang="zh-CN" altLang="en-US" sz="1200" dirty="0"/>
              <a:t>服务器提交的</a:t>
            </a:r>
            <a:r>
              <a:rPr lang="en-US" altLang="zh-CN" sz="1200" dirty="0"/>
              <a:t>HTTP</a:t>
            </a:r>
            <a:r>
              <a:rPr lang="zh-CN" altLang="en-US" sz="1200" dirty="0"/>
              <a:t>请求数，依据点击次数来评估</a:t>
            </a:r>
            <a:r>
              <a:rPr lang="en-US" altLang="zh-CN" sz="1200" dirty="0" err="1"/>
              <a:t>Vuser</a:t>
            </a:r>
            <a:r>
              <a:rPr lang="zh-CN" altLang="en-US" sz="1200" dirty="0"/>
              <a:t>产生的负载量。 </a:t>
            </a:r>
          </a:p>
          <a:p>
            <a:r>
              <a:rPr lang="zh-CN" altLang="en-US" sz="1200" dirty="0"/>
              <a:t>吞吐量：案运行过程中服务器上每秒的吞吐量。吞吐量的度量单位是字节，表示</a:t>
            </a:r>
            <a:r>
              <a:rPr lang="en-US" altLang="zh-CN" sz="1200" dirty="0" err="1"/>
              <a:t>Vuser</a:t>
            </a:r>
            <a:r>
              <a:rPr lang="zh-CN" altLang="en-US" sz="1200" dirty="0"/>
              <a:t>在任何给定的某一秒上从服务器获得的数据量，依据服务器吞吐量来评估</a:t>
            </a:r>
            <a:r>
              <a:rPr lang="en-US" altLang="zh-CN" sz="1200" dirty="0" err="1"/>
              <a:t>Vuser</a:t>
            </a:r>
            <a:r>
              <a:rPr lang="zh-CN" altLang="en-US" sz="1200" dirty="0"/>
              <a:t>产生的负载量。第 </a:t>
            </a:r>
            <a:r>
              <a:rPr lang="en-US" altLang="zh-CN" sz="1200" dirty="0"/>
              <a:t>23 </a:t>
            </a:r>
            <a:r>
              <a:rPr lang="zh-CN" altLang="en-US" sz="1200" dirty="0"/>
              <a:t>页 共 </a:t>
            </a:r>
            <a:r>
              <a:rPr lang="en-US" altLang="zh-CN" sz="1200" dirty="0"/>
              <a:t>28 </a:t>
            </a:r>
            <a:r>
              <a:rPr lang="zh-CN" altLang="en-US" sz="1200" dirty="0"/>
              <a:t>页 作者：徐林林 </a:t>
            </a:r>
            <a:r>
              <a:rPr lang="en-US" altLang="zh-CN" sz="1200" dirty="0" err="1"/>
              <a:t>LoadRunner</a:t>
            </a:r>
            <a:r>
              <a:rPr lang="en-US" altLang="zh-CN" sz="1200" dirty="0"/>
              <a:t> </a:t>
            </a:r>
            <a:r>
              <a:rPr lang="zh-CN" altLang="en-US" sz="1200" dirty="0"/>
              <a:t>测试 </a:t>
            </a:r>
            <a:r>
              <a:rPr lang="en-US" altLang="zh-CN" sz="1200" dirty="0"/>
              <a:t>BOSS </a:t>
            </a:r>
            <a:r>
              <a:rPr lang="zh-CN" altLang="en-US" sz="1200" dirty="0"/>
              <a:t>技巧 创建时间：</a:t>
            </a:r>
            <a:r>
              <a:rPr lang="en-US" altLang="zh-CN" sz="1200" dirty="0"/>
              <a:t>2005-10-31 15 </a:t>
            </a:r>
            <a:r>
              <a:rPr lang="zh-CN" altLang="en-US" sz="1200" dirty="0"/>
              <a:t>时 </a:t>
            </a:r>
            <a:r>
              <a:rPr lang="en-US" altLang="zh-CN" sz="1200" dirty="0"/>
              <a:t>51 </a:t>
            </a:r>
            <a:r>
              <a:rPr lang="zh-CN" altLang="en-US" sz="1200" dirty="0"/>
              <a:t>分 </a:t>
            </a:r>
          </a:p>
          <a:p>
            <a:r>
              <a:rPr lang="zh-CN" altLang="en-US" sz="1200" dirty="0"/>
              <a:t>每秒</a:t>
            </a:r>
            <a:r>
              <a:rPr lang="en-US" altLang="zh-CN" sz="1200" b="1" dirty="0"/>
              <a:t>HTTP</a:t>
            </a:r>
            <a:r>
              <a:rPr lang="zh-CN" altLang="en-US" sz="1200" dirty="0"/>
              <a:t>响应数：中每秒从</a:t>
            </a:r>
            <a:r>
              <a:rPr lang="en-US" altLang="zh-CN" sz="1200" dirty="0"/>
              <a:t>Web</a:t>
            </a:r>
            <a:r>
              <a:rPr lang="zh-CN" altLang="en-US" sz="1200" dirty="0"/>
              <a:t>服务器返回的</a:t>
            </a:r>
            <a:r>
              <a:rPr lang="en-US" altLang="zh-CN" sz="1200" dirty="0"/>
              <a:t>HTTP</a:t>
            </a:r>
            <a:r>
              <a:rPr lang="zh-CN" altLang="en-US" sz="1200" dirty="0"/>
              <a:t>状态代码号（表示</a:t>
            </a:r>
            <a:r>
              <a:rPr lang="en-US" altLang="zh-CN" sz="1200" dirty="0"/>
              <a:t>HTTP</a:t>
            </a:r>
            <a:r>
              <a:rPr lang="zh-CN" altLang="en-US" sz="1200" dirty="0"/>
              <a:t>请求的状态，例如“</a:t>
            </a:r>
            <a:r>
              <a:rPr lang="en-US" altLang="zh-CN" sz="1200" dirty="0"/>
              <a:t>the request was successful”</a:t>
            </a:r>
            <a:r>
              <a:rPr lang="zh-CN" altLang="en-US" sz="1200" dirty="0"/>
              <a:t>、“</a:t>
            </a:r>
            <a:r>
              <a:rPr lang="en-US" altLang="zh-CN" sz="1200" dirty="0"/>
              <a:t>the page was not found”</a:t>
            </a:r>
            <a:r>
              <a:rPr lang="zh-CN" altLang="en-US" sz="1200" dirty="0"/>
              <a:t>） </a:t>
            </a:r>
          </a:p>
          <a:p>
            <a:r>
              <a:rPr lang="zh-CN" altLang="en-US" sz="1200" dirty="0"/>
              <a:t>每秒下载页面数：每秒钟从服务器下载的网页数，依据下载的页面数来评估</a:t>
            </a:r>
            <a:r>
              <a:rPr lang="en-US" altLang="zh-CN" sz="1200" dirty="0" err="1"/>
              <a:t>Vuser</a:t>
            </a:r>
            <a:r>
              <a:rPr lang="zh-CN" altLang="en-US" sz="1200" dirty="0"/>
              <a:t>产生的负载量。</a:t>
            </a:r>
          </a:p>
          <a:p>
            <a:r>
              <a:rPr lang="zh-CN" altLang="en-US" sz="1200" b="1" dirty="0" smtClean="0"/>
              <a:t>系统</a:t>
            </a:r>
            <a:r>
              <a:rPr lang="zh-CN" altLang="en-US" sz="1200" b="1" dirty="0"/>
              <a:t>资源（</a:t>
            </a:r>
            <a:r>
              <a:rPr lang="en-US" altLang="zh-CN" sz="1200" b="1" dirty="0"/>
              <a:t>UNIX</a:t>
            </a:r>
            <a:r>
              <a:rPr lang="zh-CN" altLang="en-US" sz="1200" b="1" dirty="0"/>
              <a:t>资源参数）</a:t>
            </a:r>
            <a:r>
              <a:rPr lang="zh-CN" altLang="en-US" sz="1200" dirty="0"/>
              <a:t>： </a:t>
            </a:r>
          </a:p>
          <a:p>
            <a:r>
              <a:rPr lang="en-US" altLang="zh-CN" sz="1200" b="1" dirty="0"/>
              <a:t>CPU utilization :</a:t>
            </a:r>
            <a:r>
              <a:rPr lang="en-US" altLang="zh-CN" sz="1200" dirty="0"/>
              <a:t>CPU</a:t>
            </a:r>
            <a:r>
              <a:rPr lang="zh-CN" altLang="en-US" sz="1200" dirty="0"/>
              <a:t>的使用时间百分比</a:t>
            </a:r>
          </a:p>
          <a:p>
            <a:r>
              <a:rPr lang="en-US" altLang="zh-CN" sz="1200" b="1" dirty="0"/>
              <a:t>Disk rate :</a:t>
            </a:r>
            <a:r>
              <a:rPr lang="zh-CN" altLang="en-US" sz="1200" dirty="0"/>
              <a:t>磁盘传输速率</a:t>
            </a:r>
          </a:p>
          <a:p>
            <a:r>
              <a:rPr lang="en-US" altLang="zh-CN" sz="1200" b="1" dirty="0"/>
              <a:t>Paging rate :</a:t>
            </a:r>
            <a:r>
              <a:rPr lang="zh-CN" altLang="en-US" sz="1200" dirty="0"/>
              <a:t>每秒钟读入物理内存或写入页面文件中的页数</a:t>
            </a:r>
          </a:p>
          <a:p>
            <a:r>
              <a:rPr lang="en-US" altLang="zh-CN" sz="1200" b="1" dirty="0" smtClean="0"/>
              <a:t>Collision </a:t>
            </a:r>
            <a:r>
              <a:rPr lang="en-US" altLang="zh-CN" sz="1200" b="1" dirty="0"/>
              <a:t>rate :</a:t>
            </a:r>
            <a:r>
              <a:rPr lang="zh-CN" altLang="en-US" sz="1200" dirty="0"/>
              <a:t>每秒钟在以太网上检测到的冲突数</a:t>
            </a:r>
          </a:p>
          <a:p>
            <a:r>
              <a:rPr lang="en-US" altLang="zh-CN" sz="1200" b="1" dirty="0"/>
              <a:t>Context switches rate :</a:t>
            </a:r>
            <a:r>
              <a:rPr lang="zh-CN" altLang="en-US" sz="1200" dirty="0"/>
              <a:t>每秒钟在进程或线程之间的切换次数</a:t>
            </a:r>
          </a:p>
          <a:p>
            <a:r>
              <a:rPr lang="en-US" altLang="zh-CN" sz="1200" b="1" dirty="0"/>
              <a:t>Average load :</a:t>
            </a:r>
            <a:r>
              <a:rPr lang="zh-CN" altLang="en-US" sz="1200" dirty="0"/>
              <a:t>上一分钟同时处于“就绪”状态的平均进程数</a:t>
            </a:r>
          </a:p>
          <a:p>
            <a:r>
              <a:rPr lang="en-US" altLang="zh-CN" sz="1200" b="1" dirty="0"/>
              <a:t>Swap-in rate :</a:t>
            </a:r>
            <a:r>
              <a:rPr lang="zh-CN" altLang="en-US" sz="1200" dirty="0"/>
              <a:t>正在交换的进程数</a:t>
            </a:r>
          </a:p>
          <a:p>
            <a:r>
              <a:rPr lang="en-US" altLang="zh-CN" sz="1200" b="1" dirty="0"/>
              <a:t>System mode CPU utilization :</a:t>
            </a:r>
            <a:r>
              <a:rPr lang="zh-CN" altLang="en-US" sz="1200" dirty="0"/>
              <a:t>在系统模式下使用</a:t>
            </a:r>
            <a:r>
              <a:rPr lang="en-US" altLang="zh-CN" sz="1200" dirty="0"/>
              <a:t>CPU</a:t>
            </a:r>
            <a:r>
              <a:rPr lang="zh-CN" altLang="en-US" sz="1200" dirty="0"/>
              <a:t>的时间百分比</a:t>
            </a:r>
          </a:p>
          <a:p>
            <a:r>
              <a:rPr lang="en-US" altLang="zh-CN" sz="1200" b="1" dirty="0"/>
              <a:t>User mode CPU </a:t>
            </a:r>
            <a:r>
              <a:rPr lang="en-US" altLang="zh-CN" sz="1200" b="1" dirty="0" smtClean="0"/>
              <a:t>utilization </a:t>
            </a:r>
            <a:r>
              <a:rPr lang="en-US" altLang="zh-CN" sz="1200" b="1" dirty="0"/>
              <a:t>:</a:t>
            </a:r>
            <a:r>
              <a:rPr lang="zh-CN" altLang="en-US" sz="1200" dirty="0"/>
              <a:t>在用户模式下使用</a:t>
            </a:r>
            <a:r>
              <a:rPr lang="en-US" altLang="zh-CN" sz="1200" dirty="0"/>
              <a:t>CPU</a:t>
            </a:r>
            <a:r>
              <a:rPr lang="zh-CN" altLang="en-US" sz="1200" dirty="0"/>
              <a:t>的时间</a:t>
            </a:r>
            <a:r>
              <a:rPr lang="zh-CN" altLang="en-US" sz="1200" dirty="0" smtClean="0"/>
              <a:t>百分比</a:t>
            </a:r>
            <a:endParaRPr lang="en-US" altLang="zh-CN" sz="1200" dirty="0" smtClean="0"/>
          </a:p>
          <a:p>
            <a:r>
              <a:rPr lang="zh-CN" altLang="en-US" sz="1200" b="1" dirty="0"/>
              <a:t>数据库服务器 </a:t>
            </a:r>
          </a:p>
          <a:p>
            <a:r>
              <a:rPr lang="en-US" altLang="zh-CN" sz="1200" b="1" dirty="0"/>
              <a:t>User Calls :</a:t>
            </a:r>
            <a:r>
              <a:rPr lang="zh-CN" altLang="en-US" sz="1200" dirty="0"/>
              <a:t>在每次登录、解析或执行时， </a:t>
            </a:r>
            <a:r>
              <a:rPr lang="en-US" altLang="zh-CN" sz="1200" dirty="0"/>
              <a:t>Oracle </a:t>
            </a:r>
            <a:r>
              <a:rPr lang="zh-CN" altLang="en-US" sz="1200" dirty="0"/>
              <a:t>会分配资源（</a:t>
            </a:r>
            <a:r>
              <a:rPr lang="en-US" altLang="zh-CN" sz="1200" dirty="0"/>
              <a:t>Call State </a:t>
            </a:r>
            <a:r>
              <a:rPr lang="zh-CN" altLang="en-US" sz="1200" dirty="0"/>
              <a:t>对象）以记录相关的用户调用数据结构。在确定活动时，用户调用与</a:t>
            </a:r>
            <a:r>
              <a:rPr lang="en-US" altLang="zh-CN" sz="1200" dirty="0"/>
              <a:t>RPI</a:t>
            </a:r>
            <a:r>
              <a:rPr lang="zh-CN" altLang="en-US" sz="1200" dirty="0"/>
              <a:t>调用的比指明了，因用户发往</a:t>
            </a:r>
            <a:r>
              <a:rPr lang="en-US" altLang="zh-CN" sz="1200" dirty="0"/>
              <a:t>Oracle</a:t>
            </a:r>
            <a:r>
              <a:rPr lang="zh-CN" altLang="en-US" sz="1200" dirty="0"/>
              <a:t>的请求类型而生成的内部</a:t>
            </a:r>
            <a:r>
              <a:rPr lang="zh-CN" altLang="en-US" sz="1200" dirty="0" smtClean="0"/>
              <a:t>工作量</a:t>
            </a:r>
            <a:endParaRPr lang="en-US" altLang="zh-CN" sz="1200" dirty="0" smtClean="0"/>
          </a:p>
          <a:p>
            <a:r>
              <a:rPr lang="en-US" altLang="zh-CN" sz="1200" b="1" dirty="0"/>
              <a:t>DB block changes :</a:t>
            </a:r>
            <a:r>
              <a:rPr lang="zh-CN" altLang="en-US" sz="1200" dirty="0"/>
              <a:t>由于与一致更改的关系非常密切，此统计计算对</a:t>
            </a:r>
            <a:r>
              <a:rPr lang="en-US" altLang="zh-CN" sz="1200" dirty="0"/>
              <a:t>SGA</a:t>
            </a:r>
            <a:r>
              <a:rPr lang="zh-CN" altLang="en-US" sz="1200" dirty="0"/>
              <a:t>中所有块执行的、作为更新或删除操作一部分的更改总数。这些更改将生成重做日志项</a:t>
            </a:r>
            <a:r>
              <a:rPr lang="zh-CN" altLang="en-US" sz="1200" dirty="0" smtClean="0"/>
              <a:t>，如果</a:t>
            </a:r>
            <a:r>
              <a:rPr lang="zh-CN" altLang="en-US" sz="1200" dirty="0"/>
              <a:t>事务被提交，将是对数据库的永久性更改。此统计是一个全部数据库作业的粗略指示，并且指出（可能在每事务级上）弄脏缓冲区的速率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场景监控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916611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zh-CN" altLang="zh-CN" dirty="0"/>
              <a:t>经验举例</a:t>
            </a:r>
            <a:r>
              <a:rPr lang="en-US" altLang="zh-CN" dirty="0"/>
              <a:t>1</a:t>
            </a:r>
            <a:endParaRPr lang="zh-CN" altLang="zh-CN" dirty="0"/>
          </a:p>
          <a:p>
            <a:r>
              <a:rPr lang="zh-CN" altLang="zh-CN" dirty="0"/>
              <a:t>交易的响应时间如果很长，远远超过系统性能需求，表示耗费</a:t>
            </a:r>
            <a:r>
              <a:rPr lang="en-US" altLang="zh-CN" dirty="0"/>
              <a:t>CPU</a:t>
            </a:r>
            <a:r>
              <a:rPr lang="zh-CN" altLang="zh-CN" dirty="0"/>
              <a:t>的数据库操作，例如排序，执行</a:t>
            </a:r>
            <a:r>
              <a:rPr lang="en-US" altLang="zh-CN" dirty="0"/>
              <a:t>aggregate functions</a:t>
            </a:r>
            <a:r>
              <a:rPr lang="zh-CN" altLang="zh-CN" dirty="0"/>
              <a:t>（例如</a:t>
            </a:r>
            <a:r>
              <a:rPr lang="en-US" altLang="zh-CN" dirty="0"/>
              <a:t>sum</a:t>
            </a:r>
            <a:r>
              <a:rPr lang="zh-CN" altLang="zh-CN" dirty="0"/>
              <a:t>、</a:t>
            </a:r>
            <a:r>
              <a:rPr lang="en-US" altLang="zh-CN" dirty="0"/>
              <a:t>min</a:t>
            </a:r>
            <a:r>
              <a:rPr lang="zh-CN" altLang="zh-CN" dirty="0"/>
              <a:t>、</a:t>
            </a:r>
            <a:r>
              <a:rPr lang="en-US" altLang="zh-CN" dirty="0"/>
              <a:t>max</a:t>
            </a:r>
            <a:r>
              <a:rPr lang="zh-CN" altLang="zh-CN" dirty="0"/>
              <a:t>、</a:t>
            </a:r>
            <a:r>
              <a:rPr lang="en-US" altLang="zh-CN" dirty="0"/>
              <a:t>count</a:t>
            </a:r>
            <a:r>
              <a:rPr lang="zh-CN" altLang="zh-CN" dirty="0"/>
              <a:t>）等较多，可考虑是否有索引以及索引建立的是否合理；尽量使用简单的表联接；水平分割大表格等方法来降低该值。 </a:t>
            </a:r>
          </a:p>
          <a:p>
            <a:r>
              <a:rPr lang="en-US" altLang="zh-CN" dirty="0"/>
              <a:t> </a:t>
            </a:r>
            <a:r>
              <a:rPr lang="zh-CN" altLang="zh-CN" dirty="0" smtClean="0"/>
              <a:t>经验</a:t>
            </a:r>
            <a:r>
              <a:rPr lang="zh-CN" altLang="zh-CN" dirty="0"/>
              <a:t>举例</a:t>
            </a:r>
            <a:r>
              <a:rPr lang="en-US" altLang="zh-CN" dirty="0"/>
              <a:t>2</a:t>
            </a:r>
            <a:endParaRPr lang="zh-CN" altLang="zh-CN" dirty="0"/>
          </a:p>
          <a:p>
            <a:r>
              <a:rPr lang="zh-CN" altLang="zh-CN" dirty="0"/>
              <a:t>分段排除错误</a:t>
            </a:r>
            <a:r>
              <a:rPr lang="zh-CN" altLang="zh-CN" dirty="0" smtClean="0"/>
              <a:t>。</a:t>
            </a:r>
            <a:r>
              <a:rPr lang="zh-CN" altLang="en-US" dirty="0" smtClean="0"/>
              <a:t>测试</a:t>
            </a:r>
            <a:r>
              <a:rPr lang="zh-CN" altLang="zh-CN" dirty="0" smtClean="0"/>
              <a:t>工具</a:t>
            </a:r>
            <a:r>
              <a:rPr lang="zh-CN" altLang="zh-CN" dirty="0"/>
              <a:t>可以模拟不同的虚拟用户来单独访问</a:t>
            </a:r>
            <a:r>
              <a:rPr lang="en-US" altLang="zh-CN" dirty="0"/>
              <a:t>Web</a:t>
            </a:r>
            <a:r>
              <a:rPr lang="zh-CN" altLang="zh-CN" dirty="0"/>
              <a:t>服务器</a:t>
            </a:r>
            <a:r>
              <a:rPr lang="zh-CN" altLang="zh-CN" dirty="0" smtClean="0"/>
              <a:t>、</a:t>
            </a:r>
            <a:r>
              <a:rPr lang="zh-CN" altLang="en-US" dirty="0" smtClean="0"/>
              <a:t>用户</a:t>
            </a:r>
            <a:r>
              <a:rPr lang="zh-CN" altLang="zh-CN" dirty="0" smtClean="0"/>
              <a:t>服务器</a:t>
            </a:r>
            <a:r>
              <a:rPr lang="zh-CN" altLang="zh-CN" dirty="0"/>
              <a:t>和数据库服务器，这样，就可以在</a:t>
            </a:r>
            <a:r>
              <a:rPr lang="en-US" altLang="zh-CN" dirty="0"/>
              <a:t>Web</a:t>
            </a:r>
            <a:r>
              <a:rPr lang="zh-CN" altLang="zh-CN" dirty="0"/>
              <a:t>端测出的响应时间减去以上各个分段测出的</a:t>
            </a:r>
            <a:r>
              <a:rPr lang="zh-CN" altLang="zh-CN" dirty="0" smtClean="0"/>
              <a:t>时间就</a:t>
            </a:r>
            <a:r>
              <a:rPr lang="zh-CN" altLang="zh-CN" dirty="0"/>
              <a:t>可以知道瓶颈在哪并着手调优。 </a:t>
            </a:r>
            <a:endParaRPr lang="en-US" altLang="zh-CN" dirty="0" smtClean="0"/>
          </a:p>
          <a:p>
            <a:r>
              <a:rPr lang="zh-CN" altLang="zh-CN" dirty="0"/>
              <a:t>经验</a:t>
            </a:r>
            <a:r>
              <a:rPr lang="zh-CN" altLang="zh-CN" dirty="0" smtClean="0"/>
              <a:t>举例</a:t>
            </a:r>
            <a:r>
              <a:rPr lang="en-US" altLang="zh-CN" dirty="0"/>
              <a:t>3</a:t>
            </a:r>
            <a:endParaRPr lang="zh-CN" altLang="zh-CN" dirty="0"/>
          </a:p>
          <a:p>
            <a:r>
              <a:rPr lang="en-US" altLang="zh-CN" dirty="0" err="1"/>
              <a:t>SQLServer</a:t>
            </a:r>
            <a:r>
              <a:rPr lang="zh-CN" altLang="zh-CN" dirty="0"/>
              <a:t>资源监控中指标缓存点击率（</a:t>
            </a:r>
            <a:r>
              <a:rPr lang="en-US" altLang="zh-CN" dirty="0"/>
              <a:t>Cache Hit Ratio</a:t>
            </a:r>
            <a:r>
              <a:rPr lang="zh-CN" altLang="zh-CN" dirty="0"/>
              <a:t>），该值越高越好。如果持续低于</a:t>
            </a:r>
            <a:r>
              <a:rPr lang="en-US" altLang="zh-CN" dirty="0"/>
              <a:t>80%</a:t>
            </a:r>
            <a:r>
              <a:rPr lang="zh-CN" altLang="zh-CN" dirty="0"/>
              <a:t>，应考虑增加内存。注意该参数值是从</a:t>
            </a:r>
            <a:r>
              <a:rPr lang="en-US" altLang="zh-CN" dirty="0"/>
              <a:t>SQL Server</a:t>
            </a:r>
            <a:r>
              <a:rPr lang="zh-CN" altLang="zh-CN" dirty="0"/>
              <a:t>启动后，就一直累加记数，所以运行经过一段时间后，该值将不能反映系统当前值。</a:t>
            </a:r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经验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59988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CN" altLang="zh-CN" dirty="0"/>
              <a:t>测试总结：关联性不是所有自动关联都有意义，许多关联需要手动定位，与开发人员了解那些数据才是真正下个</a:t>
            </a:r>
            <a:r>
              <a:rPr lang="en-US" altLang="zh-CN" dirty="0"/>
              <a:t>submit</a:t>
            </a:r>
            <a:r>
              <a:rPr lang="zh-CN" altLang="zh-CN" dirty="0"/>
              <a:t>需要的</a:t>
            </a:r>
          </a:p>
          <a:p>
            <a:r>
              <a:rPr lang="en-US" altLang="zh-CN" dirty="0"/>
              <a:t>      </a:t>
            </a:r>
            <a:r>
              <a:rPr lang="zh-CN" altLang="zh-CN" dirty="0"/>
              <a:t>参数化不同字符集问题，一般</a:t>
            </a:r>
            <a:r>
              <a:rPr lang="en-US" altLang="zh-CN" dirty="0"/>
              <a:t>URL</a:t>
            </a:r>
            <a:r>
              <a:rPr lang="zh-CN" altLang="zh-CN" dirty="0"/>
              <a:t>设置</a:t>
            </a:r>
            <a:r>
              <a:rPr lang="en-US" altLang="zh-CN" dirty="0"/>
              <a:t>utf8</a:t>
            </a:r>
            <a:r>
              <a:rPr lang="zh-CN" altLang="zh-CN" dirty="0"/>
              <a:t>，但是服务器有可能是</a:t>
            </a:r>
            <a:r>
              <a:rPr lang="en-US" altLang="zh-CN" dirty="0"/>
              <a:t>GBK</a:t>
            </a:r>
            <a:r>
              <a:rPr lang="zh-CN" altLang="zh-CN" dirty="0"/>
              <a:t>，返回数据会显示乱码，同理提交参数化数据必须设置为</a:t>
            </a:r>
            <a:r>
              <a:rPr lang="en-US" altLang="zh-CN" dirty="0"/>
              <a:t>utf8</a:t>
            </a:r>
            <a:r>
              <a:rPr lang="zh-CN" altLang="zh-CN" dirty="0"/>
              <a:t>才行</a:t>
            </a:r>
          </a:p>
          <a:p>
            <a:r>
              <a:rPr lang="en-US" altLang="zh-CN" dirty="0"/>
              <a:t>     </a:t>
            </a:r>
            <a:r>
              <a:rPr lang="zh-CN" altLang="zh-CN" dirty="0"/>
              <a:t>事务通过率应该以系统实际情况为准，所谓的检查点只能保证数据提交成功，对某些系统提交操作看似单一，但是后续任务复杂比如：</a:t>
            </a:r>
            <a:r>
              <a:rPr lang="en-US" altLang="zh-CN" dirty="0" err="1"/>
              <a:t>oa</a:t>
            </a:r>
            <a:r>
              <a:rPr lang="zh-CN" altLang="zh-CN" dirty="0"/>
              <a:t>系统提交流程操作，如果不成功仍然有可能实例化当前操作，数据库中可以明确查到此数据保存成功但是没有提交成功，不能算事务成功</a:t>
            </a:r>
          </a:p>
          <a:p>
            <a:r>
              <a:rPr lang="zh-CN" altLang="zh-CN" dirty="0"/>
              <a:t>问题定位及隔离：测试并发量上升后，后台报错，系统资源情况良好，是否就能说明程序有问题，需要进一步隔离定位，这才是性能测试的最大乐趣</a:t>
            </a:r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总结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8054762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聚合">
  <a:themeElements>
    <a:clrScheme name="聚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聚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凸显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237</TotalTime>
  <Words>730</Words>
  <Application>Microsoft Office PowerPoint</Application>
  <PresentationFormat>全屏显示(4:3)</PresentationFormat>
  <Paragraphs>66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聚合</vt:lpstr>
      <vt:lpstr>性能测试</vt:lpstr>
      <vt:lpstr>脚本录制</vt:lpstr>
      <vt:lpstr>脚本调试</vt:lpstr>
      <vt:lpstr>脚本完善</vt:lpstr>
      <vt:lpstr>场景设计</vt:lpstr>
      <vt:lpstr>场景监控</vt:lpstr>
      <vt:lpstr>经验</vt:lpstr>
      <vt:lpstr>总结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性能测试</dc:title>
  <dc:creator>侯会斌</dc:creator>
  <cp:lastModifiedBy>侯会斌</cp:lastModifiedBy>
  <cp:revision>22</cp:revision>
  <dcterms:created xsi:type="dcterms:W3CDTF">2012-09-27T02:00:19Z</dcterms:created>
  <dcterms:modified xsi:type="dcterms:W3CDTF">2012-09-27T06:29:28Z</dcterms:modified>
</cp:coreProperties>
</file>