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86" r:id="rId2"/>
    <p:sldId id="257" r:id="rId3"/>
    <p:sldId id="433" r:id="rId4"/>
    <p:sldId id="478" r:id="rId5"/>
    <p:sldId id="475" r:id="rId6"/>
    <p:sldId id="413" r:id="rId7"/>
    <p:sldId id="476" r:id="rId8"/>
    <p:sldId id="477" r:id="rId9"/>
    <p:sldId id="456" r:id="rId10"/>
    <p:sldId id="458" r:id="rId11"/>
    <p:sldId id="480" r:id="rId12"/>
    <p:sldId id="481" r:id="rId13"/>
    <p:sldId id="479" r:id="rId14"/>
    <p:sldId id="482" r:id="rId15"/>
    <p:sldId id="483" r:id="rId16"/>
    <p:sldId id="484" r:id="rId17"/>
    <p:sldId id="488" r:id="rId18"/>
    <p:sldId id="487" r:id="rId19"/>
    <p:sldId id="485" r:id="rId20"/>
    <p:sldId id="486" r:id="rId21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577">
          <p15:clr>
            <a:srgbClr val="A4A3A4"/>
          </p15:clr>
        </p15:guide>
        <p15:guide id="2" pos="28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9" autoAdjust="0"/>
    <p:restoredTop sz="93778" autoAdjust="0"/>
  </p:normalViewPr>
  <p:slideViewPr>
    <p:cSldViewPr>
      <p:cViewPr varScale="1">
        <p:scale>
          <a:sx n="112" d="100"/>
          <a:sy n="112" d="100"/>
        </p:scale>
        <p:origin x="-774" y="-72"/>
      </p:cViewPr>
      <p:guideLst>
        <p:guide orient="horz" pos="1577"/>
        <p:guide pos="287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2018/11/14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5773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2018/11/14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itchFamily="18" charset="-122"/>
                <a:ea typeface="Adobe 仿宋 Std R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hyperlink" Target="https://www.baidu.com/s?wd=%E9%97%B0%E5%B9%B4&amp;tn=SE_PcZhidaonwhc_ngpagmjz&amp;rsv_dl=gh_pc_zhidao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5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67544" y="2355726"/>
            <a:ext cx="8435280" cy="1368152"/>
          </a:xfrm>
        </p:spPr>
        <p:txBody>
          <a:bodyPr>
            <a:normAutofit/>
          </a:bodyPr>
          <a:lstStyle/>
          <a:p>
            <a:r>
              <a:rPr lang="en-US" altLang="zh-CN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C++</a:t>
            </a:r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基础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>
            <a:extLst>
              <a:ext uri="{FF2B5EF4-FFF2-40B4-BE49-F238E27FC236}">
                <a16:creationId xmlns="" xmlns:a16="http://schemas.microsoft.com/office/drawing/2014/main" id="{1BCADF54-5872-447A-9FA7-43E1D7B3184E}"/>
              </a:ext>
            </a:extLst>
          </p:cNvPr>
          <p:cNvSpPr txBox="1">
            <a:spLocks/>
          </p:cNvSpPr>
          <p:nvPr/>
        </p:nvSpPr>
        <p:spPr>
          <a:xfrm>
            <a:off x="354360" y="102393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  <p:sp>
        <p:nvSpPr>
          <p:cNvPr id="5" name="标题 1">
            <a:extLst>
              <a:ext uri="{FF2B5EF4-FFF2-40B4-BE49-F238E27FC236}">
                <a16:creationId xmlns="" xmlns:a16="http://schemas.microsoft.com/office/drawing/2014/main" id="{42EBA363-C0B7-40B6-ABEB-0F30BAC115F2}"/>
              </a:ext>
            </a:extLst>
          </p:cNvPr>
          <p:cNvSpPr txBox="1">
            <a:spLocks/>
          </p:cNvSpPr>
          <p:nvPr/>
        </p:nvSpPr>
        <p:spPr>
          <a:xfrm>
            <a:off x="251520" y="1256104"/>
            <a:ext cx="8435280" cy="931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附加语言课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20778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 smtClean="0">
                <a:solidFill>
                  <a:srgbClr val="009ED6"/>
                </a:solidFill>
                <a:latin typeface="+mn-lt"/>
                <a:ea typeface="+mn-ea"/>
              </a:rPr>
              <a:t>逻辑运算符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6382776"/>
              </p:ext>
            </p:extLst>
          </p:nvPr>
        </p:nvGraphicFramePr>
        <p:xfrm>
          <a:off x="1176701" y="1608356"/>
          <a:ext cx="6791490" cy="27280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103"/>
                <a:gridCol w="1096692"/>
                <a:gridCol w="1236325"/>
                <a:gridCol w="3415370"/>
              </a:tblGrid>
              <a:tr h="3233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运算符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运算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范例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结果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71341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!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非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!a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如果</a:t>
                      </a:r>
                      <a:r>
                        <a:rPr lang="en-US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</a:t>
                      </a:r>
                      <a:r>
                        <a:rPr lang="zh-CN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为假，则</a:t>
                      </a:r>
                      <a:r>
                        <a:rPr lang="en-US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!a</a:t>
                      </a:r>
                      <a:r>
                        <a:rPr lang="zh-CN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为真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如果</a:t>
                      </a:r>
                      <a:r>
                        <a:rPr lang="en-US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</a:t>
                      </a:r>
                      <a:r>
                        <a:rPr lang="zh-CN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为真，则</a:t>
                      </a:r>
                      <a:r>
                        <a:rPr lang="en-US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!a</a:t>
                      </a:r>
                      <a:r>
                        <a:rPr lang="zh-CN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为假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6993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&amp;&amp;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与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a&amp;&amp;b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如果</a:t>
                      </a:r>
                      <a:r>
                        <a:rPr lang="en-US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</a:t>
                      </a:r>
                      <a:r>
                        <a:rPr lang="zh-CN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和</a:t>
                      </a:r>
                      <a:r>
                        <a:rPr lang="en-US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b</a:t>
                      </a:r>
                      <a:r>
                        <a:rPr lang="zh-CN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都为真，则结果为真否则为假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9919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||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或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 || b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如果</a:t>
                      </a:r>
                      <a:r>
                        <a:rPr lang="en-US" sz="16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</a:t>
                      </a:r>
                      <a:r>
                        <a:rPr lang="zh-CN" sz="16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和</a:t>
                      </a:r>
                      <a:r>
                        <a:rPr lang="en-US" sz="16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b</a:t>
                      </a:r>
                      <a:r>
                        <a:rPr lang="zh-CN" sz="16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有一个或一个以上为真</a:t>
                      </a:r>
                      <a:r>
                        <a:rPr lang="zh-CN" sz="1600" kern="0" dirty="0" smtClea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，则</a:t>
                      </a:r>
                      <a:r>
                        <a:rPr lang="zh-CN" sz="16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结果为真，二者都为假，结果为假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1043608" y="915566"/>
            <a:ext cx="705678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−"/>
              <a:defRPr/>
            </a:pPr>
            <a:r>
              <a:rPr lang="zh-CN" altLang="en-US" dirty="0"/>
              <a:t>逻辑运算符用于判断数据的真假，其结果仍为“</a:t>
            </a:r>
            <a:r>
              <a:rPr lang="zh-CN" altLang="en-US" b="1" dirty="0">
                <a:solidFill>
                  <a:srgbClr val="FF0000"/>
                </a:solidFill>
              </a:rPr>
              <a:t>真</a:t>
            </a:r>
            <a:r>
              <a:rPr lang="zh-CN" altLang="en-US" dirty="0"/>
              <a:t>”或“</a:t>
            </a:r>
            <a:r>
              <a:rPr lang="zh-CN" altLang="en-US" b="1" dirty="0">
                <a:solidFill>
                  <a:srgbClr val="FF0000"/>
                </a:solidFill>
              </a:rPr>
              <a:t>假</a:t>
            </a:r>
            <a:r>
              <a:rPr lang="zh-CN" altLang="en-US" dirty="0"/>
              <a:t>”。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8325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 smtClean="0">
                <a:solidFill>
                  <a:srgbClr val="009ED6"/>
                </a:solidFill>
              </a:rPr>
              <a:t>实例</a:t>
            </a:r>
            <a:r>
              <a:rPr lang="en-US" altLang="zh-CN" sz="2400" b="1" dirty="0" smtClean="0">
                <a:solidFill>
                  <a:srgbClr val="009ED6"/>
                </a:solidFill>
              </a:rPr>
              <a:t>1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203598"/>
            <a:ext cx="7907337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 smtClean="0">
                <a:latin typeface="+mn-lt"/>
                <a:ea typeface="+mn-ea"/>
              </a:rPr>
              <a:t>输入一个学生的成绩</a:t>
            </a:r>
            <a:r>
              <a:rPr lang="en-US" altLang="zh-CN" dirty="0" smtClean="0">
                <a:latin typeface="+mn-lt"/>
                <a:ea typeface="+mn-ea"/>
              </a:rPr>
              <a:t>score</a:t>
            </a:r>
            <a:r>
              <a:rPr lang="zh-CN" altLang="en-US" dirty="0" smtClean="0">
                <a:latin typeface="+mn-lt"/>
                <a:ea typeface="+mn-ea"/>
              </a:rPr>
              <a:t>，判断是否及格（</a:t>
            </a:r>
            <a:r>
              <a:rPr lang="en-US" altLang="zh-CN" dirty="0" smtClean="0"/>
              <a:t>≥60,</a:t>
            </a:r>
            <a:r>
              <a:rPr lang="zh-CN" altLang="en-US" dirty="0" smtClean="0"/>
              <a:t>及格</a:t>
            </a:r>
            <a:r>
              <a:rPr lang="zh-CN" altLang="en-US" dirty="0" smtClean="0">
                <a:latin typeface="+mn-lt"/>
                <a:ea typeface="+mn-ea"/>
              </a:rPr>
              <a:t>）。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 dirty="0"/>
          </a:p>
        </p:txBody>
      </p:sp>
      <p:pic>
        <p:nvPicPr>
          <p:cNvPr id="10241" name="Picture 1" descr="C:\Users\Administrator\AppData\Roaming\Tencent\Users\155170962\QQ\WinTemp\RichOle\XG~@RKC8ESTX[7Z9XLJ`PN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24050"/>
            <a:ext cx="2771775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983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 smtClean="0">
                <a:solidFill>
                  <a:srgbClr val="009ED6"/>
                </a:solidFill>
              </a:rPr>
              <a:t>实例</a:t>
            </a:r>
            <a:r>
              <a:rPr lang="en-US" altLang="zh-CN" sz="2400" b="1" dirty="0" smtClean="0">
                <a:solidFill>
                  <a:srgbClr val="009ED6"/>
                </a:solidFill>
              </a:rPr>
              <a:t>2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203598"/>
            <a:ext cx="8323791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 smtClean="0">
                <a:latin typeface="+mn-lt"/>
                <a:ea typeface="+mn-ea"/>
              </a:rPr>
              <a:t>输入一个学生的成绩</a:t>
            </a:r>
            <a:r>
              <a:rPr lang="en-US" altLang="zh-CN" dirty="0" smtClean="0">
                <a:latin typeface="+mn-lt"/>
                <a:ea typeface="+mn-ea"/>
              </a:rPr>
              <a:t>score</a:t>
            </a:r>
            <a:r>
              <a:rPr lang="zh-CN" altLang="en-US" dirty="0" smtClean="0">
                <a:latin typeface="+mn-lt"/>
                <a:ea typeface="+mn-ea"/>
              </a:rPr>
              <a:t>，判断是及格还是不及格（</a:t>
            </a:r>
            <a:r>
              <a:rPr lang="en-US" altLang="zh-CN" dirty="0" smtClean="0"/>
              <a:t>&lt;60</a:t>
            </a:r>
            <a:r>
              <a:rPr lang="zh-CN" altLang="en-US" dirty="0" smtClean="0"/>
              <a:t>不及格</a:t>
            </a:r>
            <a:r>
              <a:rPr lang="en-US" altLang="zh-CN" dirty="0" smtClean="0"/>
              <a:t>,≥60,</a:t>
            </a:r>
            <a:r>
              <a:rPr lang="zh-CN" altLang="en-US" dirty="0" smtClean="0"/>
              <a:t>及格</a:t>
            </a:r>
            <a:r>
              <a:rPr lang="zh-CN" altLang="en-US" dirty="0" smtClean="0">
                <a:latin typeface="+mn-lt"/>
                <a:ea typeface="+mn-ea"/>
              </a:rPr>
              <a:t>）。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 dirty="0"/>
          </a:p>
        </p:txBody>
      </p:sp>
      <p:pic>
        <p:nvPicPr>
          <p:cNvPr id="9217" name="Picture 1" descr="C:\Users\Administrator\AppData\Roaming\Tencent\Users\155170962\QQ\WinTemp\RichOle\D[L__}`3N2D[D2@J%(CAM4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923678"/>
            <a:ext cx="2838450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8102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141000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 smtClean="0">
                <a:solidFill>
                  <a:srgbClr val="009ED6"/>
                </a:solidFill>
              </a:rPr>
              <a:t>实例</a:t>
            </a:r>
            <a:r>
              <a:rPr lang="en-US" altLang="zh-CN" sz="2400" b="1" dirty="0" smtClean="0">
                <a:solidFill>
                  <a:srgbClr val="009ED6"/>
                </a:solidFill>
              </a:rPr>
              <a:t>3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731860"/>
            <a:ext cx="790733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 smtClean="0">
                <a:latin typeface="+mn-lt"/>
                <a:ea typeface="+mn-ea"/>
              </a:rPr>
              <a:t>输入一个学生的成绩</a:t>
            </a:r>
            <a:r>
              <a:rPr lang="en-US" altLang="zh-CN" dirty="0" smtClean="0">
                <a:latin typeface="+mn-lt"/>
                <a:ea typeface="+mn-ea"/>
              </a:rPr>
              <a:t>score</a:t>
            </a:r>
            <a:r>
              <a:rPr lang="zh-CN" altLang="en-US" dirty="0" smtClean="0">
                <a:latin typeface="+mn-lt"/>
                <a:ea typeface="+mn-ea"/>
              </a:rPr>
              <a:t>，判断其成绩等级（</a:t>
            </a:r>
            <a:r>
              <a:rPr lang="en-US" altLang="zh-CN" dirty="0" smtClean="0"/>
              <a:t>&lt;60</a:t>
            </a:r>
            <a:r>
              <a:rPr lang="zh-CN" altLang="en-US" dirty="0" smtClean="0"/>
              <a:t>不及格，</a:t>
            </a:r>
            <a:r>
              <a:rPr lang="en-US" altLang="zh-CN" dirty="0" smtClean="0"/>
              <a:t>60-69</a:t>
            </a:r>
            <a:r>
              <a:rPr lang="zh-CN" altLang="en-US" dirty="0" smtClean="0"/>
              <a:t>及格，</a:t>
            </a:r>
            <a:r>
              <a:rPr lang="en-US" altLang="zh-CN" dirty="0" smtClean="0"/>
              <a:t>70-79</a:t>
            </a:r>
            <a:r>
              <a:rPr lang="zh-CN" altLang="en-US" dirty="0" smtClean="0"/>
              <a:t>中等，</a:t>
            </a:r>
            <a:r>
              <a:rPr lang="en-US" altLang="zh-CN" dirty="0" smtClean="0"/>
              <a:t>80-89</a:t>
            </a:r>
            <a:r>
              <a:rPr lang="zh-CN" altLang="en-US" dirty="0" smtClean="0"/>
              <a:t>良好，</a:t>
            </a:r>
            <a:r>
              <a:rPr lang="en-US" altLang="zh-CN" dirty="0" smtClean="0"/>
              <a:t>90-100</a:t>
            </a:r>
            <a:r>
              <a:rPr lang="zh-CN" altLang="en-US" dirty="0" smtClean="0"/>
              <a:t>优秀。</a:t>
            </a:r>
            <a:r>
              <a:rPr lang="zh-CN" altLang="en-US" dirty="0" smtClean="0">
                <a:latin typeface="+mn-lt"/>
                <a:ea typeface="+mn-ea"/>
              </a:rPr>
              <a:t>）。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 dirty="0"/>
          </a:p>
        </p:txBody>
      </p:sp>
      <p:pic>
        <p:nvPicPr>
          <p:cNvPr id="11265" name="Picture 1" descr="C:\Users\Administrator\AppData\Roaming\Tencent\Users\155170962\QQ\WinTemp\RichOle\CGT{MEGZ(_O1U%~N]DI~BM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7857" y="1638647"/>
            <a:ext cx="3429000" cy="338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7437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 smtClean="0">
                <a:solidFill>
                  <a:srgbClr val="009ED6"/>
                </a:solidFill>
              </a:rPr>
              <a:t>实例</a:t>
            </a:r>
            <a:r>
              <a:rPr lang="en-US" altLang="zh-CN" sz="2400" b="1" dirty="0" smtClean="0">
                <a:solidFill>
                  <a:srgbClr val="009ED6"/>
                </a:solidFill>
              </a:rPr>
              <a:t>4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79073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Calibri" panose="020F0502020204030204" pitchFamily="34" charset="0"/>
              <a:buChar char="−"/>
            </a:pPr>
            <a:r>
              <a:rPr lang="zh-CN" altLang="en-US" dirty="0" smtClean="0">
                <a:latin typeface="+mn-lt"/>
                <a:ea typeface="+mn-ea"/>
              </a:rPr>
              <a:t>输入一个年份，判断其是闰年还是平年（</a:t>
            </a:r>
            <a:r>
              <a:rPr lang="zh-CN" altLang="en-US" dirty="0" smtClean="0"/>
              <a:t>非</a:t>
            </a:r>
            <a:r>
              <a:rPr lang="zh-CN" altLang="en-US" dirty="0"/>
              <a:t>整百年：能被</a:t>
            </a:r>
            <a:r>
              <a:rPr lang="en-US" altLang="zh-CN" dirty="0"/>
              <a:t>4</a:t>
            </a:r>
            <a:r>
              <a:rPr lang="zh-CN" altLang="en-US" dirty="0"/>
              <a:t>整除的</a:t>
            </a:r>
            <a:r>
              <a:rPr lang="zh-CN" altLang="en-US" dirty="0"/>
              <a:t>为</a:t>
            </a:r>
            <a:r>
              <a:rPr lang="zh-CN" altLang="en-US" dirty="0">
                <a:hlinkClick r:id="rId2"/>
              </a:rPr>
              <a:t>闰年</a:t>
            </a:r>
            <a:r>
              <a:rPr lang="zh-CN" altLang="en-US" dirty="0"/>
              <a:t>；</a:t>
            </a:r>
            <a:r>
              <a:rPr lang="zh-CN" altLang="en-US" dirty="0" smtClean="0"/>
              <a:t>整</a:t>
            </a:r>
            <a:r>
              <a:rPr lang="zh-CN" altLang="en-US" dirty="0"/>
              <a:t>百年：能被</a:t>
            </a:r>
            <a:r>
              <a:rPr lang="en-US" altLang="zh-CN" dirty="0"/>
              <a:t>400</a:t>
            </a:r>
            <a:r>
              <a:rPr lang="zh-CN" altLang="en-US" dirty="0"/>
              <a:t>整除的是闰年</a:t>
            </a:r>
            <a:r>
              <a:rPr lang="zh-CN" altLang="en-US" dirty="0" smtClean="0"/>
              <a:t>。</a:t>
            </a:r>
            <a:r>
              <a:rPr lang="zh-CN" altLang="en-US" dirty="0" smtClean="0">
                <a:latin typeface="+mn-lt"/>
                <a:ea typeface="+mn-ea"/>
              </a:rPr>
              <a:t>）。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 dirty="0"/>
          </a:p>
        </p:txBody>
      </p:sp>
      <p:pic>
        <p:nvPicPr>
          <p:cNvPr id="8193" name="Picture 1" descr="C:\Users\Administrator\AppData\Roaming\Tencent\Users\155170962\QQ\WinTemp\RichOle\U@I%97U6QBQ4HY3SY%RI4Z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851670"/>
            <a:ext cx="4210050" cy="307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4507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 smtClean="0">
                <a:solidFill>
                  <a:srgbClr val="009ED6"/>
                </a:solidFill>
              </a:rPr>
              <a:t>实例</a:t>
            </a:r>
            <a:r>
              <a:rPr lang="en-US" altLang="zh-CN" sz="2400" b="1" dirty="0" smtClean="0">
                <a:solidFill>
                  <a:srgbClr val="009ED6"/>
                </a:solidFill>
              </a:rPr>
              <a:t>5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790733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Calibri" panose="020F0502020204030204" pitchFamily="34" charset="0"/>
              <a:buChar char="−"/>
            </a:pPr>
            <a:r>
              <a:rPr lang="zh-CN" altLang="en-US" dirty="0" smtClean="0">
                <a:latin typeface="+mn-lt"/>
                <a:ea typeface="+mn-ea"/>
              </a:rPr>
              <a:t>输入一个整数，判断其是否为水仙花数。（</a:t>
            </a:r>
            <a:r>
              <a:rPr lang="zh-CN" altLang="zh-CN" dirty="0"/>
              <a:t>所谓的</a:t>
            </a:r>
            <a:r>
              <a:rPr lang="zh-CN" altLang="zh-CN" b="1" dirty="0">
                <a:solidFill>
                  <a:srgbClr val="FF0000"/>
                </a:solidFill>
              </a:rPr>
              <a:t>水仙花数</a:t>
            </a:r>
            <a:r>
              <a:rPr lang="zh-CN" altLang="zh-CN" dirty="0"/>
              <a:t>是指一个</a:t>
            </a:r>
            <a:r>
              <a:rPr lang="en-US" altLang="zh-CN" b="1" dirty="0">
                <a:solidFill>
                  <a:srgbClr val="FF0000"/>
                </a:solidFill>
              </a:rPr>
              <a:t>n</a:t>
            </a:r>
            <a:r>
              <a:rPr lang="zh-CN" altLang="zh-CN" b="1" dirty="0">
                <a:solidFill>
                  <a:srgbClr val="FF0000"/>
                </a:solidFill>
              </a:rPr>
              <a:t>位数</a:t>
            </a:r>
            <a:r>
              <a:rPr lang="zh-CN" altLang="zh-CN" dirty="0"/>
              <a:t>（</a:t>
            </a:r>
            <a:r>
              <a:rPr lang="en-US" altLang="zh-CN" dirty="0"/>
              <a:t>n </a:t>
            </a:r>
            <a:r>
              <a:rPr lang="zh-CN" altLang="zh-CN" dirty="0"/>
              <a:t>≥</a:t>
            </a:r>
            <a:r>
              <a:rPr lang="en-US" altLang="zh-CN" dirty="0"/>
              <a:t> 3</a:t>
            </a:r>
            <a:r>
              <a:rPr lang="zh-CN" altLang="zh-CN" dirty="0"/>
              <a:t>），它的</a:t>
            </a:r>
            <a:r>
              <a:rPr lang="zh-CN" altLang="zh-CN" b="1" dirty="0">
                <a:solidFill>
                  <a:srgbClr val="FF0000"/>
                </a:solidFill>
              </a:rPr>
              <a:t>每个位上的数字</a:t>
            </a:r>
            <a:r>
              <a:rPr lang="en-US" altLang="zh-CN" b="1" dirty="0">
                <a:solidFill>
                  <a:srgbClr val="FF0000"/>
                </a:solidFill>
              </a:rPr>
              <a:t>n</a:t>
            </a:r>
            <a:r>
              <a:rPr lang="zh-CN" altLang="zh-CN" b="1" dirty="0">
                <a:solidFill>
                  <a:srgbClr val="FF0000"/>
                </a:solidFill>
              </a:rPr>
              <a:t>次幂之和等于本身</a:t>
            </a:r>
            <a:r>
              <a:rPr lang="zh-CN" altLang="zh-CN" dirty="0"/>
              <a:t>。例如，</a:t>
            </a:r>
            <a:r>
              <a:rPr lang="en-US" altLang="zh-CN" dirty="0"/>
              <a:t>3</a:t>
            </a:r>
            <a:r>
              <a:rPr lang="zh-CN" altLang="zh-CN" dirty="0"/>
              <a:t>位数</a:t>
            </a:r>
            <a:r>
              <a:rPr lang="en-US" altLang="zh-CN" dirty="0"/>
              <a:t>153</a:t>
            </a:r>
            <a:r>
              <a:rPr lang="zh-CN" altLang="zh-CN" dirty="0"/>
              <a:t>是水仙花，各位数字的立方和</a:t>
            </a:r>
            <a:r>
              <a:rPr lang="en-US" altLang="zh-CN" dirty="0"/>
              <a:t>1</a:t>
            </a:r>
            <a:r>
              <a:rPr lang="en-US" altLang="zh-CN" baseline="30000" dirty="0"/>
              <a:t>3</a:t>
            </a:r>
            <a:r>
              <a:rPr lang="en-US" altLang="zh-CN" dirty="0"/>
              <a:t>+5</a:t>
            </a:r>
            <a:r>
              <a:rPr lang="en-US" altLang="zh-CN" baseline="30000" dirty="0"/>
              <a:t>3</a:t>
            </a:r>
            <a:r>
              <a:rPr lang="en-US" altLang="zh-CN" dirty="0"/>
              <a:t>+3</a:t>
            </a:r>
            <a:r>
              <a:rPr lang="en-US" altLang="zh-CN" baseline="30000" dirty="0"/>
              <a:t>3</a:t>
            </a:r>
            <a:r>
              <a:rPr lang="en-US" altLang="zh-CN" dirty="0"/>
              <a:t>=153</a:t>
            </a:r>
            <a:r>
              <a:rPr lang="zh-CN" altLang="zh-CN" dirty="0"/>
              <a:t>。 </a:t>
            </a:r>
            <a:r>
              <a:rPr lang="zh-CN" altLang="en-US" dirty="0" smtClean="0">
                <a:latin typeface="+mn-lt"/>
                <a:ea typeface="+mn-ea"/>
              </a:rPr>
              <a:t>）。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 dirty="0"/>
          </a:p>
        </p:txBody>
      </p:sp>
      <p:pic>
        <p:nvPicPr>
          <p:cNvPr id="7169" name="Picture 1" descr="C:\Users\Administrator\AppData\Roaming\Tencent\Users\155170962\QQ\WinTemp\RichOle\8{[8CPKYB($%R996X@J9K{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002334"/>
            <a:ext cx="390525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661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 smtClean="0">
                <a:solidFill>
                  <a:srgbClr val="009ED6"/>
                </a:solidFill>
              </a:rPr>
              <a:t>实例</a:t>
            </a:r>
            <a:r>
              <a:rPr lang="en-US" altLang="zh-CN" sz="2400" b="1" dirty="0" smtClean="0">
                <a:solidFill>
                  <a:srgbClr val="009ED6"/>
                </a:solidFill>
              </a:rPr>
              <a:t>6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79073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Calibri" panose="020F0502020204030204" pitchFamily="34" charset="0"/>
              <a:buChar char="−"/>
            </a:pPr>
            <a:r>
              <a:rPr lang="zh-CN" altLang="en-US" dirty="0" smtClean="0">
                <a:latin typeface="+mn-lt"/>
                <a:ea typeface="+mn-ea"/>
              </a:rPr>
              <a:t>输入一个月份，判断属于什么季节（</a:t>
            </a:r>
            <a:r>
              <a:rPr lang="zh-CN" altLang="en-US" dirty="0"/>
              <a:t>阳历</a:t>
            </a:r>
            <a:r>
              <a:rPr lang="en-US" altLang="zh-CN" dirty="0"/>
              <a:t>3</a:t>
            </a:r>
            <a:r>
              <a:rPr lang="zh-CN" altLang="en-US" dirty="0"/>
              <a:t>～</a:t>
            </a:r>
            <a:r>
              <a:rPr lang="en-US" altLang="zh-CN" dirty="0"/>
              <a:t>5</a:t>
            </a:r>
            <a:r>
              <a:rPr lang="zh-CN" altLang="en-US" dirty="0"/>
              <a:t>月为春季</a:t>
            </a:r>
            <a:r>
              <a:rPr lang="en-US" altLang="zh-CN" dirty="0"/>
              <a:t>,6</a:t>
            </a:r>
            <a:r>
              <a:rPr lang="zh-CN" altLang="en-US" dirty="0"/>
              <a:t>～</a:t>
            </a:r>
            <a:r>
              <a:rPr lang="en-US" altLang="zh-CN" dirty="0"/>
              <a:t>8</a:t>
            </a:r>
            <a:r>
              <a:rPr lang="zh-CN" altLang="en-US" dirty="0"/>
              <a:t>月为夏季</a:t>
            </a:r>
            <a:r>
              <a:rPr lang="en-US" altLang="zh-CN" dirty="0"/>
              <a:t>,9</a:t>
            </a:r>
            <a:r>
              <a:rPr lang="zh-CN" altLang="en-US" dirty="0"/>
              <a:t>～</a:t>
            </a:r>
            <a:r>
              <a:rPr lang="en-US" altLang="zh-CN" dirty="0"/>
              <a:t>11</a:t>
            </a:r>
            <a:r>
              <a:rPr lang="zh-CN" altLang="en-US" dirty="0"/>
              <a:t>月为秋季</a:t>
            </a:r>
            <a:r>
              <a:rPr lang="en-US" altLang="zh-CN" dirty="0"/>
              <a:t>,12</a:t>
            </a:r>
            <a:r>
              <a:rPr lang="zh-CN" altLang="en-US" dirty="0"/>
              <a:t>月～来年</a:t>
            </a:r>
            <a:r>
              <a:rPr lang="en-US" altLang="zh-CN" dirty="0"/>
              <a:t>2</a:t>
            </a:r>
            <a:r>
              <a:rPr lang="zh-CN" altLang="en-US" dirty="0"/>
              <a:t>月为冬季</a:t>
            </a:r>
            <a:r>
              <a:rPr lang="en-US" altLang="zh-CN" dirty="0"/>
              <a:t>, </a:t>
            </a:r>
            <a:r>
              <a:rPr lang="zh-CN" altLang="en-US" dirty="0" smtClean="0">
                <a:latin typeface="+mn-lt"/>
                <a:ea typeface="+mn-ea"/>
              </a:rPr>
              <a:t>）。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16</a:t>
            </a:fld>
            <a:endParaRPr lang="zh-CN" altLang="en-US" dirty="0"/>
          </a:p>
        </p:txBody>
      </p:sp>
      <p:pic>
        <p:nvPicPr>
          <p:cNvPr id="6145" name="Picture 1" descr="C:\Users\Administrator\AppData\Roaming\Tencent\Users\155170962\QQ\WinTemp\RichOle\CKXIPX%DHMO1(`0_VQ~1JA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923678"/>
            <a:ext cx="4914900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4310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 smtClean="0">
                <a:solidFill>
                  <a:srgbClr val="009ED6"/>
                </a:solidFill>
              </a:rPr>
              <a:t>实例</a:t>
            </a:r>
            <a:r>
              <a:rPr lang="en-US" altLang="zh-CN" sz="2400" b="1" dirty="0" smtClean="0">
                <a:solidFill>
                  <a:srgbClr val="009ED6"/>
                </a:solidFill>
              </a:rPr>
              <a:t>6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79073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Calibri" panose="020F0502020204030204" pitchFamily="34" charset="0"/>
              <a:buChar char="−"/>
            </a:pPr>
            <a:r>
              <a:rPr lang="zh-CN" altLang="en-US" dirty="0" smtClean="0">
                <a:latin typeface="+mn-lt"/>
                <a:ea typeface="+mn-ea"/>
              </a:rPr>
              <a:t>输入一个月份，判断属于什么季节（</a:t>
            </a:r>
            <a:r>
              <a:rPr lang="zh-CN" altLang="en-US" dirty="0"/>
              <a:t>阳历</a:t>
            </a:r>
            <a:r>
              <a:rPr lang="en-US" altLang="zh-CN" dirty="0"/>
              <a:t>3</a:t>
            </a:r>
            <a:r>
              <a:rPr lang="zh-CN" altLang="en-US" dirty="0"/>
              <a:t>～</a:t>
            </a:r>
            <a:r>
              <a:rPr lang="en-US" altLang="zh-CN" dirty="0"/>
              <a:t>5</a:t>
            </a:r>
            <a:r>
              <a:rPr lang="zh-CN" altLang="en-US" dirty="0"/>
              <a:t>月为春季</a:t>
            </a:r>
            <a:r>
              <a:rPr lang="en-US" altLang="zh-CN" dirty="0"/>
              <a:t>,6</a:t>
            </a:r>
            <a:r>
              <a:rPr lang="zh-CN" altLang="en-US" dirty="0"/>
              <a:t>～</a:t>
            </a:r>
            <a:r>
              <a:rPr lang="en-US" altLang="zh-CN" dirty="0"/>
              <a:t>8</a:t>
            </a:r>
            <a:r>
              <a:rPr lang="zh-CN" altLang="en-US" dirty="0"/>
              <a:t>月为夏季</a:t>
            </a:r>
            <a:r>
              <a:rPr lang="en-US" altLang="zh-CN" dirty="0"/>
              <a:t>,9</a:t>
            </a:r>
            <a:r>
              <a:rPr lang="zh-CN" altLang="en-US" dirty="0"/>
              <a:t>～</a:t>
            </a:r>
            <a:r>
              <a:rPr lang="en-US" altLang="zh-CN" dirty="0"/>
              <a:t>11</a:t>
            </a:r>
            <a:r>
              <a:rPr lang="zh-CN" altLang="en-US" dirty="0"/>
              <a:t>月为秋季</a:t>
            </a:r>
            <a:r>
              <a:rPr lang="en-US" altLang="zh-CN" dirty="0"/>
              <a:t>,12</a:t>
            </a:r>
            <a:r>
              <a:rPr lang="zh-CN" altLang="en-US" dirty="0"/>
              <a:t>月～来年</a:t>
            </a:r>
            <a:r>
              <a:rPr lang="en-US" altLang="zh-CN" dirty="0"/>
              <a:t>2</a:t>
            </a:r>
            <a:r>
              <a:rPr lang="zh-CN" altLang="en-US" dirty="0"/>
              <a:t>月为冬季</a:t>
            </a:r>
            <a:r>
              <a:rPr lang="en-US" altLang="zh-CN" dirty="0"/>
              <a:t>, </a:t>
            </a:r>
            <a:r>
              <a:rPr lang="zh-CN" altLang="en-US" dirty="0" smtClean="0">
                <a:latin typeface="+mn-lt"/>
                <a:ea typeface="+mn-ea"/>
              </a:rPr>
              <a:t>）。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17</a:t>
            </a:fld>
            <a:endParaRPr lang="zh-CN" altLang="en-US" dirty="0"/>
          </a:p>
        </p:txBody>
      </p:sp>
      <p:pic>
        <p:nvPicPr>
          <p:cNvPr id="12289" name="Picture 1" descr="C:\Users\Administrator\AppData\Roaming\Tencent\Users\155170962\QQ\WinTemp\RichOle\6T5Y3R)@0[ZQ29Z99]Y0MN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851670"/>
            <a:ext cx="42862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9480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18</a:t>
            </a:fld>
            <a:endParaRPr lang="zh-CN" altLang="en-US" dirty="0"/>
          </a:p>
        </p:txBody>
      </p:sp>
      <p:grpSp>
        <p:nvGrpSpPr>
          <p:cNvPr id="7" name="组合 72"/>
          <p:cNvGrpSpPr>
            <a:grpSpLocks/>
          </p:cNvGrpSpPr>
          <p:nvPr/>
        </p:nvGrpSpPr>
        <p:grpSpPr bwMode="auto">
          <a:xfrm>
            <a:off x="899593" y="843558"/>
            <a:ext cx="7272808" cy="3024336"/>
            <a:chOff x="3421938" y="2577684"/>
            <a:chExt cx="10850632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21938" y="2577684"/>
              <a:ext cx="3025657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23669" y="856819"/>
            <a:ext cx="21097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sz="20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特别注意</a:t>
            </a:r>
            <a:endParaRPr lang="zh-CN" altLang="en-US" sz="20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835696" y="1563638"/>
            <a:ext cx="612068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==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运算千万不要写成赋值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=</a:t>
            </a:r>
          </a:p>
          <a:p>
            <a:pPr indent="457200">
              <a:lnSpc>
                <a:spcPct val="150000"/>
              </a:lnSpc>
            </a:pP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例如：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if(a==b) </a:t>
            </a:r>
            <a:r>
              <a:rPr lang="en-US" altLang="zh-CN" sz="2000" strike="sngStrike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if(a=b</a:t>
            </a:r>
            <a:r>
              <a:rPr lang="en-US" altLang="zh-CN" sz="2000" strike="sngStrike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) </a:t>
            </a:r>
          </a:p>
          <a:p>
            <a:pPr indent="457200">
              <a:lnSpc>
                <a:spcPct val="150000"/>
              </a:lnSpc>
            </a:pPr>
            <a:endParaRPr lang="zh-CN" altLang="en-US" sz="2000" dirty="0"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0498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19</a:t>
            </a:fld>
            <a:endParaRPr lang="zh-CN" altLang="en-US" dirty="0"/>
          </a:p>
        </p:txBody>
      </p:sp>
      <p:grpSp>
        <p:nvGrpSpPr>
          <p:cNvPr id="7" name="组合 72"/>
          <p:cNvGrpSpPr>
            <a:grpSpLocks/>
          </p:cNvGrpSpPr>
          <p:nvPr/>
        </p:nvGrpSpPr>
        <p:grpSpPr bwMode="auto">
          <a:xfrm>
            <a:off x="899592" y="843558"/>
            <a:ext cx="7488831" cy="3384376"/>
            <a:chOff x="3421938" y="2577684"/>
            <a:chExt cx="10850632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21938" y="2577684"/>
              <a:ext cx="3025657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23669" y="856819"/>
            <a:ext cx="21097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sz="20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特别注意</a:t>
            </a:r>
            <a:endParaRPr lang="zh-CN" altLang="en-US" sz="20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835696" y="1563638"/>
            <a:ext cx="6120680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优先级</a:t>
            </a:r>
            <a:endParaRPr lang="en-US" altLang="zh-CN" sz="2000" dirty="0" smtClean="0">
              <a:latin typeface="黑体" pitchFamily="49" charset="-122"/>
              <a:ea typeface="黑体" pitchFamily="49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&amp;&amp;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优先级高于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||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&amp;&amp;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、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||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优先级低于关系运算</a:t>
            </a:r>
            <a:endParaRPr lang="en-US" altLang="zh-CN" sz="2000" dirty="0" smtClean="0">
              <a:latin typeface="黑体" pitchFamily="49" charset="-122"/>
              <a:ea typeface="黑体" pitchFamily="49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！优先级高于所有关系运算和算术运算</a:t>
            </a:r>
            <a:endParaRPr lang="en-US" altLang="zh-CN" sz="2000" dirty="0" smtClean="0">
              <a:latin typeface="黑体" pitchFamily="49" charset="-122"/>
              <a:ea typeface="黑体" pitchFamily="49" charset="-122"/>
            </a:endParaRPr>
          </a:p>
          <a:p>
            <a:pPr indent="457200">
              <a:lnSpc>
                <a:spcPct val="150000"/>
              </a:lnSpc>
            </a:pPr>
            <a:endParaRPr lang="zh-CN" altLang="en-US" sz="2000" dirty="0"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85828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268759"/>
            <a:ext cx="8229600" cy="702078"/>
          </a:xfrm>
        </p:spPr>
        <p:txBody>
          <a:bodyPr>
            <a:normAutofit fontScale="90000"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目录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23900" y="1428328"/>
            <a:ext cx="7696200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3200" dirty="0" smtClean="0">
                <a:ea typeface="黑体" panose="02010609060101010101" pitchFamily="49" charset="-122"/>
              </a:rPr>
              <a:t>第</a:t>
            </a:r>
            <a:r>
              <a:rPr lang="en-US" altLang="zh-CN" sz="3200" dirty="0" smtClean="0">
                <a:ea typeface="黑体" panose="02010609060101010101" pitchFamily="49" charset="-122"/>
              </a:rPr>
              <a:t>2</a:t>
            </a:r>
            <a:r>
              <a:rPr lang="zh-CN" altLang="en-US" sz="3200" dirty="0" smtClean="0">
                <a:ea typeface="黑体" panose="02010609060101010101" pitchFamily="49" charset="-122"/>
              </a:rPr>
              <a:t>课  分支结构</a:t>
            </a:r>
            <a:endParaRPr lang="en-US" altLang="zh-CN" sz="3200" dirty="0">
              <a:ea typeface="黑体" panose="02010609060101010101" pitchFamily="49" charset="-122"/>
            </a:endParaRPr>
          </a:p>
          <a:p>
            <a:endParaRPr lang="en-US" altLang="zh-CN" sz="3200" dirty="0">
              <a:ea typeface="黑体" panose="02010609060101010101" pitchFamily="49" charset="-122"/>
            </a:endParaRPr>
          </a:p>
          <a:p>
            <a:pPr marL="2571750" lvl="4" indent="-514350">
              <a:buFont typeface="+mj-lt"/>
              <a:buAutoNum type="arabicPeriod"/>
            </a:pPr>
            <a:r>
              <a:rPr lang="en-US" altLang="zh-CN" dirty="0" smtClean="0"/>
              <a:t> </a:t>
            </a:r>
          </a:p>
          <a:p>
            <a:pPr marL="2514600" lvl="4" indent="-457200">
              <a:buFont typeface="Wingdings" panose="05000000000000000000" pitchFamily="2" charset="2"/>
              <a:buChar char="Ø"/>
            </a:pPr>
            <a:endParaRPr lang="zh-CN" altLang="en-US" dirty="0"/>
          </a:p>
          <a:p>
            <a:pPr marL="2571750" lvl="4" indent="-514350">
              <a:buFont typeface="+mj-lt"/>
              <a:buAutoNum type="arabicPeriod" startAt="2"/>
            </a:pPr>
            <a:r>
              <a:rPr lang="en-US" altLang="zh-CN" dirty="0" smtClean="0"/>
              <a:t> </a:t>
            </a:r>
            <a:endParaRPr lang="en-US" altLang="zh-CN" dirty="0"/>
          </a:p>
          <a:p>
            <a:pPr marL="2514600" lvl="4" indent="-457200">
              <a:buFont typeface="Wingdings" panose="05000000000000000000" pitchFamily="2" charset="2"/>
              <a:buChar char="Ø"/>
            </a:pPr>
            <a:endParaRPr lang="zh-CN" altLang="en-US" dirty="0"/>
          </a:p>
          <a:p>
            <a:pPr marL="2571750" lvl="4" indent="-514350">
              <a:buFont typeface="+mj-lt"/>
              <a:buAutoNum type="arabicPeriod" startAt="3"/>
            </a:pPr>
            <a:r>
              <a:rPr lang="zh-CN" altLang="en-US" dirty="0" smtClean="0"/>
              <a:t> 关系运算与逻辑运算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 dirty="0"/>
          </a:p>
        </p:txBody>
      </p:sp>
      <p:sp>
        <p:nvSpPr>
          <p:cNvPr id="6" name="TextBox 320"/>
          <p:cNvSpPr txBox="1">
            <a:spLocks noChangeArrowheads="1"/>
          </p:cNvSpPr>
          <p:nvPr/>
        </p:nvSpPr>
        <p:spPr bwMode="auto">
          <a:xfrm>
            <a:off x="3495989" y="2456591"/>
            <a:ext cx="248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r>
              <a:rPr lang="en-US" altLang="zh-CN" sz="2800" dirty="0" smtClean="0">
                <a:latin typeface="宋体" panose="02010600030101010101" pitchFamily="2" charset="-122"/>
                <a:ea typeface="宋体" panose="02010600030101010101" pitchFamily="2" charset="-122"/>
              </a:rPr>
              <a:t>if</a:t>
            </a:r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</a:rPr>
              <a:t>语句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TextBox 321"/>
          <p:cNvSpPr txBox="1">
            <a:spLocks noChangeArrowheads="1"/>
          </p:cNvSpPr>
          <p:nvPr/>
        </p:nvSpPr>
        <p:spPr bwMode="auto">
          <a:xfrm>
            <a:off x="3430521" y="3272666"/>
            <a:ext cx="32297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r>
              <a:rPr lang="en-US" altLang="zh-CN" sz="2800" dirty="0" smtClean="0">
                <a:latin typeface="宋体" panose="02010600030101010101" pitchFamily="2" charset="-122"/>
                <a:ea typeface="宋体" panose="02010600030101010101" pitchFamily="2" charset="-122"/>
              </a:rPr>
              <a:t>switch</a:t>
            </a:r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</a:rPr>
              <a:t>语句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20</a:t>
            </a:fld>
            <a:endParaRPr lang="zh-CN" altLang="en-US" dirty="0"/>
          </a:p>
        </p:txBody>
      </p:sp>
      <p:grpSp>
        <p:nvGrpSpPr>
          <p:cNvPr id="7" name="组合 72"/>
          <p:cNvGrpSpPr>
            <a:grpSpLocks/>
          </p:cNvGrpSpPr>
          <p:nvPr/>
        </p:nvGrpSpPr>
        <p:grpSpPr bwMode="auto">
          <a:xfrm>
            <a:off x="899592" y="627534"/>
            <a:ext cx="7488831" cy="3744416"/>
            <a:chOff x="3421938" y="2577684"/>
            <a:chExt cx="10850632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21938" y="2577684"/>
              <a:ext cx="3025657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23669" y="640795"/>
            <a:ext cx="21097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sz="20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特别注意</a:t>
            </a:r>
            <a:endParaRPr lang="zh-CN" altLang="en-US" sz="20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80287" y="1391326"/>
            <a:ext cx="6696744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en-US" altLang="zh-CN" sz="2000" dirty="0">
                <a:latin typeface="黑体" pitchFamily="49" charset="-122"/>
                <a:ea typeface="黑体" pitchFamily="49" charset="-122"/>
              </a:rPr>
              <a:t>switch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语句</a:t>
            </a:r>
            <a:endParaRPr lang="en-US" altLang="zh-CN" sz="2000" dirty="0" smtClean="0">
              <a:latin typeface="黑体" pitchFamily="49" charset="-122"/>
              <a:ea typeface="黑体" pitchFamily="49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000" dirty="0">
                <a:latin typeface="黑体" pitchFamily="49" charset="-122"/>
                <a:ea typeface="黑体" pitchFamily="49" charset="-122"/>
              </a:rPr>
              <a:t>s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witch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语句执行完一个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case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之后不会自动停止，如果需要停止，必须使用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break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语句</a:t>
            </a:r>
            <a:endParaRPr lang="en-US" altLang="zh-CN" sz="2000" dirty="0" smtClean="0">
              <a:latin typeface="黑体" pitchFamily="49" charset="-122"/>
              <a:ea typeface="黑体" pitchFamily="49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000" dirty="0">
                <a:latin typeface="黑体" pitchFamily="49" charset="-122"/>
                <a:ea typeface="黑体" pitchFamily="49" charset="-122"/>
              </a:rPr>
              <a:t>switch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语句中的每一个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case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必须是一个单独的值。这个值必须是整数或字符，不能是浮点数。如果涉及取值范围、浮点测试、或比较，则先使用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if else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转换。</a:t>
            </a:r>
            <a:endParaRPr lang="zh-CN" altLang="en-US" sz="2000" dirty="0"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93935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18A4B35B-1858-4C1E-BED4-BFB50B982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9931" y="483518"/>
            <a:ext cx="72544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514350" indent="-514350" algn="ctr">
              <a:buFont typeface="+mj-lt"/>
              <a:buAutoNum type="arabicPeriod"/>
            </a:pPr>
            <a:r>
              <a:rPr lang="en-US" altLang="zh-CN" sz="3200" dirty="0">
                <a:latin typeface="宋体" panose="02010600030101010101" pitchFamily="2" charset="-122"/>
              </a:rPr>
              <a:t>if</a:t>
            </a:r>
            <a:r>
              <a:rPr lang="zh-CN" altLang="en-US" sz="3200" dirty="0" smtClean="0">
                <a:latin typeface="宋体" panose="02010600030101010101" pitchFamily="2" charset="-122"/>
              </a:rPr>
              <a:t>语句</a:t>
            </a:r>
            <a:r>
              <a:rPr lang="en-US" altLang="zh-CN" sz="3200" dirty="0" smtClean="0">
                <a:ea typeface="黑体" panose="02010609060101010101" pitchFamily="49" charset="-122"/>
              </a:rPr>
              <a:t> </a:t>
            </a:r>
            <a:endParaRPr lang="en-US" altLang="zh-CN" sz="3200" dirty="0">
              <a:ea typeface="黑体" panose="02010609060101010101" pitchFamily="49" charset="-122"/>
            </a:endParaRPr>
          </a:p>
        </p:txBody>
      </p:sp>
      <p:grpSp>
        <p:nvGrpSpPr>
          <p:cNvPr id="5" name="组合 27"/>
          <p:cNvGrpSpPr>
            <a:grpSpLocks/>
          </p:cNvGrpSpPr>
          <p:nvPr/>
        </p:nvGrpSpPr>
        <p:grpSpPr bwMode="auto">
          <a:xfrm>
            <a:off x="1241424" y="2480096"/>
            <a:ext cx="5759450" cy="1747838"/>
            <a:chOff x="2338874" y="1849629"/>
            <a:chExt cx="3659744" cy="1535546"/>
          </a:xfrm>
        </p:grpSpPr>
        <p:sp>
          <p:nvSpPr>
            <p:cNvPr id="7" name="圆角矩形 1"/>
            <p:cNvSpPr>
              <a:spLocks noChangeArrowheads="1"/>
            </p:cNvSpPr>
            <p:nvPr/>
          </p:nvSpPr>
          <p:spPr bwMode="auto">
            <a:xfrm>
              <a:off x="3681415" y="1849629"/>
              <a:ext cx="1381122" cy="389008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B0F0"/>
                </a:gs>
                <a:gs pos="50000">
                  <a:srgbClr val="00B0F0"/>
                </a:gs>
                <a:gs pos="100000">
                  <a:srgbClr val="9FD8FF"/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/>
              <a:r>
                <a:rPr lang="zh-CN" altLang="en-US" sz="2000" b="1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选择结构语句</a:t>
              </a:r>
            </a:p>
          </p:txBody>
        </p:sp>
        <p:sp>
          <p:nvSpPr>
            <p:cNvPr id="9" name="圆角矩形 11"/>
            <p:cNvSpPr>
              <a:spLocks noChangeArrowheads="1"/>
            </p:cNvSpPr>
            <p:nvPr/>
          </p:nvSpPr>
          <p:spPr bwMode="auto">
            <a:xfrm>
              <a:off x="2338874" y="2996167"/>
              <a:ext cx="1340654" cy="389008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B0F0"/>
                </a:gs>
                <a:gs pos="50000">
                  <a:srgbClr val="00B0F0"/>
                </a:gs>
                <a:gs pos="100000">
                  <a:srgbClr val="9FD8FF"/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/>
              <a:r>
                <a:rPr lang="en-US" altLang="zh-CN" sz="2000" b="1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if</a:t>
              </a:r>
              <a:endParaRPr lang="zh-CN" altLang="en-US" sz="20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cxnSp>
          <p:nvCxnSpPr>
            <p:cNvPr id="10" name="直接箭头连接符 3"/>
            <p:cNvCxnSpPr>
              <a:cxnSpLocks noChangeShapeType="1"/>
            </p:cNvCxnSpPr>
            <p:nvPr/>
          </p:nvCxnSpPr>
          <p:spPr bwMode="auto">
            <a:xfrm rot="10800000">
              <a:off x="5062537" y="2343009"/>
              <a:ext cx="936081" cy="756827"/>
            </a:xfrm>
            <a:prstGeom prst="straightConnector1">
              <a:avLst/>
            </a:prstGeom>
            <a:noFill/>
            <a:ln w="28575" algn="ctr">
              <a:solidFill>
                <a:srgbClr val="00ACE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直接箭头连接符 5"/>
            <p:cNvCxnSpPr>
              <a:cxnSpLocks noChangeShapeType="1"/>
              <a:stCxn id="9" idx="0"/>
            </p:cNvCxnSpPr>
            <p:nvPr/>
          </p:nvCxnSpPr>
          <p:spPr bwMode="auto">
            <a:xfrm rot="5400000" flipH="1" flipV="1">
              <a:off x="3017786" y="2334424"/>
              <a:ext cx="653158" cy="670327"/>
            </a:xfrm>
            <a:prstGeom prst="straightConnector1">
              <a:avLst/>
            </a:prstGeom>
            <a:noFill/>
            <a:ln w="28575" algn="ctr">
              <a:solidFill>
                <a:srgbClr val="00ACE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2" name="矩形 28"/>
          <p:cNvSpPr>
            <a:spLocks noChangeArrowheads="1"/>
          </p:cNvSpPr>
          <p:nvPr/>
        </p:nvSpPr>
        <p:spPr bwMode="auto">
          <a:xfrm>
            <a:off x="769936" y="1275606"/>
            <a:ext cx="7653337" cy="875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dirty="0">
                <a:latin typeface="+mn-lt"/>
                <a:ea typeface="+mn-ea"/>
              </a:rPr>
              <a:t>在</a:t>
            </a:r>
            <a:r>
              <a:rPr lang="en-US" altLang="zh-CN" dirty="0">
                <a:latin typeface="+mn-lt"/>
                <a:ea typeface="+mn-ea"/>
              </a:rPr>
              <a:t>C</a:t>
            </a:r>
            <a:r>
              <a:rPr lang="zh-CN" altLang="en-US" dirty="0">
                <a:latin typeface="+mn-lt"/>
                <a:ea typeface="+mn-ea"/>
              </a:rPr>
              <a:t>语言中也经常需要对一些</a:t>
            </a:r>
            <a:r>
              <a:rPr lang="zh-CN" altLang="en-US" b="1" dirty="0">
                <a:solidFill>
                  <a:srgbClr val="FF0000"/>
                </a:solidFill>
                <a:latin typeface="+mn-lt"/>
                <a:ea typeface="+mn-ea"/>
              </a:rPr>
              <a:t>条件做出判断</a:t>
            </a:r>
            <a:r>
              <a:rPr lang="zh-CN" altLang="en-US" dirty="0">
                <a:latin typeface="+mn-lt"/>
                <a:ea typeface="+mn-ea"/>
              </a:rPr>
              <a:t>，从而决定执行哪一段代码，这时就需要使用选择结构语句。</a:t>
            </a:r>
            <a:r>
              <a:rPr lang="en-US" altLang="zh-CN" b="1" dirty="0">
                <a:solidFill>
                  <a:srgbClr val="FF0000"/>
                </a:solidFill>
                <a:latin typeface="+mn-lt"/>
                <a:ea typeface="+mn-ea"/>
              </a:rPr>
              <a:t>if</a:t>
            </a:r>
            <a:r>
              <a:rPr lang="zh-CN" altLang="zh-CN" b="1" dirty="0">
                <a:solidFill>
                  <a:srgbClr val="FF0000"/>
                </a:solidFill>
                <a:latin typeface="+mn-lt"/>
                <a:ea typeface="+mn-ea"/>
              </a:rPr>
              <a:t>条件</a:t>
            </a:r>
            <a:r>
              <a:rPr lang="zh-CN" altLang="zh-CN" dirty="0">
                <a:latin typeface="+mn-lt"/>
                <a:ea typeface="+mn-ea"/>
              </a:rPr>
              <a:t>语句有三种语法格式</a:t>
            </a:r>
            <a:r>
              <a:rPr lang="zh-CN" altLang="en-US" dirty="0">
                <a:latin typeface="+mn-lt"/>
                <a:ea typeface="+mn-ea"/>
              </a:rPr>
              <a:t>。</a:t>
            </a:r>
          </a:p>
        </p:txBody>
      </p:sp>
      <p:sp>
        <p:nvSpPr>
          <p:cNvPr id="13" name="圆角矩形 11"/>
          <p:cNvSpPr>
            <a:spLocks noChangeArrowheads="1"/>
          </p:cNvSpPr>
          <p:nvPr/>
        </p:nvSpPr>
        <p:spPr bwMode="auto">
          <a:xfrm>
            <a:off x="3541712" y="3783434"/>
            <a:ext cx="2109787" cy="442912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en-US" altLang="zh-CN" sz="20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if…else</a:t>
            </a:r>
            <a:endParaRPr lang="zh-CN" altLang="en-US" sz="2000" b="1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圆角矩形 11"/>
          <p:cNvSpPr>
            <a:spLocks noChangeArrowheads="1"/>
          </p:cNvSpPr>
          <p:nvPr/>
        </p:nvSpPr>
        <p:spPr bwMode="auto">
          <a:xfrm>
            <a:off x="5894387" y="3785021"/>
            <a:ext cx="2109787" cy="442913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en-US" altLang="zh-CN" sz="20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if..else if..else</a:t>
            </a:r>
            <a:endParaRPr lang="zh-CN" altLang="en-US" sz="2000" b="1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5" name="直接箭头连接符 5"/>
          <p:cNvCxnSpPr>
            <a:cxnSpLocks noChangeShapeType="1"/>
          </p:cNvCxnSpPr>
          <p:nvPr/>
        </p:nvCxnSpPr>
        <p:spPr bwMode="auto">
          <a:xfrm flipV="1">
            <a:off x="4551362" y="3042071"/>
            <a:ext cx="0" cy="742950"/>
          </a:xfrm>
          <a:prstGeom prst="straightConnector1">
            <a:avLst/>
          </a:prstGeom>
          <a:noFill/>
          <a:ln w="28575" algn="ctr">
            <a:solidFill>
              <a:srgbClr val="00ACE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28"/>
          <p:cNvSpPr>
            <a:spLocks noChangeArrowheads="1"/>
          </p:cNvSpPr>
          <p:nvPr/>
        </p:nvSpPr>
        <p:spPr bwMode="auto">
          <a:xfrm>
            <a:off x="1002895" y="661074"/>
            <a:ext cx="7653337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50000"/>
              </a:lnSpc>
              <a:defRPr/>
            </a:pPr>
            <a:r>
              <a:rPr lang="en-US" altLang="zh-CN" b="1" dirty="0">
                <a:latin typeface="+mn-ea"/>
                <a:ea typeface="+mn-ea"/>
              </a:rPr>
              <a:t>if</a:t>
            </a:r>
            <a:r>
              <a:rPr lang="zh-CN" altLang="en-US" b="1" dirty="0">
                <a:latin typeface="+mn-ea"/>
                <a:ea typeface="+mn-ea"/>
              </a:rPr>
              <a:t>语句</a:t>
            </a:r>
            <a:r>
              <a:rPr lang="en-US" altLang="zh-CN" b="1" dirty="0">
                <a:latin typeface="+mn-ea"/>
                <a:ea typeface="+mn-ea"/>
              </a:rPr>
              <a:t>——</a:t>
            </a:r>
            <a:r>
              <a:rPr lang="zh-CN" altLang="en-US" b="1" dirty="0">
                <a:latin typeface="+mn-ea"/>
                <a:ea typeface="+mn-ea"/>
              </a:rPr>
              <a:t>单分支结构</a:t>
            </a:r>
            <a:endParaRPr lang="en-US" altLang="zh-CN" b="1" dirty="0">
              <a:latin typeface="+mn-ea"/>
              <a:ea typeface="+mn-ea"/>
            </a:endParaRPr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1333848"/>
              </p:ext>
            </p:extLst>
          </p:nvPr>
        </p:nvGraphicFramePr>
        <p:xfrm>
          <a:off x="4139952" y="987574"/>
          <a:ext cx="2870200" cy="356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r:id="rId3" imgW="1920089" imgH="2595681" progId="">
                  <p:embed/>
                </p:oleObj>
              </mc:Choice>
              <mc:Fallback>
                <p:oleObj r:id="rId3" imgW="1920089" imgH="2595681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987574"/>
                        <a:ext cx="2870200" cy="356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90008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871770" y="699542"/>
            <a:ext cx="7894637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50000"/>
              </a:lnSpc>
              <a:defRPr/>
            </a:pPr>
            <a:r>
              <a:rPr lang="en-US" altLang="zh-CN" b="1" dirty="0">
                <a:latin typeface="+mn-ea"/>
                <a:ea typeface="+mn-ea"/>
              </a:rPr>
              <a:t>if…else</a:t>
            </a:r>
            <a:r>
              <a:rPr lang="zh-CN" altLang="en-US" b="1" dirty="0">
                <a:latin typeface="+mn-ea"/>
                <a:ea typeface="+mn-ea"/>
              </a:rPr>
              <a:t>语句</a:t>
            </a:r>
            <a:r>
              <a:rPr lang="en-US" altLang="zh-CN" b="1" dirty="0">
                <a:latin typeface="+mn-ea"/>
                <a:ea typeface="+mn-ea"/>
              </a:rPr>
              <a:t>——</a:t>
            </a:r>
            <a:r>
              <a:rPr lang="zh-CN" altLang="en-US" b="1" dirty="0">
                <a:latin typeface="+mn-ea"/>
                <a:ea typeface="+mn-ea"/>
              </a:rPr>
              <a:t>双分支结构</a:t>
            </a:r>
            <a:endParaRPr lang="en-US" altLang="zh-CN" b="1" dirty="0">
              <a:latin typeface="+mn-ea"/>
              <a:ea typeface="+mn-ea"/>
            </a:endParaRP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139443"/>
              </p:ext>
            </p:extLst>
          </p:nvPr>
        </p:nvGraphicFramePr>
        <p:xfrm>
          <a:off x="4355976" y="1169269"/>
          <a:ext cx="3344863" cy="350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r:id="rId3" imgW="2393296" imgH="2698796" progId="">
                  <p:embed/>
                </p:oleObj>
              </mc:Choice>
              <mc:Fallback>
                <p:oleObj r:id="rId3" imgW="2393296" imgH="269879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1169269"/>
                        <a:ext cx="3344863" cy="3506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95302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323528" y="483518"/>
            <a:ext cx="2742133" cy="1291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zh-CN" dirty="0">
                <a:latin typeface="+mn-lt"/>
                <a:ea typeface="+mn-ea"/>
              </a:rPr>
              <a:t>在一个</a:t>
            </a:r>
            <a:r>
              <a:rPr lang="en-US" altLang="zh-CN" b="1" dirty="0">
                <a:solidFill>
                  <a:srgbClr val="FF0000"/>
                </a:solidFill>
                <a:latin typeface="+mn-lt"/>
                <a:ea typeface="+mn-ea"/>
              </a:rPr>
              <a:t>if</a:t>
            </a:r>
            <a:r>
              <a:rPr lang="zh-CN" altLang="zh-CN" b="1" dirty="0">
                <a:solidFill>
                  <a:srgbClr val="FF0000"/>
                </a:solidFill>
                <a:latin typeface="+mn-lt"/>
                <a:ea typeface="+mn-ea"/>
              </a:rPr>
              <a:t>语句</a:t>
            </a:r>
            <a:r>
              <a:rPr lang="zh-CN" altLang="zh-CN" dirty="0">
                <a:latin typeface="+mn-lt"/>
                <a:ea typeface="+mn-ea"/>
              </a:rPr>
              <a:t>中还可以包含一个或多个</a:t>
            </a:r>
            <a:r>
              <a:rPr lang="en-US" altLang="zh-CN" dirty="0">
                <a:latin typeface="+mn-lt"/>
                <a:ea typeface="+mn-ea"/>
              </a:rPr>
              <a:t>if</a:t>
            </a:r>
            <a:r>
              <a:rPr lang="zh-CN" altLang="zh-CN" dirty="0">
                <a:latin typeface="+mn-lt"/>
                <a:ea typeface="+mn-ea"/>
              </a:rPr>
              <a:t>语句，这称为</a:t>
            </a:r>
            <a:r>
              <a:rPr lang="en-US" altLang="zh-CN" dirty="0">
                <a:latin typeface="+mn-lt"/>
                <a:ea typeface="+mn-ea"/>
              </a:rPr>
              <a:t>if</a:t>
            </a:r>
            <a:r>
              <a:rPr lang="zh-CN" altLang="zh-CN" dirty="0">
                <a:latin typeface="+mn-lt"/>
                <a:ea typeface="+mn-ea"/>
              </a:rPr>
              <a:t>语句的嵌套。</a:t>
            </a:r>
            <a:endParaRPr lang="en-US" altLang="zh-CN" dirty="0">
              <a:latin typeface="+mn-lt"/>
              <a:ea typeface="+mn-ea"/>
            </a:endParaRPr>
          </a:p>
        </p:txBody>
      </p:sp>
      <p:graphicFrame>
        <p:nvGraphicFramePr>
          <p:cNvPr id="7" name="对象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0018289"/>
              </p:ext>
            </p:extLst>
          </p:nvPr>
        </p:nvGraphicFramePr>
        <p:xfrm>
          <a:off x="3419872" y="82934"/>
          <a:ext cx="5112568" cy="5033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Visio" r:id="rId3" imgW="5974871" imgH="5863767" progId="Visio.Drawing.11">
                  <p:embed/>
                </p:oleObj>
              </mc:Choice>
              <mc:Fallback>
                <p:oleObj name="Visio" r:id="rId3" imgW="5974871" imgH="5863767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82934"/>
                        <a:ext cx="5112568" cy="50332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18A4B35B-1858-4C1E-BED4-BFB50B982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387" y="258783"/>
            <a:ext cx="72544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514350" indent="-514350" algn="ctr">
              <a:buFont typeface="+mj-lt"/>
              <a:buAutoNum type="arabicPeriod" startAt="2"/>
            </a:pPr>
            <a:r>
              <a:rPr lang="en-US" altLang="zh-CN" sz="3200" dirty="0" smtClean="0">
                <a:latin typeface="宋体" panose="02010600030101010101" pitchFamily="2" charset="-122"/>
              </a:rPr>
              <a:t> </a:t>
            </a:r>
            <a:r>
              <a:rPr lang="en-US" altLang="zh-CN" sz="3200" dirty="0">
                <a:latin typeface="宋体" panose="02010600030101010101" pitchFamily="2" charset="-122"/>
              </a:rPr>
              <a:t>switch</a:t>
            </a:r>
            <a:r>
              <a:rPr lang="zh-CN" altLang="en-US" sz="3200" dirty="0" smtClean="0">
                <a:latin typeface="宋体" panose="02010600030101010101" pitchFamily="2" charset="-122"/>
              </a:rPr>
              <a:t>语句</a:t>
            </a:r>
            <a:endParaRPr lang="zh-CN" altLang="en-US" sz="3200" dirty="0">
              <a:latin typeface="宋体" panose="02010600030101010101" pitchFamily="2" charset="-122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893763" y="843558"/>
            <a:ext cx="790733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en-US" altLang="zh-CN" b="1" dirty="0">
                <a:solidFill>
                  <a:srgbClr val="FF0000"/>
                </a:solidFill>
                <a:latin typeface="+mn-lt"/>
                <a:ea typeface="+mn-ea"/>
              </a:rPr>
              <a:t>switch </a:t>
            </a:r>
            <a:r>
              <a:rPr lang="zh-CN" altLang="en-US" b="1" dirty="0">
                <a:solidFill>
                  <a:srgbClr val="FF0000"/>
                </a:solidFill>
                <a:latin typeface="+mn-lt"/>
                <a:ea typeface="+mn-ea"/>
              </a:rPr>
              <a:t>条件语句</a:t>
            </a:r>
            <a:r>
              <a:rPr lang="zh-CN" altLang="en-US" dirty="0">
                <a:latin typeface="+mn-lt"/>
                <a:ea typeface="+mn-ea"/>
              </a:rPr>
              <a:t>也是一种常用的选择语句，和</a:t>
            </a:r>
            <a:r>
              <a:rPr lang="en-US" altLang="zh-CN" dirty="0">
                <a:latin typeface="+mn-lt"/>
                <a:ea typeface="+mn-ea"/>
              </a:rPr>
              <a:t>if</a:t>
            </a:r>
            <a:r>
              <a:rPr lang="zh-CN" altLang="en-US" dirty="0">
                <a:latin typeface="+mn-lt"/>
                <a:ea typeface="+mn-ea"/>
              </a:rPr>
              <a:t>条件语句不同，它只能针对某个表达式的值作出判断，从而决定程序执行哪一段代码。</a:t>
            </a:r>
            <a:endParaRPr lang="en-US" altLang="zh-CN" dirty="0">
              <a:latin typeface="+mn-lt"/>
              <a:ea typeface="+mn-ea"/>
            </a:endParaRPr>
          </a:p>
        </p:txBody>
      </p:sp>
      <p:graphicFrame>
        <p:nvGraphicFramePr>
          <p:cNvPr id="7" name="对象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522872"/>
              </p:ext>
            </p:extLst>
          </p:nvPr>
        </p:nvGraphicFramePr>
        <p:xfrm>
          <a:off x="2411760" y="1851670"/>
          <a:ext cx="3713163" cy="316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Visio" r:id="rId3" imgW="2829790" imgH="2440739" progId="Visio.Drawing.11">
                  <p:embed/>
                </p:oleObj>
              </mc:Choice>
              <mc:Fallback>
                <p:oleObj name="Visio" r:id="rId3" imgW="2829790" imgH="2440739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1851670"/>
                        <a:ext cx="3713163" cy="3163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5639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18A4B35B-1858-4C1E-BED4-BFB50B982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387" y="258783"/>
            <a:ext cx="72544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514350" indent="-514350" algn="ctr">
              <a:buFont typeface="+mj-lt"/>
              <a:buAutoNum type="arabicPeriod" startAt="3"/>
            </a:pPr>
            <a:r>
              <a:rPr lang="zh-CN" altLang="en-US" sz="3200" dirty="0" smtClean="0">
                <a:latin typeface="宋体" panose="02010600030101010101" pitchFamily="2" charset="-122"/>
              </a:rPr>
              <a:t>关系运算与逻辑运算</a:t>
            </a:r>
            <a:endParaRPr lang="zh-CN" altLang="en-US" sz="3200" dirty="0">
              <a:latin typeface="宋体" panose="02010600030101010101" pitchFamily="2" charset="-122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768698"/>
              </p:ext>
            </p:extLst>
          </p:nvPr>
        </p:nvGraphicFramePr>
        <p:xfrm>
          <a:off x="1280492" y="1165830"/>
          <a:ext cx="68199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7600"/>
                <a:gridCol w="4432300"/>
              </a:tblGrid>
              <a:tr h="27845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 smtClean="0">
                          <a:latin typeface="Times New Roman" pitchFamily="18" charset="0"/>
                          <a:ea typeface="宋体" panose="02010600030101010101" pitchFamily="2" charset="-122"/>
                          <a:cs typeface="Times New Roman" pitchFamily="18" charset="0"/>
                        </a:rPr>
                        <a:t>运算符类型</a:t>
                      </a:r>
                      <a:endParaRPr lang="zh-CN" altLang="en-US" sz="1800" dirty="0">
                        <a:latin typeface="Times New Roman" pitchFamily="18" charset="0"/>
                        <a:ea typeface="宋体" panose="02010600030101010101" pitchFamily="2" charset="-122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 smtClean="0">
                          <a:latin typeface="Times New Roman" pitchFamily="18" charset="0"/>
                          <a:ea typeface="宋体" panose="02010600030101010101" pitchFamily="2" charset="-122"/>
                          <a:cs typeface="Times New Roman" pitchFamily="18" charset="0"/>
                        </a:rPr>
                        <a:t>作用</a:t>
                      </a:r>
                      <a:endParaRPr lang="zh-CN" altLang="en-US" sz="1800" dirty="0">
                        <a:latin typeface="Times New Roman" pitchFamily="18" charset="0"/>
                        <a:ea typeface="宋体" panose="02010600030101010101" pitchFamily="2" charset="-122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27845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kern="100" smtClean="0">
                          <a:effectLst/>
                          <a:latin typeface="Times New Roman" pitchFamily="18" charset="0"/>
                          <a:ea typeface="宋体" panose="02010600030101010101" pitchFamily="2" charset="-122"/>
                          <a:cs typeface="Times New Roman" pitchFamily="18" charset="0"/>
                        </a:rPr>
                        <a:t>算术运算符</a:t>
                      </a:r>
                      <a:endParaRPr lang="zh-CN" altLang="zh-CN" sz="1600" kern="100" dirty="0" smtClean="0">
                        <a:effectLst/>
                        <a:latin typeface="Times New Roman" pitchFamily="18" charset="0"/>
                        <a:ea typeface="宋体" panose="02010600030101010101" pitchFamily="2" charset="-122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1600" kern="100" dirty="0" smtClean="0">
                          <a:effectLst/>
                          <a:latin typeface="Times New Roman" pitchFamily="18" charset="0"/>
                          <a:ea typeface="宋体" panose="02010600030101010101" pitchFamily="2" charset="-122"/>
                          <a:cs typeface="Times New Roman" pitchFamily="18" charset="0"/>
                        </a:rPr>
                        <a:t>用于处理四则运算</a:t>
                      </a:r>
                    </a:p>
                  </a:txBody>
                  <a:tcPr anchor="ctr"/>
                </a:tc>
              </a:tr>
              <a:tr h="27845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1600" kern="100" dirty="0" smtClean="0">
                          <a:effectLst/>
                          <a:latin typeface="Times New Roman" pitchFamily="18" charset="0"/>
                          <a:ea typeface="宋体" panose="02010600030101010101" pitchFamily="2" charset="-122"/>
                          <a:cs typeface="Times New Roman" pitchFamily="18" charset="0"/>
                        </a:rPr>
                        <a:t>赋值运算符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1600" kern="100" smtClean="0">
                          <a:effectLst/>
                          <a:latin typeface="Times New Roman" pitchFamily="18" charset="0"/>
                          <a:ea typeface="宋体" panose="02010600030101010101" pitchFamily="2" charset="-122"/>
                          <a:cs typeface="Times New Roman" pitchFamily="18" charset="0"/>
                        </a:rPr>
                        <a:t>用于将表达式的值赋给变量</a:t>
                      </a:r>
                    </a:p>
                  </a:txBody>
                  <a:tcPr anchor="ctr"/>
                </a:tc>
              </a:tr>
              <a:tr h="3759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1600" kern="100" dirty="0" smtClean="0">
                          <a:effectLst/>
                          <a:latin typeface="Times New Roman" pitchFamily="18" charset="0"/>
                          <a:ea typeface="宋体" panose="02010600030101010101" pitchFamily="2" charset="-122"/>
                          <a:cs typeface="Times New Roman" pitchFamily="18" charset="0"/>
                        </a:rPr>
                        <a:t>关系运算符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1600" kern="100" smtClean="0">
                          <a:effectLst/>
                          <a:latin typeface="Times New Roman" pitchFamily="18" charset="0"/>
                          <a:ea typeface="宋体" panose="02010600030101010101" pitchFamily="2" charset="-122"/>
                          <a:cs typeface="Times New Roman" pitchFamily="18" charset="0"/>
                        </a:rPr>
                        <a:t>用于表达式的比较，并返回一个真值或假值</a:t>
                      </a:r>
                    </a:p>
                  </a:txBody>
                  <a:tcPr anchor="ctr"/>
                </a:tc>
              </a:tr>
              <a:tr h="3937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1600" kern="100" dirty="0" smtClean="0">
                          <a:effectLst/>
                          <a:latin typeface="Times New Roman" pitchFamily="18" charset="0"/>
                          <a:ea typeface="宋体" panose="02010600030101010101" pitchFamily="2" charset="-122"/>
                          <a:cs typeface="Times New Roman" pitchFamily="18" charset="0"/>
                        </a:rPr>
                        <a:t>逻辑运算符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1600" kern="100" smtClean="0">
                          <a:effectLst/>
                          <a:latin typeface="Times New Roman" pitchFamily="18" charset="0"/>
                          <a:ea typeface="宋体" panose="02010600030101010101" pitchFamily="2" charset="-122"/>
                          <a:cs typeface="Times New Roman" pitchFamily="18" charset="0"/>
                        </a:rPr>
                        <a:t>用于根据表达式的值返回真值或假值</a:t>
                      </a:r>
                    </a:p>
                  </a:txBody>
                  <a:tcPr anchor="ctr"/>
                </a:tc>
              </a:tr>
              <a:tr h="3937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1600" kern="100" dirty="0" smtClean="0">
                          <a:effectLst/>
                          <a:latin typeface="Times New Roman" pitchFamily="18" charset="0"/>
                          <a:ea typeface="宋体" panose="02010600030101010101" pitchFamily="2" charset="-122"/>
                          <a:cs typeface="Times New Roman" pitchFamily="18" charset="0"/>
                        </a:rPr>
                        <a:t>三目运算符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1600" kern="100" dirty="0" smtClean="0">
                          <a:effectLst/>
                          <a:latin typeface="Times New Roman" pitchFamily="18" charset="0"/>
                          <a:ea typeface="宋体" panose="02010600030101010101" pitchFamily="2" charset="-122"/>
                          <a:cs typeface="Times New Roman" pitchFamily="18" charset="0"/>
                        </a:rPr>
                        <a:t>用于根据表达式的值执行相应的语句</a:t>
                      </a:r>
                    </a:p>
                  </a:txBody>
                  <a:tcPr anchor="ctr"/>
                </a:tc>
              </a:tr>
              <a:tr h="5969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1600" kern="100" dirty="0" smtClean="0">
                          <a:effectLst/>
                          <a:latin typeface="Times New Roman" pitchFamily="18" charset="0"/>
                          <a:ea typeface="宋体" panose="02010600030101010101" pitchFamily="2" charset="-122"/>
                          <a:cs typeface="Times New Roman" pitchFamily="18" charset="0"/>
                        </a:rPr>
                        <a:t>逗号运算符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1600" kern="100" dirty="0" smtClean="0">
                          <a:effectLst/>
                          <a:latin typeface="Times New Roman" pitchFamily="18" charset="0"/>
                          <a:ea typeface="宋体" panose="02010600030101010101" pitchFamily="2" charset="-122"/>
                          <a:cs typeface="Times New Roman" pitchFamily="18" charset="0"/>
                        </a:rPr>
                        <a:t>用于连接并执行若干表达式，并返回最后一个表达式的值</a:t>
                      </a:r>
                    </a:p>
                  </a:txBody>
                  <a:tcPr anchor="ctr"/>
                </a:tc>
              </a:tr>
              <a:tr h="375920">
                <a:tc>
                  <a:txBody>
                    <a:bodyPr/>
                    <a:lstStyle/>
                    <a:p>
                      <a:pPr algn="ctr"/>
                      <a:r>
                        <a:rPr lang="zh-CN" altLang="zh-CN" sz="1600" kern="100" dirty="0" smtClean="0">
                          <a:effectLst/>
                          <a:latin typeface="Times New Roman" pitchFamily="18" charset="0"/>
                          <a:ea typeface="宋体" panose="02010600030101010101" pitchFamily="2" charset="-122"/>
                          <a:cs typeface="Times New Roman" pitchFamily="18" charset="0"/>
                        </a:rPr>
                        <a:t>位运算符</a:t>
                      </a:r>
                      <a:endParaRPr lang="zh-CN" altLang="en-US" sz="1600" dirty="0">
                        <a:latin typeface="Times New Roman" pitchFamily="18" charset="0"/>
                        <a:ea typeface="宋体" panose="02010600030101010101" pitchFamily="2" charset="-122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1600" kern="100" dirty="0" smtClean="0">
                          <a:effectLst/>
                          <a:latin typeface="Times New Roman" pitchFamily="18" charset="0"/>
                          <a:ea typeface="宋体" panose="02010600030101010101" pitchFamily="2" charset="-122"/>
                          <a:cs typeface="Times New Roman" pitchFamily="18" charset="0"/>
                        </a:rPr>
                        <a:t>用于处理数据的位运算</a:t>
                      </a:r>
                    </a:p>
                  </a:txBody>
                  <a:tcPr anchor="ctr"/>
                </a:tc>
              </a:tr>
              <a:tr h="3937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kern="100" dirty="0" err="1" smtClean="0">
                          <a:effectLst/>
                          <a:latin typeface="Times New Roman" pitchFamily="18" charset="0"/>
                          <a:ea typeface="宋体" panose="02010600030101010101" pitchFamily="2" charset="-122"/>
                          <a:cs typeface="Times New Roman" pitchFamily="18" charset="0"/>
                        </a:rPr>
                        <a:t>sizeof</a:t>
                      </a:r>
                      <a:r>
                        <a:rPr lang="zh-CN" altLang="zh-CN" sz="1600" kern="100" dirty="0" smtClean="0">
                          <a:effectLst/>
                          <a:latin typeface="Times New Roman" pitchFamily="18" charset="0"/>
                          <a:ea typeface="宋体" panose="02010600030101010101" pitchFamily="2" charset="-122"/>
                          <a:cs typeface="Times New Roman" pitchFamily="18" charset="0"/>
                        </a:rPr>
                        <a:t>运算符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1600" kern="100" dirty="0" smtClean="0">
                          <a:effectLst/>
                          <a:latin typeface="Times New Roman" pitchFamily="18" charset="0"/>
                          <a:ea typeface="宋体" panose="02010600030101010101" pitchFamily="2" charset="-122"/>
                          <a:cs typeface="Times New Roman" pitchFamily="18" charset="0"/>
                        </a:rPr>
                        <a:t>用于求字节数长度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073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内容占位符 2"/>
          <p:cNvSpPr>
            <a:spLocks noGrp="1"/>
          </p:cNvSpPr>
          <p:nvPr>
            <p:ph idx="1"/>
          </p:nvPr>
        </p:nvSpPr>
        <p:spPr>
          <a:xfrm>
            <a:off x="755576" y="808940"/>
            <a:ext cx="7324890" cy="952500"/>
          </a:xfrm>
        </p:spPr>
        <p:txBody>
          <a:bodyPr/>
          <a:lstStyle/>
          <a:p>
            <a:pPr>
              <a:lnSpc>
                <a:spcPct val="150000"/>
              </a:lnSpc>
              <a:buFont typeface="Arial" pitchFamily="34" charset="0"/>
              <a:buChar char="−"/>
              <a:defRPr/>
            </a:pPr>
            <a:r>
              <a:rPr lang="zh-CN" altLang="en-US" sz="1800" kern="1200" dirty="0"/>
              <a:t>关系运算符用于对两个数值或变量进行</a:t>
            </a:r>
            <a:r>
              <a:rPr lang="zh-CN" altLang="en-US" sz="1800" b="1" kern="1200" dirty="0">
                <a:solidFill>
                  <a:srgbClr val="FF0000"/>
                </a:solidFill>
              </a:rPr>
              <a:t>比较</a:t>
            </a:r>
            <a:r>
              <a:rPr lang="zh-CN" altLang="en-US" sz="1800" kern="1200" dirty="0"/>
              <a:t>，其结果是一个逻辑值（“真”或“假”）。</a:t>
            </a:r>
          </a:p>
        </p:txBody>
      </p:sp>
      <p:sp>
        <p:nvSpPr>
          <p:cNvPr id="43" name="矩形 42"/>
          <p:cNvSpPr/>
          <p:nvPr/>
        </p:nvSpPr>
        <p:spPr>
          <a:xfrm>
            <a:off x="452364" y="221564"/>
            <a:ext cx="20778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 smtClean="0">
                <a:solidFill>
                  <a:srgbClr val="009ED6"/>
                </a:solidFill>
                <a:latin typeface="+mn-lt"/>
                <a:ea typeface="+mn-ea"/>
              </a:rPr>
              <a:t>关系运算符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graphicFrame>
        <p:nvGraphicFramePr>
          <p:cNvPr id="44" name="表格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370021"/>
              </p:ext>
            </p:extLst>
          </p:nvPr>
        </p:nvGraphicFramePr>
        <p:xfrm>
          <a:off x="1187624" y="1779663"/>
          <a:ext cx="6798840" cy="28083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4488"/>
                <a:gridCol w="1955786"/>
                <a:gridCol w="1884164"/>
                <a:gridCol w="1774402"/>
              </a:tblGrid>
              <a:tr h="4662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运算符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运算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范例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88265" algn="ctr">
                        <a:spcAft>
                          <a:spcPts val="0"/>
                        </a:spcAft>
                      </a:pPr>
                      <a:r>
                        <a:rPr lang="zh-CN" sz="18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结果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390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==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相等于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600075" algn="just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 == 3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88265"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390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!=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不等于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600075" algn="just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 != 3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88265"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390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&lt;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小于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600075" algn="just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 &lt; 3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88265"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390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&gt;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大于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600075" algn="just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 &gt; 3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88265"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390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&lt;=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小于等于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600075" algn="just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 &lt;= 3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88265"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390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&gt;=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大于等于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600075" algn="just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 &gt;= 3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88265"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0915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816</Words>
  <Application>Microsoft Office PowerPoint</Application>
  <PresentationFormat>全屏显示(16:9)</PresentationFormat>
  <Paragraphs>138</Paragraphs>
  <Slides>20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2" baseType="lpstr">
      <vt:lpstr>Office 主题​​</vt:lpstr>
      <vt:lpstr>Visio</vt:lpstr>
      <vt:lpstr>C++基础</vt:lpstr>
      <vt:lpstr> 目录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dreamsummit</cp:lastModifiedBy>
  <cp:revision>436</cp:revision>
  <dcterms:created xsi:type="dcterms:W3CDTF">2018-04-19T15:31:00Z</dcterms:created>
  <dcterms:modified xsi:type="dcterms:W3CDTF">2018-11-14T04:09:05Z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