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86" r:id="rId2"/>
    <p:sldId id="490" r:id="rId3"/>
    <p:sldId id="489" r:id="rId4"/>
    <p:sldId id="433" r:id="rId5"/>
    <p:sldId id="491" r:id="rId6"/>
    <p:sldId id="494" r:id="rId7"/>
    <p:sldId id="495" r:id="rId8"/>
    <p:sldId id="492" r:id="rId9"/>
    <p:sldId id="476" r:id="rId10"/>
    <p:sldId id="496" r:id="rId11"/>
    <p:sldId id="499" r:id="rId12"/>
    <p:sldId id="497" r:id="rId13"/>
    <p:sldId id="501" r:id="rId14"/>
    <p:sldId id="500" r:id="rId15"/>
    <p:sldId id="502" r:id="rId16"/>
    <p:sldId id="498" r:id="rId17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7">
          <p15:clr>
            <a:srgbClr val="A4A3A4"/>
          </p15:clr>
        </p15:guide>
        <p15:guide id="2" pos="28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2018/11/21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5773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721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2018/11/21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2018/11/21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itchFamily="18" charset="-122"/>
                <a:ea typeface="Adobe 仿宋 Std R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8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2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2355726"/>
            <a:ext cx="8435280" cy="1368152"/>
          </a:xfrm>
        </p:spPr>
        <p:txBody>
          <a:bodyPr>
            <a:normAutofit/>
          </a:bodyPr>
          <a:lstStyle/>
          <a:p>
            <a:r>
              <a:rPr lang="en-US" altLang="zh-CN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C++</a:t>
            </a:r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基础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1BCADF54-5872-447A-9FA7-43E1D7B3184E}"/>
              </a:ext>
            </a:extLst>
          </p:cNvPr>
          <p:cNvSpPr txBox="1">
            <a:spLocks/>
          </p:cNvSpPr>
          <p:nvPr/>
        </p:nvSpPr>
        <p:spPr>
          <a:xfrm>
            <a:off x="354360" y="102393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42EBA363-C0B7-40B6-ABEB-0F30BAC115F2}"/>
              </a:ext>
            </a:extLst>
          </p:cNvPr>
          <p:cNvSpPr txBox="1">
            <a:spLocks/>
          </p:cNvSpPr>
          <p:nvPr/>
        </p:nvSpPr>
        <p:spPr>
          <a:xfrm>
            <a:off x="251520" y="1256104"/>
            <a:ext cx="8435280" cy="931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附加语言课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194283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2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793481"/>
            <a:ext cx="7907337" cy="46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输入一个整数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，输出</a:t>
            </a:r>
            <a:r>
              <a:rPr lang="en-US" altLang="zh-CN" dirty="0">
                <a:latin typeface="+mn-lt"/>
                <a:ea typeface="+mn-ea"/>
              </a:rPr>
              <a:t>1</a:t>
            </a:r>
            <a:r>
              <a:rPr lang="zh-CN" altLang="en-US" dirty="0">
                <a:latin typeface="+mn-lt"/>
                <a:ea typeface="+mn-ea"/>
              </a:rPr>
              <a:t>～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的所有整数，遇到</a:t>
            </a:r>
            <a:r>
              <a:rPr lang="en-US" altLang="zh-CN" dirty="0">
                <a:latin typeface="+mn-lt"/>
                <a:ea typeface="+mn-ea"/>
              </a:rPr>
              <a:t>5</a:t>
            </a:r>
            <a:r>
              <a:rPr lang="zh-CN" altLang="en-US" dirty="0">
                <a:latin typeface="+mn-lt"/>
                <a:ea typeface="+mn-ea"/>
              </a:rPr>
              <a:t>时停止。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2DDA7582-B1AD-4122-9EF6-1E3DB07A17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512" y="1347614"/>
            <a:ext cx="5514975" cy="3601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867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194283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3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777391"/>
            <a:ext cx="7907337" cy="875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输入一个整数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，输出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行</a:t>
            </a:r>
            <a:r>
              <a:rPr lang="en-US" altLang="zh-CN" dirty="0">
                <a:latin typeface="+mn-lt"/>
                <a:ea typeface="+mn-ea"/>
              </a:rPr>
              <a:t>1</a:t>
            </a:r>
            <a:r>
              <a:rPr lang="zh-CN" altLang="en-US" dirty="0">
                <a:latin typeface="+mn-lt"/>
                <a:ea typeface="+mn-ea"/>
              </a:rPr>
              <a:t>～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/>
              <a:t>的整数（其中，</a:t>
            </a:r>
            <a:r>
              <a:rPr lang="en-US" altLang="zh-CN" dirty="0"/>
              <a:t> </a:t>
            </a:r>
            <a:r>
              <a:rPr lang="zh-CN" altLang="en-US" dirty="0"/>
              <a:t>输出</a:t>
            </a:r>
            <a:r>
              <a:rPr lang="en-US" altLang="zh-CN" dirty="0"/>
              <a:t>1</a:t>
            </a:r>
            <a:r>
              <a:rPr lang="zh-CN" altLang="en-US" dirty="0"/>
              <a:t>～</a:t>
            </a:r>
            <a:r>
              <a:rPr lang="en-US" altLang="zh-CN" dirty="0"/>
              <a:t>n</a:t>
            </a:r>
            <a:r>
              <a:rPr lang="zh-CN" altLang="en-US" dirty="0"/>
              <a:t>的整数时遇到</a:t>
            </a:r>
            <a:r>
              <a:rPr lang="en-US" altLang="zh-CN" dirty="0"/>
              <a:t>5</a:t>
            </a:r>
            <a:r>
              <a:rPr lang="zh-CN" altLang="en-US" dirty="0"/>
              <a:t>停止）。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25453F06-F281-4338-974D-B143F1017C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1" y="1602582"/>
            <a:ext cx="4562475" cy="3438525"/>
          </a:xfrm>
          <a:prstGeom prst="rect">
            <a:avLst/>
          </a:prstGeom>
        </p:spPr>
      </p:pic>
      <p:sp>
        <p:nvSpPr>
          <p:cNvPr id="8" name="矩形 28">
            <a:extLst>
              <a:ext uri="{FF2B5EF4-FFF2-40B4-BE49-F238E27FC236}">
                <a16:creationId xmlns:a16="http://schemas.microsoft.com/office/drawing/2014/main" id="{15E9ACBE-4641-4B34-BD87-D1DAA9A7B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2917" y="276100"/>
            <a:ext cx="4614341" cy="501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sz="2000" b="1" dirty="0">
                <a:solidFill>
                  <a:srgbClr val="002060"/>
                </a:solidFill>
                <a:latin typeface="+mn-lt"/>
                <a:ea typeface="+mn-ea"/>
              </a:rPr>
              <a:t>break</a:t>
            </a:r>
            <a:r>
              <a:rPr lang="zh-CN" altLang="en-US" sz="2000" b="1" dirty="0">
                <a:solidFill>
                  <a:srgbClr val="002060"/>
                </a:solidFill>
                <a:latin typeface="+mn-lt"/>
                <a:ea typeface="+mn-ea"/>
              </a:rPr>
              <a:t>语句</a:t>
            </a:r>
            <a:r>
              <a:rPr lang="zh-CN" altLang="en-US" sz="2000" b="1" dirty="0">
                <a:solidFill>
                  <a:srgbClr val="002060"/>
                </a:solidFill>
              </a:rPr>
              <a:t>是指直接跳出</a:t>
            </a:r>
            <a:r>
              <a:rPr lang="zh-CN" altLang="en-US" sz="2000" b="1" dirty="0">
                <a:solidFill>
                  <a:srgbClr val="C00000"/>
                </a:solidFill>
              </a:rPr>
              <a:t>所在的循环</a:t>
            </a:r>
            <a:r>
              <a:rPr lang="zh-CN" altLang="en-US" sz="2000" dirty="0">
                <a:solidFill>
                  <a:srgbClr val="002060"/>
                </a:solidFill>
                <a:latin typeface="+mn-lt"/>
                <a:ea typeface="+mn-ea"/>
              </a:rPr>
              <a:t>。</a:t>
            </a:r>
            <a:endParaRPr lang="en-US" altLang="zh-CN" sz="2000" dirty="0">
              <a:solidFill>
                <a:srgbClr val="002060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96182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8A4B35B-1858-4C1E-BED4-BFB50B982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387" y="258783"/>
            <a:ext cx="72544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 startAt="3"/>
            </a:pPr>
            <a:r>
              <a:rPr lang="en-US" altLang="zh-CN" sz="3200" dirty="0">
                <a:latin typeface="宋体" panose="02010600030101010101" pitchFamily="2" charset="-122"/>
              </a:rPr>
              <a:t> </a:t>
            </a:r>
            <a:r>
              <a:rPr lang="en-US" altLang="zh-CN" sz="3200" dirty="0">
                <a:cs typeface="Times New Roman" panose="02020603050405020304" pitchFamily="18" charset="0"/>
              </a:rPr>
              <a:t>continue</a:t>
            </a:r>
            <a:r>
              <a:rPr lang="zh-CN" altLang="en-US" sz="3200" dirty="0">
                <a:latin typeface="宋体" panose="02010600030101010101" pitchFamily="2" charset="-122"/>
              </a:rPr>
              <a:t>语句</a:t>
            </a: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611560" y="848020"/>
            <a:ext cx="5184576" cy="501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sz="2000" b="1" dirty="0">
                <a:solidFill>
                  <a:srgbClr val="002060"/>
                </a:solidFill>
                <a:latin typeface="+mn-lt"/>
                <a:ea typeface="+mn-ea"/>
              </a:rPr>
              <a:t>continue</a:t>
            </a:r>
            <a:r>
              <a:rPr lang="zh-CN" altLang="en-US" sz="2000" b="1" dirty="0">
                <a:solidFill>
                  <a:srgbClr val="002060"/>
                </a:solidFill>
                <a:latin typeface="+mn-lt"/>
                <a:ea typeface="+mn-ea"/>
              </a:rPr>
              <a:t>语句</a:t>
            </a:r>
            <a:r>
              <a:rPr lang="zh-CN" altLang="en-US" sz="2000" b="1" dirty="0">
                <a:solidFill>
                  <a:srgbClr val="002060"/>
                </a:solidFill>
              </a:rPr>
              <a:t>是指直接执行下一次循环</a:t>
            </a:r>
            <a:r>
              <a:rPr lang="zh-CN" altLang="en-US" sz="2000" dirty="0">
                <a:solidFill>
                  <a:srgbClr val="002060"/>
                </a:solidFill>
                <a:latin typeface="+mn-lt"/>
                <a:ea typeface="+mn-ea"/>
              </a:rPr>
              <a:t>。</a:t>
            </a:r>
            <a:endParaRPr lang="en-US" altLang="zh-CN" sz="2000" dirty="0">
              <a:solidFill>
                <a:srgbClr val="002060"/>
              </a:solidFill>
              <a:latin typeface="+mn-lt"/>
              <a:ea typeface="+mn-ea"/>
            </a:endParaRPr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 dirty="0"/>
          </a:p>
        </p:txBody>
      </p:sp>
      <p:graphicFrame>
        <p:nvGraphicFramePr>
          <p:cNvPr id="9" name="对象 8">
            <a:extLst>
              <a:ext uri="{FF2B5EF4-FFF2-40B4-BE49-F238E27FC236}">
                <a16:creationId xmlns:a16="http://schemas.microsoft.com/office/drawing/2014/main" id="{AFB80EFB-7E60-48FE-B6BE-DA35A7D49B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2637835"/>
              </p:ext>
            </p:extLst>
          </p:nvPr>
        </p:nvGraphicFramePr>
        <p:xfrm>
          <a:off x="4211960" y="1007120"/>
          <a:ext cx="2739951" cy="4136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Visio" r:id="rId3" imgW="1983029" imgH="3115627" progId="Visio.Drawing.11">
                  <p:embed/>
                </p:oleObj>
              </mc:Choice>
              <mc:Fallback>
                <p:oleObj name="Visio" r:id="rId3" imgW="1983029" imgH="3115627" progId="Visio.Drawing.11">
                  <p:embed/>
                  <p:pic>
                    <p:nvPicPr>
                      <p:cNvPr id="9" name="对象 8">
                        <a:extLst>
                          <a:ext uri="{FF2B5EF4-FFF2-40B4-BE49-F238E27FC236}">
                            <a16:creationId xmlns:a16="http://schemas.microsoft.com/office/drawing/2014/main" id="{AFB80EFB-7E60-48FE-B6BE-DA35A7D49B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1007120"/>
                        <a:ext cx="2739951" cy="41363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94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194283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4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793481"/>
            <a:ext cx="7907337" cy="46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输入一个整数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，输出</a:t>
            </a:r>
            <a:r>
              <a:rPr lang="en-US" altLang="zh-CN" dirty="0">
                <a:latin typeface="+mn-lt"/>
                <a:ea typeface="+mn-ea"/>
              </a:rPr>
              <a:t>1</a:t>
            </a:r>
            <a:r>
              <a:rPr lang="zh-CN" altLang="en-US" dirty="0">
                <a:latin typeface="+mn-lt"/>
                <a:ea typeface="+mn-ea"/>
              </a:rPr>
              <a:t>～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的所有整数，遇到偶数时不输出。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49464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194283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5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793481"/>
            <a:ext cx="7907337" cy="46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输入一个整数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（</a:t>
            </a:r>
            <a:r>
              <a:rPr lang="en-US" altLang="zh-CN" dirty="0">
                <a:latin typeface="+mn-lt"/>
                <a:ea typeface="+mn-ea"/>
              </a:rPr>
              <a:t>0&lt;n&lt;10</a:t>
            </a:r>
            <a:r>
              <a:rPr lang="zh-CN" altLang="en-US" dirty="0">
                <a:latin typeface="+mn-lt"/>
                <a:ea typeface="+mn-ea"/>
              </a:rPr>
              <a:t>），输出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en-US" altLang="zh-CN" dirty="0"/>
              <a:t>!</a:t>
            </a:r>
            <a:r>
              <a:rPr lang="zh-CN" altLang="en-US" dirty="0">
                <a:latin typeface="+mn-lt"/>
                <a:ea typeface="+mn-ea"/>
              </a:rPr>
              <a:t> 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12043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194283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6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793481"/>
            <a:ext cx="7907337" cy="46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输出斐波那契数列第</a:t>
            </a:r>
            <a:r>
              <a:rPr lang="en-US" altLang="zh-CN" dirty="0">
                <a:latin typeface="+mn-lt"/>
                <a:ea typeface="+mn-ea"/>
              </a:rPr>
              <a:t>100</a:t>
            </a:r>
            <a:r>
              <a:rPr lang="zh-CN" altLang="en-US" dirty="0">
                <a:latin typeface="+mn-lt"/>
                <a:ea typeface="+mn-ea"/>
              </a:rPr>
              <a:t>项（</a:t>
            </a:r>
            <a:r>
              <a:rPr lang="en-US" altLang="zh-CN" dirty="0"/>
              <a:t> F(1)= F(2)= 1</a:t>
            </a:r>
            <a:r>
              <a:rPr lang="zh-CN" altLang="en-US" dirty="0"/>
              <a:t>；</a:t>
            </a:r>
            <a:r>
              <a:rPr lang="en-US" altLang="zh-CN" dirty="0"/>
              <a:t> F(N)= F(N-1) + F(N-2) </a:t>
            </a:r>
            <a:r>
              <a:rPr lang="zh-CN" altLang="en-US" dirty="0">
                <a:latin typeface="+mn-lt"/>
                <a:ea typeface="+mn-ea"/>
              </a:rPr>
              <a:t>）。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67788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332458"/>
            <a:ext cx="1149674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  <a:latin typeface="+mn-lt"/>
                <a:ea typeface="+mn-ea"/>
              </a:rPr>
              <a:t>作业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 dirty="0"/>
          </a:p>
        </p:txBody>
      </p:sp>
      <p:sp>
        <p:nvSpPr>
          <p:cNvPr id="6" name="矩形 28">
            <a:extLst>
              <a:ext uri="{FF2B5EF4-FFF2-40B4-BE49-F238E27FC236}">
                <a16:creationId xmlns:a16="http://schemas.microsoft.com/office/drawing/2014/main" id="{80158488-50C7-4E49-A616-652A95BE4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025" y="1888034"/>
            <a:ext cx="8179775" cy="46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输入一个字符串，将其倒序输出</a:t>
            </a:r>
            <a:r>
              <a:rPr lang="zh-CN" altLang="zh-CN" dirty="0">
                <a:latin typeface="+mn-lt"/>
                <a:ea typeface="+mn-ea"/>
              </a:rPr>
              <a:t>。</a:t>
            </a: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7" name="矩形 28">
            <a:extLst>
              <a:ext uri="{FF2B5EF4-FFF2-40B4-BE49-F238E27FC236}">
                <a16:creationId xmlns:a16="http://schemas.microsoft.com/office/drawing/2014/main" id="{9C474DE1-6A0B-4366-8DEA-124ACA7AC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025" y="2571750"/>
            <a:ext cx="7653337" cy="1291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打印</a:t>
            </a:r>
            <a:r>
              <a:rPr lang="en-US" altLang="zh-CN" dirty="0">
                <a:latin typeface="+mn-lt"/>
                <a:ea typeface="+mn-ea"/>
              </a:rPr>
              <a:t>100-999</a:t>
            </a:r>
            <a:r>
              <a:rPr lang="zh-CN" altLang="en-US" dirty="0">
                <a:latin typeface="+mn-lt"/>
                <a:ea typeface="+mn-ea"/>
              </a:rPr>
              <a:t>中所有的水仙花数。</a:t>
            </a:r>
            <a:r>
              <a:rPr lang="zh-CN" altLang="zh-CN" b="1" dirty="0">
                <a:solidFill>
                  <a:srgbClr val="FF0000"/>
                </a:solidFill>
                <a:latin typeface="+mn-lt"/>
                <a:ea typeface="+mn-ea"/>
              </a:rPr>
              <a:t>水仙花数</a:t>
            </a:r>
            <a:r>
              <a:rPr lang="zh-CN" altLang="zh-CN" dirty="0">
                <a:latin typeface="+mn-lt"/>
                <a:ea typeface="+mn-ea"/>
              </a:rPr>
              <a:t>是指一个</a:t>
            </a:r>
            <a:r>
              <a:rPr lang="en-US" altLang="zh-CN" b="1" dirty="0">
                <a:solidFill>
                  <a:srgbClr val="FF0000"/>
                </a:solidFill>
                <a:latin typeface="+mn-lt"/>
                <a:ea typeface="+mn-ea"/>
              </a:rPr>
              <a:t>n</a:t>
            </a:r>
            <a:r>
              <a:rPr lang="zh-CN" altLang="zh-CN" b="1" dirty="0">
                <a:solidFill>
                  <a:srgbClr val="FF0000"/>
                </a:solidFill>
                <a:latin typeface="+mn-lt"/>
                <a:ea typeface="+mn-ea"/>
              </a:rPr>
              <a:t>位数</a:t>
            </a:r>
            <a:r>
              <a:rPr lang="zh-CN" altLang="zh-CN" dirty="0">
                <a:latin typeface="+mn-lt"/>
                <a:ea typeface="+mn-ea"/>
              </a:rPr>
              <a:t>（</a:t>
            </a:r>
            <a:r>
              <a:rPr lang="en-US" altLang="zh-CN" dirty="0">
                <a:latin typeface="+mn-lt"/>
                <a:ea typeface="+mn-ea"/>
              </a:rPr>
              <a:t>n </a:t>
            </a:r>
            <a:r>
              <a:rPr lang="zh-CN" altLang="zh-CN" dirty="0">
                <a:latin typeface="+mn-lt"/>
                <a:ea typeface="+mn-ea"/>
              </a:rPr>
              <a:t>≥</a:t>
            </a:r>
            <a:r>
              <a:rPr lang="en-US" altLang="zh-CN" dirty="0">
                <a:latin typeface="+mn-lt"/>
                <a:ea typeface="+mn-ea"/>
              </a:rPr>
              <a:t> 3</a:t>
            </a:r>
            <a:r>
              <a:rPr lang="zh-CN" altLang="zh-CN" dirty="0">
                <a:latin typeface="+mn-lt"/>
                <a:ea typeface="+mn-ea"/>
              </a:rPr>
              <a:t>），它的</a:t>
            </a:r>
            <a:r>
              <a:rPr lang="zh-CN" altLang="zh-CN" b="1" dirty="0">
                <a:solidFill>
                  <a:srgbClr val="FF0000"/>
                </a:solidFill>
                <a:latin typeface="+mn-lt"/>
                <a:ea typeface="+mn-ea"/>
              </a:rPr>
              <a:t>每个位上的数字</a:t>
            </a:r>
            <a:r>
              <a:rPr lang="en-US" altLang="zh-CN" b="1" dirty="0">
                <a:solidFill>
                  <a:srgbClr val="FF0000"/>
                </a:solidFill>
                <a:latin typeface="+mn-lt"/>
                <a:ea typeface="+mn-ea"/>
              </a:rPr>
              <a:t>n</a:t>
            </a:r>
            <a:r>
              <a:rPr lang="zh-CN" altLang="zh-CN" b="1" dirty="0">
                <a:solidFill>
                  <a:srgbClr val="FF0000"/>
                </a:solidFill>
                <a:latin typeface="+mn-lt"/>
                <a:ea typeface="+mn-ea"/>
              </a:rPr>
              <a:t>次幂之和等于本身</a:t>
            </a:r>
            <a:r>
              <a:rPr lang="zh-CN" altLang="zh-CN" dirty="0">
                <a:latin typeface="+mn-lt"/>
                <a:ea typeface="+mn-ea"/>
              </a:rPr>
              <a:t>。例如，</a:t>
            </a:r>
            <a:r>
              <a:rPr lang="en-US" altLang="zh-CN" dirty="0">
                <a:latin typeface="+mn-lt"/>
                <a:ea typeface="+mn-ea"/>
              </a:rPr>
              <a:t>3</a:t>
            </a:r>
            <a:r>
              <a:rPr lang="zh-CN" altLang="zh-CN" dirty="0">
                <a:latin typeface="+mn-lt"/>
                <a:ea typeface="+mn-ea"/>
              </a:rPr>
              <a:t>位数</a:t>
            </a:r>
            <a:r>
              <a:rPr lang="en-US" altLang="zh-CN" dirty="0">
                <a:latin typeface="+mn-lt"/>
                <a:ea typeface="+mn-ea"/>
              </a:rPr>
              <a:t>153</a:t>
            </a:r>
            <a:r>
              <a:rPr lang="zh-CN" altLang="zh-CN" dirty="0">
                <a:latin typeface="+mn-lt"/>
                <a:ea typeface="+mn-ea"/>
              </a:rPr>
              <a:t>是水仙花，各位数字的立方和</a:t>
            </a:r>
            <a:r>
              <a:rPr lang="en-US" altLang="zh-CN" dirty="0"/>
              <a:t>1</a:t>
            </a:r>
            <a:r>
              <a:rPr lang="en-US" altLang="zh-CN" baseline="30000" dirty="0"/>
              <a:t>3</a:t>
            </a:r>
            <a:r>
              <a:rPr lang="en-US" altLang="zh-CN" dirty="0"/>
              <a:t>+5</a:t>
            </a:r>
            <a:r>
              <a:rPr lang="en-US" altLang="zh-CN" baseline="30000" dirty="0"/>
              <a:t>3</a:t>
            </a:r>
            <a:r>
              <a:rPr lang="en-US" altLang="zh-CN" dirty="0"/>
              <a:t>+3</a:t>
            </a:r>
            <a:r>
              <a:rPr lang="en-US" altLang="zh-CN" baseline="30000" dirty="0"/>
              <a:t>3</a:t>
            </a:r>
            <a:r>
              <a:rPr lang="en-US" altLang="zh-CN" dirty="0"/>
              <a:t>=153</a:t>
            </a:r>
            <a:r>
              <a:rPr lang="zh-CN" altLang="zh-CN" dirty="0"/>
              <a:t>。</a:t>
            </a: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8" name="矩形 28">
            <a:extLst>
              <a:ext uri="{FF2B5EF4-FFF2-40B4-BE49-F238E27FC236}">
                <a16:creationId xmlns:a16="http://schemas.microsoft.com/office/drawing/2014/main" id="{5AAF2B0A-125F-43EB-B2D7-453F98B9B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025" y="1205776"/>
            <a:ext cx="8179775" cy="46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zh-CN" dirty="0">
                <a:latin typeface="+mn-lt"/>
                <a:ea typeface="+mn-ea"/>
              </a:rPr>
              <a:t>打印出</a:t>
            </a:r>
            <a:r>
              <a:rPr lang="en-US" altLang="zh-CN" dirty="0">
                <a:latin typeface="+mn-lt"/>
                <a:ea typeface="+mn-ea"/>
              </a:rPr>
              <a:t>1-100</a:t>
            </a:r>
            <a:r>
              <a:rPr lang="zh-CN" altLang="zh-CN" dirty="0">
                <a:latin typeface="+mn-lt"/>
                <a:ea typeface="+mn-ea"/>
              </a:rPr>
              <a:t>之间的</a:t>
            </a:r>
            <a:r>
              <a:rPr lang="zh-CN" altLang="en-US" dirty="0">
                <a:latin typeface="+mn-lt"/>
                <a:ea typeface="+mn-ea"/>
              </a:rPr>
              <a:t>整数，要求隔三个数输出一个数</a:t>
            </a:r>
            <a:r>
              <a:rPr lang="zh-CN" altLang="zh-CN" dirty="0">
                <a:latin typeface="+mn-lt"/>
                <a:ea typeface="+mn-ea"/>
              </a:rPr>
              <a:t>。</a:t>
            </a:r>
            <a:r>
              <a:rPr lang="zh-CN" altLang="en-US" dirty="0">
                <a:latin typeface="+mn-lt"/>
                <a:ea typeface="+mn-ea"/>
              </a:rPr>
              <a:t>例如</a:t>
            </a:r>
            <a:r>
              <a:rPr lang="en-US" altLang="zh-CN" dirty="0">
                <a:latin typeface="+mn-lt"/>
                <a:ea typeface="+mn-ea"/>
              </a:rPr>
              <a:t>1</a:t>
            </a:r>
            <a:r>
              <a:rPr lang="zh-CN" altLang="en-US" dirty="0"/>
              <a:t> </a:t>
            </a:r>
            <a:r>
              <a:rPr lang="en-US" altLang="zh-CN" dirty="0"/>
              <a:t>5 9 .</a:t>
            </a:r>
            <a:r>
              <a:rPr lang="zh-CN" altLang="en-US" dirty="0"/>
              <a:t> </a:t>
            </a:r>
            <a:r>
              <a:rPr lang="en-US" altLang="zh-CN" dirty="0"/>
              <a:t>.</a:t>
            </a:r>
            <a:r>
              <a:rPr lang="zh-CN" altLang="en-US" dirty="0"/>
              <a:t> </a:t>
            </a:r>
            <a:r>
              <a:rPr lang="en-US" altLang="zh-CN" dirty="0"/>
              <a:t>.</a:t>
            </a:r>
            <a:r>
              <a:rPr lang="zh-CN" altLang="zh-CN" dirty="0">
                <a:latin typeface="+mn-lt"/>
                <a:ea typeface="+mn-ea"/>
              </a:rPr>
              <a:t>。</a:t>
            </a:r>
            <a:endParaRPr lang="zh-CN" altLang="en-US" dirty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0124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27"/>
          <p:cNvGrpSpPr>
            <a:grpSpLocks/>
          </p:cNvGrpSpPr>
          <p:nvPr/>
        </p:nvGrpSpPr>
        <p:grpSpPr bwMode="auto">
          <a:xfrm>
            <a:off x="1241424" y="2283718"/>
            <a:ext cx="5759450" cy="1747838"/>
            <a:chOff x="2338874" y="1849629"/>
            <a:chExt cx="3659744" cy="1535546"/>
          </a:xfrm>
        </p:grpSpPr>
        <p:sp>
          <p:nvSpPr>
            <p:cNvPr id="7" name="圆角矩形 1"/>
            <p:cNvSpPr>
              <a:spLocks noChangeArrowheads="1"/>
            </p:cNvSpPr>
            <p:nvPr/>
          </p:nvSpPr>
          <p:spPr bwMode="auto">
            <a:xfrm>
              <a:off x="3681415" y="1849629"/>
              <a:ext cx="1381122" cy="38900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B0F0"/>
                </a:gs>
                <a:gs pos="50000">
                  <a:srgbClr val="00B0F0"/>
                </a:gs>
                <a:gs pos="100000">
                  <a:srgbClr val="9FD8FF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循环结构</a:t>
              </a:r>
            </a:p>
          </p:txBody>
        </p:sp>
        <p:sp>
          <p:nvSpPr>
            <p:cNvPr id="9" name="圆角矩形 11"/>
            <p:cNvSpPr>
              <a:spLocks noChangeArrowheads="1"/>
            </p:cNvSpPr>
            <p:nvPr/>
          </p:nvSpPr>
          <p:spPr bwMode="auto">
            <a:xfrm>
              <a:off x="2338874" y="2996167"/>
              <a:ext cx="1340654" cy="38900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B0F0"/>
                </a:gs>
                <a:gs pos="50000">
                  <a:srgbClr val="00B0F0"/>
                </a:gs>
                <a:gs pos="100000">
                  <a:srgbClr val="9FD8FF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/>
              <a:r>
                <a:rPr lang="en-US" altLang="zh-CN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for</a:t>
              </a:r>
              <a:endPara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cxnSp>
          <p:nvCxnSpPr>
            <p:cNvPr id="10" name="直接箭头连接符 3"/>
            <p:cNvCxnSpPr>
              <a:cxnSpLocks noChangeShapeType="1"/>
            </p:cNvCxnSpPr>
            <p:nvPr/>
          </p:nvCxnSpPr>
          <p:spPr bwMode="auto">
            <a:xfrm rot="10800000">
              <a:off x="5062537" y="2343009"/>
              <a:ext cx="936081" cy="756827"/>
            </a:xfrm>
            <a:prstGeom prst="straightConnector1">
              <a:avLst/>
            </a:prstGeom>
            <a:noFill/>
            <a:ln w="28575" algn="ctr">
              <a:solidFill>
                <a:srgbClr val="00ACE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直接箭头连接符 5"/>
            <p:cNvCxnSpPr>
              <a:cxnSpLocks noChangeShapeType="1"/>
              <a:stCxn id="9" idx="0"/>
            </p:cNvCxnSpPr>
            <p:nvPr/>
          </p:nvCxnSpPr>
          <p:spPr bwMode="auto">
            <a:xfrm rot="5400000" flipH="1" flipV="1">
              <a:off x="3017786" y="2334424"/>
              <a:ext cx="653158" cy="670327"/>
            </a:xfrm>
            <a:prstGeom prst="straightConnector1">
              <a:avLst/>
            </a:prstGeom>
            <a:noFill/>
            <a:ln w="28575" algn="ctr">
              <a:solidFill>
                <a:srgbClr val="00ACE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3" name="圆角矩形 11"/>
          <p:cNvSpPr>
            <a:spLocks noChangeArrowheads="1"/>
          </p:cNvSpPr>
          <p:nvPr/>
        </p:nvSpPr>
        <p:spPr bwMode="auto">
          <a:xfrm>
            <a:off x="3541712" y="3587056"/>
            <a:ext cx="2109787" cy="44291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en-US" altLang="zh-CN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while</a:t>
            </a:r>
            <a:endParaRPr lang="zh-CN" altLang="en-US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圆角矩形 11"/>
          <p:cNvSpPr>
            <a:spLocks noChangeArrowheads="1"/>
          </p:cNvSpPr>
          <p:nvPr/>
        </p:nvSpPr>
        <p:spPr bwMode="auto">
          <a:xfrm>
            <a:off x="5894387" y="3588643"/>
            <a:ext cx="2109787" cy="44291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en-US" altLang="zh-CN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do while</a:t>
            </a:r>
            <a:endParaRPr lang="zh-CN" altLang="en-US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5" name="直接箭头连接符 5"/>
          <p:cNvCxnSpPr>
            <a:cxnSpLocks noChangeShapeType="1"/>
          </p:cNvCxnSpPr>
          <p:nvPr/>
        </p:nvCxnSpPr>
        <p:spPr bwMode="auto">
          <a:xfrm flipV="1">
            <a:off x="4551362" y="2845693"/>
            <a:ext cx="0" cy="742950"/>
          </a:xfrm>
          <a:prstGeom prst="straightConnector1">
            <a:avLst/>
          </a:prstGeom>
          <a:noFill/>
          <a:ln w="28575" algn="ctr">
            <a:solidFill>
              <a:srgbClr val="00ACE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 dirty="0"/>
          </a:p>
        </p:txBody>
      </p:sp>
      <p:sp>
        <p:nvSpPr>
          <p:cNvPr id="2" name="矩形 1"/>
          <p:cNvSpPr/>
          <p:nvPr/>
        </p:nvSpPr>
        <p:spPr>
          <a:xfrm>
            <a:off x="2920369" y="339502"/>
            <a:ext cx="30412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3200" dirty="0">
                <a:ea typeface="黑体" panose="02010609060101010101" pitchFamily="49" charset="-122"/>
              </a:rPr>
              <a:t>第</a:t>
            </a:r>
            <a:r>
              <a:rPr lang="en-US" altLang="zh-CN" sz="3200" dirty="0">
                <a:ea typeface="黑体" panose="02010609060101010101" pitchFamily="49" charset="-122"/>
              </a:rPr>
              <a:t>3</a:t>
            </a:r>
            <a:r>
              <a:rPr lang="zh-CN" altLang="en-US" sz="3200" dirty="0">
                <a:ea typeface="黑体" panose="02010609060101010101" pitchFamily="49" charset="-122"/>
              </a:rPr>
              <a:t>课  循环结构</a:t>
            </a:r>
            <a:endParaRPr lang="en-US" altLang="zh-CN" sz="3200" dirty="0"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95536" y="1071340"/>
            <a:ext cx="8208912" cy="875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zh-CN" dirty="0"/>
              <a:t>在实际生活中</a:t>
            </a:r>
            <a:r>
              <a:rPr lang="zh-CN" altLang="en-US" dirty="0"/>
              <a:t>，</a:t>
            </a:r>
            <a:r>
              <a:rPr lang="zh-CN" altLang="zh-CN" dirty="0"/>
              <a:t>经常会将同一件事情</a:t>
            </a:r>
            <a:r>
              <a:rPr lang="zh-CN" altLang="zh-CN" b="1" dirty="0">
                <a:solidFill>
                  <a:srgbClr val="FF0000"/>
                </a:solidFill>
              </a:rPr>
              <a:t>重复</a:t>
            </a:r>
            <a:r>
              <a:rPr lang="zh-CN" altLang="zh-CN" dirty="0"/>
              <a:t>做很多次，在</a:t>
            </a:r>
            <a:r>
              <a:rPr lang="en-US" altLang="zh-CN" dirty="0"/>
              <a:t>C++</a:t>
            </a:r>
            <a:r>
              <a:rPr lang="zh-CN" altLang="zh-CN" dirty="0"/>
              <a:t>语言中，也经常需要重复执行同一代码块，这时就需要使用</a:t>
            </a:r>
            <a:r>
              <a:rPr lang="zh-CN" altLang="zh-CN" b="1" dirty="0">
                <a:solidFill>
                  <a:srgbClr val="FF0000"/>
                </a:solidFill>
              </a:rPr>
              <a:t>循环</a:t>
            </a:r>
            <a:r>
              <a:rPr lang="zh-CN" altLang="en-US" b="1" dirty="0">
                <a:solidFill>
                  <a:srgbClr val="FF0000"/>
                </a:solidFill>
              </a:rPr>
              <a:t>结构</a:t>
            </a:r>
            <a:r>
              <a:rPr lang="zh-CN" altLang="zh-CN" dirty="0"/>
              <a:t>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1855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9502"/>
            <a:ext cx="8229600" cy="702078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目录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23900" y="1294765"/>
            <a:ext cx="769620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3200" dirty="0">
                <a:ea typeface="黑体" panose="02010609060101010101" pitchFamily="49" charset="-122"/>
              </a:rPr>
              <a:t>第</a:t>
            </a:r>
            <a:r>
              <a:rPr lang="en-US" altLang="zh-CN" sz="3200" dirty="0">
                <a:ea typeface="黑体" panose="02010609060101010101" pitchFamily="49" charset="-122"/>
              </a:rPr>
              <a:t>3</a:t>
            </a:r>
            <a:r>
              <a:rPr lang="zh-CN" altLang="en-US" sz="3200" dirty="0">
                <a:ea typeface="黑体" panose="02010609060101010101" pitchFamily="49" charset="-122"/>
              </a:rPr>
              <a:t>课  循环结构</a:t>
            </a:r>
            <a:endParaRPr lang="en-US" altLang="zh-CN" sz="3200" dirty="0">
              <a:ea typeface="黑体" panose="02010609060101010101" pitchFamily="49" charset="-122"/>
            </a:endParaRPr>
          </a:p>
          <a:p>
            <a:endParaRPr lang="en-US" altLang="zh-CN" sz="3200" dirty="0">
              <a:ea typeface="黑体" panose="02010609060101010101" pitchFamily="49" charset="-122"/>
            </a:endParaRPr>
          </a:p>
          <a:p>
            <a:pPr marL="2571750" lvl="4" indent="-514350">
              <a:buFont typeface="+mj-lt"/>
              <a:buAutoNum type="arabicPeriod"/>
            </a:pPr>
            <a:r>
              <a:rPr lang="en-US" altLang="zh-CN" dirty="0"/>
              <a:t> </a:t>
            </a:r>
          </a:p>
          <a:p>
            <a:pPr marL="2514600" lvl="4" indent="-457200">
              <a:buFont typeface="Wingdings" panose="05000000000000000000" pitchFamily="2" charset="2"/>
              <a:buChar char="Ø"/>
            </a:pPr>
            <a:endParaRPr lang="zh-CN" altLang="en-US" dirty="0"/>
          </a:p>
          <a:p>
            <a:pPr marL="2571750" lvl="4" indent="-514350">
              <a:buFont typeface="+mj-lt"/>
              <a:buAutoNum type="arabicPeriod" startAt="2"/>
            </a:pPr>
            <a:r>
              <a:rPr lang="en-US" altLang="zh-CN" dirty="0"/>
              <a:t> </a:t>
            </a:r>
          </a:p>
          <a:p>
            <a:pPr marL="2514600" lvl="4" indent="-457200">
              <a:buFont typeface="Wingdings" panose="05000000000000000000" pitchFamily="2" charset="2"/>
              <a:buChar char="Ø"/>
            </a:pPr>
            <a:endParaRPr lang="zh-CN" altLang="en-US" dirty="0"/>
          </a:p>
          <a:p>
            <a:pPr marL="2571750" lvl="4" indent="-514350">
              <a:buFont typeface="+mj-lt"/>
              <a:buAutoNum type="arabicPeriod" startAt="3"/>
            </a:pPr>
            <a:r>
              <a:rPr lang="zh-CN" altLang="en-US" dirty="0"/>
              <a:t> </a:t>
            </a:r>
            <a:r>
              <a:rPr lang="en-US" altLang="zh-CN" dirty="0"/>
              <a:t>continue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 dirty="0"/>
          </a:p>
        </p:txBody>
      </p:sp>
      <p:sp>
        <p:nvSpPr>
          <p:cNvPr id="6" name="TextBox 320"/>
          <p:cNvSpPr txBox="1">
            <a:spLocks noChangeArrowheads="1"/>
          </p:cNvSpPr>
          <p:nvPr/>
        </p:nvSpPr>
        <p:spPr bwMode="auto">
          <a:xfrm>
            <a:off x="3491880" y="2258357"/>
            <a:ext cx="248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for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Box 321"/>
          <p:cNvSpPr txBox="1">
            <a:spLocks noChangeArrowheads="1"/>
          </p:cNvSpPr>
          <p:nvPr/>
        </p:nvSpPr>
        <p:spPr bwMode="auto">
          <a:xfrm>
            <a:off x="3419872" y="3130189"/>
            <a:ext cx="32297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break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99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8A4B35B-1858-4C1E-BED4-BFB50B982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931" y="483518"/>
            <a:ext cx="72544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/>
            </a:pPr>
            <a:r>
              <a:rPr lang="en-US" altLang="zh-CN" sz="3200" dirty="0">
                <a:cs typeface="Times New Roman" panose="02020603050405020304" pitchFamily="18" charset="0"/>
              </a:rPr>
              <a:t>for</a:t>
            </a:r>
            <a:r>
              <a:rPr lang="zh-CN" altLang="en-US" sz="3200" dirty="0">
                <a:latin typeface="宋体" panose="02010600030101010101" pitchFamily="2" charset="-122"/>
              </a:rPr>
              <a:t>语句</a:t>
            </a:r>
            <a:r>
              <a:rPr lang="en-US" altLang="zh-CN" sz="3200" dirty="0">
                <a:ea typeface="黑体" panose="02010609060101010101" pitchFamily="49" charset="-122"/>
              </a:rPr>
              <a:t> </a:t>
            </a:r>
          </a:p>
        </p:txBody>
      </p:sp>
      <p:sp>
        <p:nvSpPr>
          <p:cNvPr id="1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 dirty="0"/>
          </a:p>
        </p:txBody>
      </p:sp>
      <p:graphicFrame>
        <p:nvGraphicFramePr>
          <p:cNvPr id="2" name="对象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530130"/>
              </p:ext>
            </p:extLst>
          </p:nvPr>
        </p:nvGraphicFramePr>
        <p:xfrm>
          <a:off x="3416225" y="1347614"/>
          <a:ext cx="2401888" cy="341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Visio" r:id="rId3" imgW="1983029" imgH="3115627" progId="Visio.Drawing.11">
                  <p:embed/>
                </p:oleObj>
              </mc:Choice>
              <mc:Fallback>
                <p:oleObj name="Visio" r:id="rId3" imgW="1983029" imgH="3115627" progId="Visio.Drawing.11">
                  <p:embed/>
                  <p:pic>
                    <p:nvPicPr>
                      <p:cNvPr id="0" name="对象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225" y="1347614"/>
                        <a:ext cx="2401888" cy="341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1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907337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输入一个整数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，输出</a:t>
            </a:r>
            <a:r>
              <a:rPr lang="en-US" altLang="zh-CN" dirty="0">
                <a:latin typeface="+mn-lt"/>
                <a:ea typeface="+mn-ea"/>
              </a:rPr>
              <a:t>1</a:t>
            </a:r>
            <a:r>
              <a:rPr lang="zh-CN" altLang="en-US" dirty="0">
                <a:latin typeface="+mn-lt"/>
                <a:ea typeface="+mn-ea"/>
              </a:rPr>
              <a:t>～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的所有整数。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 dirty="0"/>
          </a:p>
        </p:txBody>
      </p:sp>
      <p:pic>
        <p:nvPicPr>
          <p:cNvPr id="7169" name="Picture 1" descr="C:\Users\Administrator\AppData\Roaming\Tencent\Users\155170962\QQ\WinTemp\RichOle\$DCCI9R8`WH7)O9A8F`6DDJ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150" y="1707654"/>
            <a:ext cx="272415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9689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5168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altLang="zh-CN" sz="2400" b="1" dirty="0">
                <a:solidFill>
                  <a:srgbClr val="009ED6"/>
                </a:solidFill>
              </a:rPr>
              <a:t>for</a:t>
            </a:r>
            <a:r>
              <a:rPr lang="zh-CN" altLang="en-US" sz="2400" b="1" dirty="0">
                <a:solidFill>
                  <a:srgbClr val="009ED6"/>
                </a:solidFill>
              </a:rPr>
              <a:t>语句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 dirty="0"/>
          </a:p>
        </p:txBody>
      </p:sp>
      <p:pic>
        <p:nvPicPr>
          <p:cNvPr id="9217" name="Picture 1" descr="C:\Users\Administrator\AppData\Roaming\Tencent\Users\155170962\QQ\WinTemp\RichOle\WC{I0V}8{E~WU5DGS_17H_J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955" y="1347614"/>
            <a:ext cx="5040560" cy="2740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0505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768433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调试程序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625103" y="1198063"/>
            <a:ext cx="7907337" cy="875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/>
              <a:t>工具</a:t>
            </a:r>
            <a:r>
              <a:rPr lang="en-US" altLang="zh-CN" dirty="0"/>
              <a:t>》</a:t>
            </a:r>
            <a:r>
              <a:rPr lang="zh-CN" altLang="en-US" dirty="0"/>
              <a:t>编译选项</a:t>
            </a:r>
            <a:r>
              <a:rPr lang="en-US" altLang="zh-CN" dirty="0"/>
              <a:t>》</a:t>
            </a:r>
            <a:r>
              <a:rPr lang="zh-CN" altLang="en-US" dirty="0"/>
              <a:t>代码生成</a:t>
            </a:r>
            <a:r>
              <a:rPr lang="en-US" altLang="zh-CN" dirty="0"/>
              <a:t>/</a:t>
            </a:r>
            <a:r>
              <a:rPr lang="zh-CN" altLang="en-US" dirty="0"/>
              <a:t>优化</a:t>
            </a:r>
            <a:r>
              <a:rPr lang="en-US" altLang="zh-CN" dirty="0"/>
              <a:t>》</a:t>
            </a:r>
            <a:r>
              <a:rPr lang="zh-CN" altLang="en-US" dirty="0"/>
              <a:t>连接器 然后在”产生调试信息“那里吧</a:t>
            </a:r>
            <a:r>
              <a:rPr lang="en-US" altLang="zh-CN" dirty="0"/>
              <a:t>no</a:t>
            </a:r>
            <a:r>
              <a:rPr lang="zh-CN" altLang="en-US" dirty="0"/>
              <a:t>改为</a:t>
            </a:r>
            <a:r>
              <a:rPr lang="en-US" altLang="zh-CN" dirty="0"/>
              <a:t>yes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 dirty="0"/>
          </a:p>
        </p:txBody>
      </p:sp>
      <p:sp>
        <p:nvSpPr>
          <p:cNvPr id="6" name="矩形 28"/>
          <p:cNvSpPr>
            <a:spLocks noChangeArrowheads="1"/>
          </p:cNvSpPr>
          <p:nvPr/>
        </p:nvSpPr>
        <p:spPr bwMode="auto">
          <a:xfrm>
            <a:off x="625103" y="2083659"/>
            <a:ext cx="7907337" cy="46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设置断点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7" name="矩形 28"/>
          <p:cNvSpPr>
            <a:spLocks noChangeArrowheads="1"/>
          </p:cNvSpPr>
          <p:nvPr/>
        </p:nvSpPr>
        <p:spPr bwMode="auto">
          <a:xfrm>
            <a:off x="614305" y="2548530"/>
            <a:ext cx="7907337" cy="875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/>
              <a:t>点击菜单  运行</a:t>
            </a:r>
            <a:r>
              <a:rPr lang="en-US" altLang="zh-CN" dirty="0"/>
              <a:t>-</a:t>
            </a:r>
            <a:r>
              <a:rPr lang="zh-CN" altLang="en-US" dirty="0"/>
              <a:t>调试，按</a:t>
            </a:r>
            <a:r>
              <a:rPr lang="en-US" altLang="zh-CN" dirty="0"/>
              <a:t>F5</a:t>
            </a:r>
            <a:r>
              <a:rPr lang="zh-CN" altLang="en-US" dirty="0"/>
              <a:t>也是可以的，或者点击工具栏上的那个  √ 也是可以开始调试的。叉号是停止调试。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8" name="矩形 28"/>
          <p:cNvSpPr>
            <a:spLocks noChangeArrowheads="1"/>
          </p:cNvSpPr>
          <p:nvPr/>
        </p:nvSpPr>
        <p:spPr bwMode="auto">
          <a:xfrm>
            <a:off x="614305" y="3424411"/>
            <a:ext cx="7907337" cy="46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/>
              <a:t>设置需要监控的对象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10" name="矩形 28"/>
          <p:cNvSpPr>
            <a:spLocks noChangeArrowheads="1"/>
          </p:cNvSpPr>
          <p:nvPr/>
        </p:nvSpPr>
        <p:spPr bwMode="auto">
          <a:xfrm>
            <a:off x="625103" y="3907079"/>
            <a:ext cx="7907337" cy="46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单步运行</a:t>
            </a:r>
            <a:endParaRPr lang="en-US" altLang="zh-CN" dirty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55026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768433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调试程序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625103" y="1198063"/>
            <a:ext cx="7907337" cy="295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002060"/>
                </a:solidFill>
              </a:rPr>
              <a:t>下一步</a:t>
            </a:r>
            <a:r>
              <a:rPr lang="zh-CN" altLang="en-US" dirty="0"/>
              <a:t>，是单步执行，但是不进入子函数。</a:t>
            </a: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002060"/>
                </a:solidFill>
              </a:rPr>
              <a:t>单步进入</a:t>
            </a:r>
            <a:r>
              <a:rPr lang="zh-CN" altLang="en-US" dirty="0"/>
              <a:t>，单步执行，进入子函数。</a:t>
            </a: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002060"/>
                </a:solidFill>
              </a:rPr>
              <a:t>跳过</a:t>
            </a:r>
            <a:r>
              <a:rPr lang="zh-CN" altLang="en-US" dirty="0"/>
              <a:t>和</a:t>
            </a:r>
            <a:r>
              <a:rPr lang="zh-CN" altLang="en-US" b="1" dirty="0">
                <a:solidFill>
                  <a:srgbClr val="002060"/>
                </a:solidFill>
              </a:rPr>
              <a:t>跳过函数</a:t>
            </a:r>
            <a:r>
              <a:rPr lang="zh-CN" altLang="en-US" dirty="0"/>
              <a:t>很明白了。</a:t>
            </a: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002060"/>
                </a:solidFill>
              </a:rPr>
              <a:t>下一条语句</a:t>
            </a:r>
            <a:r>
              <a:rPr lang="zh-CN" altLang="en-US" dirty="0"/>
              <a:t>，在汇编代码就可以看到，是逐句执行汇编代码</a:t>
            </a: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002060"/>
                </a:solidFill>
              </a:rPr>
              <a:t>进入语句</a:t>
            </a:r>
            <a:r>
              <a:rPr lang="zh-CN" altLang="en-US" dirty="0"/>
              <a:t>，也是在汇编代码中可以看到，也是逐句执行汇编代码。但是他与  </a:t>
            </a:r>
            <a:r>
              <a:rPr lang="zh-CN" altLang="en-US" dirty="0">
                <a:solidFill>
                  <a:srgbClr val="002060"/>
                </a:solidFill>
              </a:rPr>
              <a:t>下一步语句 </a:t>
            </a:r>
            <a:r>
              <a:rPr lang="zh-CN" altLang="en-US" dirty="0"/>
              <a:t> 区别是，下一条语句不会进入到系统调用，比如标准库的汇编代码，但是  进入语句  会进入标准库的汇编代码。</a:t>
            </a: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02422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8A4B35B-1858-4C1E-BED4-BFB50B982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387" y="258783"/>
            <a:ext cx="72544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 startAt="2"/>
            </a:pPr>
            <a:r>
              <a:rPr lang="en-US" altLang="zh-CN" sz="3200" dirty="0">
                <a:latin typeface="宋体" panose="02010600030101010101" pitchFamily="2" charset="-122"/>
              </a:rPr>
              <a:t> </a:t>
            </a:r>
            <a:r>
              <a:rPr lang="en-US" altLang="zh-CN" sz="3200" dirty="0">
                <a:cs typeface="Times New Roman" panose="02020603050405020304" pitchFamily="18" charset="0"/>
              </a:rPr>
              <a:t>break</a:t>
            </a:r>
            <a:r>
              <a:rPr lang="zh-CN" altLang="en-US" sz="3200" dirty="0">
                <a:latin typeface="宋体" panose="02010600030101010101" pitchFamily="2" charset="-122"/>
              </a:rPr>
              <a:t>语句</a:t>
            </a: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611560" y="843558"/>
            <a:ext cx="4614341" cy="501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sz="2000" b="1" dirty="0">
                <a:solidFill>
                  <a:srgbClr val="002060"/>
                </a:solidFill>
                <a:latin typeface="+mn-lt"/>
                <a:ea typeface="+mn-ea"/>
              </a:rPr>
              <a:t>break</a:t>
            </a:r>
            <a:r>
              <a:rPr lang="zh-CN" altLang="en-US" sz="2000" b="1" dirty="0">
                <a:solidFill>
                  <a:srgbClr val="002060"/>
                </a:solidFill>
                <a:latin typeface="+mn-lt"/>
                <a:ea typeface="+mn-ea"/>
              </a:rPr>
              <a:t>语句</a:t>
            </a:r>
            <a:r>
              <a:rPr lang="zh-CN" altLang="en-US" sz="2000" b="1" dirty="0">
                <a:solidFill>
                  <a:srgbClr val="002060"/>
                </a:solidFill>
              </a:rPr>
              <a:t>是指直接跳出</a:t>
            </a:r>
            <a:r>
              <a:rPr lang="zh-CN" altLang="en-US" sz="2000" b="1" dirty="0">
                <a:solidFill>
                  <a:srgbClr val="C00000"/>
                </a:solidFill>
              </a:rPr>
              <a:t>所在的循环</a:t>
            </a:r>
            <a:r>
              <a:rPr lang="zh-CN" altLang="en-US" sz="2000" dirty="0">
                <a:solidFill>
                  <a:srgbClr val="002060"/>
                </a:solidFill>
                <a:latin typeface="+mn-lt"/>
                <a:ea typeface="+mn-ea"/>
              </a:rPr>
              <a:t>。</a:t>
            </a:r>
            <a:endParaRPr lang="en-US" altLang="zh-CN" sz="2000" dirty="0">
              <a:solidFill>
                <a:srgbClr val="002060"/>
              </a:solidFill>
              <a:latin typeface="+mn-lt"/>
              <a:ea typeface="+mn-ea"/>
            </a:endParaRPr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 dirty="0"/>
          </a:p>
        </p:txBody>
      </p:sp>
      <p:graphicFrame>
        <p:nvGraphicFramePr>
          <p:cNvPr id="9" name="对象 8">
            <a:extLst>
              <a:ext uri="{FF2B5EF4-FFF2-40B4-BE49-F238E27FC236}">
                <a16:creationId xmlns:a16="http://schemas.microsoft.com/office/drawing/2014/main" id="{AFB80EFB-7E60-48FE-B6BE-DA35A7D49B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060643"/>
              </p:ext>
            </p:extLst>
          </p:nvPr>
        </p:nvGraphicFramePr>
        <p:xfrm>
          <a:off x="4211960" y="1007120"/>
          <a:ext cx="2739951" cy="4136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Visio" r:id="rId3" imgW="1983029" imgH="3115627" progId="Visio.Drawing.11">
                  <p:embed/>
                </p:oleObj>
              </mc:Choice>
              <mc:Fallback>
                <p:oleObj name="Visio" r:id="rId3" imgW="1983029" imgH="3115627" progId="Visio.Drawing.11">
                  <p:embed/>
                  <p:pic>
                    <p:nvPicPr>
                      <p:cNvPr id="2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1007120"/>
                        <a:ext cx="2739951" cy="41363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639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473</Words>
  <Application>Microsoft Office PowerPoint</Application>
  <PresentationFormat>全屏显示(16:9)</PresentationFormat>
  <Paragraphs>71</Paragraphs>
  <Slides>16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8" baseType="lpstr">
      <vt:lpstr>Adobe 仿宋 Std R</vt:lpstr>
      <vt:lpstr>等线</vt:lpstr>
      <vt:lpstr>黑体</vt:lpstr>
      <vt:lpstr>宋体</vt:lpstr>
      <vt:lpstr>微软雅黑</vt:lpstr>
      <vt:lpstr>Aharoni</vt:lpstr>
      <vt:lpstr>Arial</vt:lpstr>
      <vt:lpstr>Calibri</vt:lpstr>
      <vt:lpstr>Times New Roman</vt:lpstr>
      <vt:lpstr>Wingdings</vt:lpstr>
      <vt:lpstr>Office 主题​​</vt:lpstr>
      <vt:lpstr>Visio</vt:lpstr>
      <vt:lpstr>C++基础</vt:lpstr>
      <vt:lpstr>PowerPoint 演示文稿</vt:lpstr>
      <vt:lpstr> 目录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全 祁</cp:lastModifiedBy>
  <cp:revision>451</cp:revision>
  <dcterms:created xsi:type="dcterms:W3CDTF">2018-04-19T15:31:00Z</dcterms:created>
  <dcterms:modified xsi:type="dcterms:W3CDTF">2018-11-21T03:00:29Z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