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86" r:id="rId3"/>
    <p:sldId id="489" r:id="rId4"/>
    <p:sldId id="490" r:id="rId5"/>
    <p:sldId id="507" r:id="rId7"/>
    <p:sldId id="506" r:id="rId8"/>
    <p:sldId id="508" r:id="rId9"/>
    <p:sldId id="511" r:id="rId10"/>
    <p:sldId id="501" r:id="rId11"/>
    <p:sldId id="512" r:id="rId12"/>
    <p:sldId id="513" r:id="rId13"/>
    <p:sldId id="509" r:id="rId14"/>
    <p:sldId id="510" r:id="rId15"/>
    <p:sldId id="498" r:id="rId16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EFF1"/>
    <a:srgbClr val="E3EDED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69" autoAdjust="0"/>
    <p:restoredTop sz="93778" autoAdjust="0"/>
  </p:normalViewPr>
  <p:slideViewPr>
    <p:cSldViewPr>
      <p:cViewPr varScale="1">
        <p:scale>
          <a:sx n="89" d="100"/>
          <a:sy n="89" d="100"/>
        </p:scale>
        <p:origin x="870" y="90"/>
      </p:cViewPr>
      <p:guideLst>
        <p:guide orient="horz" pos="1577"/>
        <p:guide pos="2873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FD0D3-16A4-4D3F-B07D-2EF6AE92F7B4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CCA9B-DFD8-4B08-AB41-A02133EF455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ACCA9B-DFD8-4B08-AB41-A02133EF455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132062" y="356040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901" y="4820797"/>
            <a:ext cx="634018" cy="312056"/>
          </a:xfrm>
          <a:prstGeom prst="rect">
            <a:avLst/>
          </a:prstGeom>
        </p:spPr>
      </p:pic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059582"/>
            <a:ext cx="8229600" cy="33944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57504"/>
            <a:ext cx="8229600" cy="70207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3" Type="http://schemas.openxmlformats.org/officeDocument/2006/relationships/theme" Target="../theme/theme1.xml"/><Relationship Id="rId32" Type="http://schemas.openxmlformats.org/officeDocument/2006/relationships/image" Target="../media/image21.png"/><Relationship Id="rId31" Type="http://schemas.openxmlformats.org/officeDocument/2006/relationships/image" Target="../media/image20.png"/><Relationship Id="rId30" Type="http://schemas.openxmlformats.org/officeDocument/2006/relationships/image" Target="../media/image19.png"/><Relationship Id="rId3" Type="http://schemas.openxmlformats.org/officeDocument/2006/relationships/slideLayout" Target="../slideLayouts/slideLayout3.xml"/><Relationship Id="rId29" Type="http://schemas.openxmlformats.org/officeDocument/2006/relationships/image" Target="../media/image18.jpeg"/><Relationship Id="rId28" Type="http://schemas.openxmlformats.org/officeDocument/2006/relationships/image" Target="../media/image17.jpeg"/><Relationship Id="rId27" Type="http://schemas.openxmlformats.org/officeDocument/2006/relationships/image" Target="../media/image16.jpeg"/><Relationship Id="rId26" Type="http://schemas.openxmlformats.org/officeDocument/2006/relationships/image" Target="../media/image15.jpeg"/><Relationship Id="rId25" Type="http://schemas.openxmlformats.org/officeDocument/2006/relationships/image" Target="../media/image14.jpeg"/><Relationship Id="rId24" Type="http://schemas.openxmlformats.org/officeDocument/2006/relationships/image" Target="../media/image13.jpeg"/><Relationship Id="rId23" Type="http://schemas.openxmlformats.org/officeDocument/2006/relationships/image" Target="../media/image12.jpeg"/><Relationship Id="rId22" Type="http://schemas.openxmlformats.org/officeDocument/2006/relationships/image" Target="../media/image11.jpeg"/><Relationship Id="rId21" Type="http://schemas.openxmlformats.org/officeDocument/2006/relationships/image" Target="../media/image10.jpeg"/><Relationship Id="rId20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9" Type="http://schemas.openxmlformats.org/officeDocument/2006/relationships/image" Target="../media/image8.jpeg"/><Relationship Id="rId18" Type="http://schemas.openxmlformats.org/officeDocument/2006/relationships/image" Target="../media/image7.jpeg"/><Relationship Id="rId17" Type="http://schemas.openxmlformats.org/officeDocument/2006/relationships/image" Target="../media/image6.jpeg"/><Relationship Id="rId16" Type="http://schemas.openxmlformats.org/officeDocument/2006/relationships/image" Target="../media/image5.jpeg"/><Relationship Id="rId15" Type="http://schemas.openxmlformats.org/officeDocument/2006/relationships/image" Target="../media/image4.jpeg"/><Relationship Id="rId14" Type="http://schemas.openxmlformats.org/officeDocument/2006/relationships/image" Target="../media/image3.png"/><Relationship Id="rId13" Type="http://schemas.openxmlformats.org/officeDocument/2006/relationships/image" Target="../media/image2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pic>
        <p:nvPicPr>
          <p:cNvPr id="35" name="图片 3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369" y="4802665"/>
            <a:ext cx="544272" cy="319724"/>
          </a:xfrm>
          <a:prstGeom prst="rect">
            <a:avLst/>
          </a:prstGeom>
        </p:spPr>
      </p:pic>
      <p:pic>
        <p:nvPicPr>
          <p:cNvPr id="36" name="图片 35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651" y="4806724"/>
            <a:ext cx="590718" cy="315665"/>
          </a:xfrm>
          <a:prstGeom prst="rect">
            <a:avLst/>
          </a:prstGeom>
        </p:spPr>
      </p:pic>
      <p:pic>
        <p:nvPicPr>
          <p:cNvPr id="37" name="图片 36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99" y="4811846"/>
            <a:ext cx="734142" cy="310542"/>
          </a:xfrm>
          <a:prstGeom prst="rect">
            <a:avLst/>
          </a:prstGeom>
        </p:spPr>
      </p:pic>
      <p:pic>
        <p:nvPicPr>
          <p:cNvPr id="38" name="图片 37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413" y="4800690"/>
            <a:ext cx="491386" cy="317162"/>
          </a:xfrm>
          <a:prstGeom prst="rect">
            <a:avLst/>
          </a:prstGeom>
        </p:spPr>
      </p:pic>
      <p:pic>
        <p:nvPicPr>
          <p:cNvPr id="39" name="图片 38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457" y="4796127"/>
            <a:ext cx="641957" cy="326262"/>
          </a:xfrm>
          <a:prstGeom prst="rect">
            <a:avLst/>
          </a:prstGeom>
        </p:spPr>
      </p:pic>
      <p:pic>
        <p:nvPicPr>
          <p:cNvPr id="40" name="图片 39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896" y="4799498"/>
            <a:ext cx="611560" cy="322891"/>
          </a:xfrm>
          <a:prstGeom prst="rect">
            <a:avLst/>
          </a:prstGeom>
        </p:spPr>
      </p:pic>
      <p:pic>
        <p:nvPicPr>
          <p:cNvPr id="41" name="图片 40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476" y="4779840"/>
            <a:ext cx="726224" cy="331784"/>
          </a:xfrm>
          <a:prstGeom prst="rect">
            <a:avLst/>
          </a:prstGeom>
        </p:spPr>
      </p:pic>
      <p:pic>
        <p:nvPicPr>
          <p:cNvPr id="42" name="图片 41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" y="4786539"/>
            <a:ext cx="459656" cy="328121"/>
          </a:xfrm>
          <a:prstGeom prst="rect">
            <a:avLst/>
          </a:prstGeom>
        </p:spPr>
      </p:pic>
      <p:cxnSp>
        <p:nvCxnSpPr>
          <p:cNvPr id="9" name="直接连接符 8"/>
          <p:cNvCxnSpPr/>
          <p:nvPr userDrawn="1"/>
        </p:nvCxnSpPr>
        <p:spPr>
          <a:xfrm>
            <a:off x="682228" y="255836"/>
            <a:ext cx="8465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 userDrawn="1"/>
        </p:nvGrpSpPr>
        <p:grpSpPr>
          <a:xfrm>
            <a:off x="-6759" y="-20103"/>
            <a:ext cx="9187545" cy="5200853"/>
            <a:chOff x="-6759" y="-26804"/>
            <a:chExt cx="9187545" cy="6934470"/>
          </a:xfrm>
        </p:grpSpPr>
        <p:sp>
          <p:nvSpPr>
            <p:cNvPr id="7" name="矩形 6"/>
            <p:cNvSpPr/>
            <p:nvPr userDrawn="1"/>
          </p:nvSpPr>
          <p:spPr>
            <a:xfrm>
              <a:off x="890827" y="-26804"/>
              <a:ext cx="4213386" cy="49244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zh-CN" altLang="en-US" sz="1800" b="1" cap="all" spc="0" dirty="0">
                  <a:ln w="0"/>
                  <a:gradFill flip="none">
                    <a:gsLst>
                      <a:gs pos="0">
                        <a:schemeClr val="accent1">
                          <a:tint val="75000"/>
                          <a:shade val="75000"/>
                          <a:satMod val="170000"/>
                        </a:schemeClr>
                      </a:gs>
                      <a:gs pos="49000">
                        <a:schemeClr val="accent1">
                          <a:tint val="88000"/>
                          <a:shade val="65000"/>
                          <a:satMod val="172000"/>
                        </a:schemeClr>
                      </a:gs>
                      <a:gs pos="50000">
                        <a:schemeClr val="accent1">
                          <a:shade val="65000"/>
                          <a:satMod val="130000"/>
                        </a:schemeClr>
                      </a:gs>
                      <a:gs pos="92000">
                        <a:schemeClr val="accent1">
                          <a:shade val="50000"/>
                          <a:satMod val="120000"/>
                        </a:schemeClr>
                      </a:gs>
                      <a:gs pos="100000">
                        <a:schemeClr val="accent1">
                          <a:shade val="48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reflection blurRad="12700" stA="50000" endPos="50000" dist="5000" dir="5400000" sy="-100000" rotWithShape="0"/>
                  </a:effectLst>
                </a:rPr>
                <a:t>做口碑最好的人工智能在线教育品牌！</a:t>
              </a:r>
              <a:endParaRPr lang="zh-CN" altLang="en-US" sz="1800" b="1" cap="all" spc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endParaRP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-6759" y="6293932"/>
              <a:ext cx="9144000" cy="613734"/>
              <a:chOff x="3516" y="6274325"/>
              <a:chExt cx="9144000" cy="613734"/>
            </a:xfrm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grpSpPr>
          <p:pic>
            <p:nvPicPr>
              <p:cNvPr id="26" name="图片 25"/>
              <p:cNvPicPr>
                <a:picLocks noChangeAspect="1"/>
              </p:cNvPicPr>
              <p:nvPr userDrawn="1"/>
            </p:nvPicPr>
            <p:blipFill>
              <a:blip r:embed="rId2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274325"/>
                <a:ext cx="9144000" cy="61373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7" name="图片 26"/>
              <p:cNvPicPr>
                <a:picLocks noChangeAspect="1"/>
              </p:cNvPicPr>
              <p:nvPr userDrawn="1"/>
            </p:nvPicPr>
            <p:blipFill>
              <a:blip r:embed="rId2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19435" y="6398850"/>
                <a:ext cx="576064" cy="41147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8" name="图片 27"/>
              <p:cNvPicPr>
                <a:picLocks noChangeAspect="1"/>
              </p:cNvPicPr>
              <p:nvPr userDrawn="1"/>
            </p:nvPicPr>
            <p:blipFill>
              <a:blip r:embed="rId2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95498" y="6382052"/>
                <a:ext cx="672731" cy="44175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9" name="图片 28"/>
              <p:cNvPicPr>
                <a:picLocks noChangeAspect="1"/>
              </p:cNvPicPr>
              <p:nvPr userDrawn="1"/>
            </p:nvPicPr>
            <p:blipFill>
              <a:blip r:embed="rId2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22123" y="6394589"/>
                <a:ext cx="494617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0" name="图片 29"/>
              <p:cNvPicPr>
                <a:picLocks noChangeAspect="1"/>
              </p:cNvPicPr>
              <p:nvPr userDrawn="1"/>
            </p:nvPicPr>
            <p:blipFill>
              <a:blip r:embed="rId2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05368" y="6387295"/>
                <a:ext cx="644839" cy="43650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1" name="图片 30"/>
              <p:cNvPicPr>
                <a:picLocks noChangeAspect="1"/>
              </p:cNvPicPr>
              <p:nvPr userDrawn="1"/>
            </p:nvPicPr>
            <p:blipFill>
              <a:blip r:embed="rId2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18946" y="6390775"/>
                <a:ext cx="686422" cy="42472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2" name="图片 31"/>
              <p:cNvPicPr>
                <a:picLocks noChangeAspect="1"/>
              </p:cNvPicPr>
              <p:nvPr userDrawn="1"/>
            </p:nvPicPr>
            <p:blipFill>
              <a:blip r:embed="rId2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436966" y="6387295"/>
                <a:ext cx="682228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3" name="图片 32"/>
              <p:cNvPicPr>
                <a:picLocks noChangeAspect="1"/>
              </p:cNvPicPr>
              <p:nvPr userDrawn="1"/>
            </p:nvPicPr>
            <p:blipFill>
              <a:blip r:embed="rId2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09542" y="6403552"/>
                <a:ext cx="609893" cy="39948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4" name="图片 33"/>
              <p:cNvPicPr>
                <a:picLocks noChangeAspect="1"/>
              </p:cNvPicPr>
              <p:nvPr userDrawn="1"/>
            </p:nvPicPr>
            <p:blipFill>
              <a:blip r:embed="rId2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05641" y="6398850"/>
                <a:ext cx="323671" cy="40458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3" name="图片 42"/>
              <p:cNvPicPr>
                <a:picLocks noChangeAspect="1"/>
              </p:cNvPicPr>
              <p:nvPr userDrawn="1"/>
            </p:nvPicPr>
            <p:blipFill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61369" y="6415795"/>
                <a:ext cx="544272" cy="42629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5" name="图片 44"/>
              <p:cNvPicPr>
                <a:picLocks noChangeAspect="1"/>
              </p:cNvPicPr>
              <p:nvPr userDrawn="1"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70651" y="6421207"/>
                <a:ext cx="590718" cy="42088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6" name="图片 45"/>
              <p:cNvPicPr>
                <a:picLocks noChangeAspect="1"/>
              </p:cNvPicPr>
              <p:nvPr userDrawn="1"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71799" y="6428038"/>
                <a:ext cx="734142" cy="41405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7" name="图片 46"/>
              <p:cNvPicPr>
                <a:picLocks noChangeAspect="1"/>
              </p:cNvPicPr>
              <p:nvPr userDrawn="1"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0413" y="6413163"/>
                <a:ext cx="491386" cy="42288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8" name="图片 47"/>
              <p:cNvPicPr>
                <a:picLocks noChangeAspect="1"/>
              </p:cNvPicPr>
              <p:nvPr userDrawn="1"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38456" y="6407079"/>
                <a:ext cx="641957" cy="43501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9" name="图片 48"/>
              <p:cNvPicPr>
                <a:picLocks noChangeAspect="1"/>
              </p:cNvPicPr>
              <p:nvPr userDrawn="1"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6896" y="6411573"/>
                <a:ext cx="611560" cy="430521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0" name="图片 49"/>
              <p:cNvPicPr>
                <a:picLocks noChangeAspect="1"/>
              </p:cNvPicPr>
              <p:nvPr userDrawn="1"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8476" y="6385362"/>
                <a:ext cx="726224" cy="44237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1" name="图片 50"/>
              <p:cNvPicPr>
                <a:picLocks noChangeAspect="1"/>
              </p:cNvPicPr>
              <p:nvPr userDrawn="1"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394295"/>
                <a:ext cx="459656" cy="43749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12" name="图片 11"/>
            <p:cNvPicPr>
              <a:picLocks noChangeAspect="1"/>
            </p:cNvPicPr>
            <p:nvPr userDrawn="1"/>
          </p:nvPicPr>
          <p:blipFill>
            <a:blip r:embed="rId3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65255" y="-26804"/>
              <a:ext cx="1015531" cy="1030248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5199728" y="6723"/>
              <a:ext cx="2817518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itchFamily="18" charset="-122"/>
                  <a:ea typeface="Adobe 仿宋 Std R" pitchFamily="18" charset="-122"/>
                  <a:cs typeface="Aharoni" panose="02010803020104030203" pitchFamily="2" charset="-79"/>
                </a:rPr>
                <a:t>  网站</a:t>
              </a:r>
              <a:r>
                <a:rPr lang="en-US" altLang="zh-CN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itchFamily="18" charset="-122"/>
                  <a:ea typeface="Adobe 仿宋 Std R" pitchFamily="18" charset="-122"/>
                  <a:cs typeface="Aharoni" panose="02010803020104030203" pitchFamily="2" charset="-79"/>
                </a:rPr>
                <a:t>:mici.jiqishidai.com</a:t>
              </a:r>
              <a:endParaRPr lang="zh-CN" altLang="en-US" sz="1600" b="1" cap="none" spc="0" baseline="0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dobe 仿宋 Std R" pitchFamily="18" charset="-122"/>
                <a:ea typeface="Adobe 仿宋 Std R" pitchFamily="18" charset="-122"/>
                <a:cs typeface="Aharoni" panose="02010803020104030203" pitchFamily="2" charset="-79"/>
              </a:endParaRPr>
            </a:p>
          </p:txBody>
        </p:sp>
        <p:pic>
          <p:nvPicPr>
            <p:cNvPr id="44" name="图片 43"/>
            <p:cNvPicPr>
              <a:picLocks noChangeAspect="1"/>
            </p:cNvPicPr>
            <p:nvPr userDrawn="1"/>
          </p:nvPicPr>
          <p:blipFill>
            <a:blip r:embed="rId3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6" y="0"/>
              <a:ext cx="832738" cy="832738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 userDrawn="1"/>
          </p:nvPicPr>
          <p:blipFill>
            <a:blip r:embed="rId3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17245" y="5202258"/>
              <a:ext cx="1091673" cy="1091673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67544" y="2355726"/>
            <a:ext cx="8435280" cy="1368152"/>
          </a:xfrm>
        </p:spPr>
        <p:txBody>
          <a:bodyPr>
            <a:normAutofit/>
          </a:bodyPr>
          <a:lstStyle/>
          <a:p>
            <a:r>
              <a:rPr lang="en-US" altLang="zh-CN" sz="6000" dirty="0">
                <a:solidFill>
                  <a:schemeClr val="bg1"/>
                </a:solidFill>
                <a:latin typeface="Times New Roman" panose="02020603050405020304" pitchFamily="18" charset="0"/>
              </a:rPr>
              <a:t>C++</a:t>
            </a:r>
            <a:r>
              <a:rPr lang="zh-CN" altLang="en-US" sz="6000" dirty="0">
                <a:solidFill>
                  <a:schemeClr val="bg1"/>
                </a:solidFill>
                <a:latin typeface="Times New Roman" panose="02020603050405020304" pitchFamily="18" charset="0"/>
              </a:rPr>
              <a:t>基础</a:t>
            </a:r>
            <a:endParaRPr lang="zh-CN" altLang="en-US" sz="60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4" name="标题 1"/>
          <p:cNvSpPr txBox="1"/>
          <p:nvPr/>
        </p:nvSpPr>
        <p:spPr>
          <a:xfrm>
            <a:off x="354360" y="102393"/>
            <a:ext cx="8435280" cy="1153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数据结构与算法</a:t>
            </a:r>
            <a:r>
              <a:rPr lang="en-US" altLang="zh-CN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365</a:t>
            </a:r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特训营</a:t>
            </a:r>
            <a:endParaRPr lang="zh-CN" altLang="en-US" sz="40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标题 1"/>
          <p:cNvSpPr txBox="1"/>
          <p:nvPr/>
        </p:nvSpPr>
        <p:spPr>
          <a:xfrm>
            <a:off x="251520" y="1256104"/>
            <a:ext cx="8435280" cy="931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附加语言课</a:t>
            </a:r>
            <a:endParaRPr lang="zh-CN" altLang="en-US" sz="40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787" y="733425"/>
            <a:ext cx="7210425" cy="367665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68689" y="406777"/>
            <a:ext cx="1305165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实例</a:t>
            </a:r>
            <a:r>
              <a:rPr lang="en-US" altLang="zh-CN" sz="2400" b="1" dirty="0">
                <a:solidFill>
                  <a:srgbClr val="009ED6"/>
                </a:solidFill>
              </a:rPr>
              <a:t>3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  <p:sp>
        <p:nvSpPr>
          <p:cNvPr id="5" name="矩形 28"/>
          <p:cNvSpPr>
            <a:spLocks noChangeArrowheads="1"/>
          </p:cNvSpPr>
          <p:nvPr/>
        </p:nvSpPr>
        <p:spPr bwMode="auto">
          <a:xfrm>
            <a:off x="568689" y="1059582"/>
            <a:ext cx="7907337" cy="9220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anose="020B0604020202020204" pitchFamily="34" charset="0"/>
              <a:buChar char="−"/>
              <a:defRPr/>
            </a:pPr>
            <a:r>
              <a:rPr lang="zh-CN" altLang="en-US" dirty="0">
                <a:latin typeface="+mn-lt"/>
                <a:ea typeface="+mn-ea"/>
              </a:rPr>
              <a:t>输入一个整数</a:t>
            </a:r>
            <a:r>
              <a:rPr lang="en-US" altLang="zh-CN" dirty="0"/>
              <a:t>n</a:t>
            </a:r>
            <a:r>
              <a:rPr lang="zh-CN" altLang="en-US" dirty="0">
                <a:latin typeface="+mn-lt"/>
                <a:ea typeface="+mn-ea"/>
              </a:rPr>
              <a:t>，</a:t>
            </a:r>
            <a:r>
              <a:rPr lang="zh-CN" altLang="en-US" dirty="0"/>
              <a:t>输出斐波那契数列的第</a:t>
            </a:r>
            <a:r>
              <a:rPr lang="en-US" altLang="zh-CN" dirty="0"/>
              <a:t>n</a:t>
            </a:r>
            <a:r>
              <a:rPr lang="zh-CN" altLang="en-US" dirty="0"/>
              <a:t>项</a:t>
            </a:r>
            <a:r>
              <a:rPr lang="zh-CN" altLang="en-US" dirty="0">
                <a:latin typeface="+mn-lt"/>
                <a:ea typeface="+mn-ea"/>
              </a:rPr>
              <a:t>。避免断更，请加微信501863613</a:t>
            </a:r>
            <a:endParaRPr lang="zh-CN" altLang="en-US" dirty="0">
              <a:latin typeface="+mn-lt"/>
              <a:ea typeface="+mn-ea"/>
            </a:endParaRPr>
          </a:p>
        </p:txBody>
      </p:sp>
      <p:sp>
        <p:nvSpPr>
          <p:cNvPr id="4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779662"/>
            <a:ext cx="6048375" cy="216217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68689" y="406777"/>
            <a:ext cx="4862228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画出斐波那契递归过程的递归树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  <p:sp>
        <p:nvSpPr>
          <p:cNvPr id="4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68689" y="332458"/>
            <a:ext cx="1149674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zh-CN" altLang="en-US" sz="2400" b="1" dirty="0">
                <a:solidFill>
                  <a:srgbClr val="009ED6"/>
                </a:solidFill>
                <a:latin typeface="+mn-lt"/>
                <a:ea typeface="+mn-ea"/>
              </a:rPr>
              <a:t>作业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  <p:sp>
        <p:nvSpPr>
          <p:cNvPr id="4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28"/>
          <p:cNvSpPr>
            <a:spLocks noChangeArrowheads="1"/>
          </p:cNvSpPr>
          <p:nvPr/>
        </p:nvSpPr>
        <p:spPr bwMode="auto">
          <a:xfrm>
            <a:off x="755576" y="2341559"/>
            <a:ext cx="8179775" cy="46038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anose="020B0604020202020204" pitchFamily="34" charset="0"/>
              <a:buChar char="−"/>
              <a:defRPr/>
            </a:pPr>
            <a:r>
              <a:rPr lang="zh-CN" altLang="en-US" dirty="0"/>
              <a:t>写递归函数求解汉诺塔问题</a:t>
            </a:r>
            <a:r>
              <a:rPr lang="zh-CN" altLang="zh-CN" dirty="0">
                <a:latin typeface="+mn-lt"/>
                <a:ea typeface="+mn-ea"/>
              </a:rPr>
              <a:t>。</a:t>
            </a:r>
            <a:endParaRPr lang="zh-CN" altLang="en-US" dirty="0">
              <a:latin typeface="+mn-lt"/>
              <a:ea typeface="+mn-ea"/>
            </a:endParaRPr>
          </a:p>
        </p:txBody>
      </p:sp>
      <p:sp>
        <p:nvSpPr>
          <p:cNvPr id="10" name="矩形 28"/>
          <p:cNvSpPr>
            <a:spLocks noChangeArrowheads="1"/>
          </p:cNvSpPr>
          <p:nvPr/>
        </p:nvSpPr>
        <p:spPr bwMode="auto">
          <a:xfrm>
            <a:off x="755576" y="1585475"/>
            <a:ext cx="7907337" cy="46038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anose="020B0604020202020204" pitchFamily="34" charset="0"/>
              <a:buChar char="−"/>
              <a:defRPr/>
            </a:pPr>
            <a:r>
              <a:rPr lang="zh-CN" altLang="en-US" dirty="0"/>
              <a:t>写一个递归程序，输出</a:t>
            </a:r>
            <a:r>
              <a:rPr lang="en-US" altLang="zh-CN" dirty="0"/>
              <a:t>1+2+3+…..+n</a:t>
            </a:r>
            <a:r>
              <a:rPr lang="zh-CN" altLang="en-US" dirty="0"/>
              <a:t>。</a:t>
            </a:r>
            <a:endParaRPr lang="en-US" altLang="zh-CN" dirty="0">
              <a:latin typeface="+mn-lt"/>
              <a:ea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39502"/>
            <a:ext cx="8229600" cy="702078"/>
          </a:xfrm>
        </p:spPr>
        <p:txBody>
          <a:bodyPr>
            <a:normAutofit fontScale="90000"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目录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23900" y="1294765"/>
            <a:ext cx="7696200" cy="3231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3200" dirty="0">
                <a:ea typeface="黑体" panose="02010609060101010101" pitchFamily="49" charset="-122"/>
              </a:rPr>
              <a:t>第</a:t>
            </a:r>
            <a:r>
              <a:rPr lang="en-US" altLang="zh-CN" sz="3200" dirty="0">
                <a:ea typeface="黑体" panose="02010609060101010101" pitchFamily="49" charset="-122"/>
              </a:rPr>
              <a:t>6</a:t>
            </a:r>
            <a:r>
              <a:rPr lang="zh-CN" altLang="en-US" sz="3200" dirty="0">
                <a:ea typeface="黑体" panose="02010609060101010101" pitchFamily="49" charset="-122"/>
              </a:rPr>
              <a:t>课  递归</a:t>
            </a:r>
            <a:endParaRPr lang="en-US" altLang="zh-CN" sz="3200" dirty="0">
              <a:ea typeface="黑体" panose="02010609060101010101" pitchFamily="49" charset="-122"/>
            </a:endParaRPr>
          </a:p>
          <a:p>
            <a:endParaRPr lang="en-US" altLang="zh-CN" sz="3200" dirty="0">
              <a:ea typeface="黑体" panose="02010609060101010101" pitchFamily="49" charset="-122"/>
            </a:endParaRPr>
          </a:p>
          <a:p>
            <a:pPr marL="2571750" lvl="4" indent="-514350">
              <a:buFont typeface="+mj-lt"/>
              <a:buAutoNum type="arabicPeriod"/>
            </a:pPr>
            <a:r>
              <a:rPr lang="en-US" altLang="zh-CN" dirty="0"/>
              <a:t> </a:t>
            </a:r>
            <a:endParaRPr lang="en-US" altLang="zh-CN" dirty="0"/>
          </a:p>
          <a:p>
            <a:pPr marL="2514600" lvl="4" indent="-457200">
              <a:buFont typeface="Wingdings" panose="05000000000000000000" pitchFamily="2" charset="2"/>
              <a:buChar char="Ø"/>
            </a:pPr>
            <a:endParaRPr lang="zh-CN" altLang="en-US" dirty="0"/>
          </a:p>
          <a:p>
            <a:pPr marL="2571750" lvl="4" indent="-514350">
              <a:buFont typeface="+mj-lt"/>
              <a:buAutoNum type="arabicPeriod" startAt="2"/>
            </a:pPr>
            <a:r>
              <a:rPr lang="en-US" altLang="zh-CN" dirty="0"/>
              <a:t> </a:t>
            </a:r>
            <a:endParaRPr lang="en-US" altLang="zh-CN" dirty="0"/>
          </a:p>
          <a:p>
            <a:pPr marL="2514600" lvl="4" indent="-457200">
              <a:buFont typeface="Wingdings" panose="05000000000000000000" pitchFamily="2" charset="2"/>
              <a:buChar char="Ø"/>
            </a:pPr>
            <a:endParaRPr lang="zh-CN" altLang="en-US" dirty="0"/>
          </a:p>
          <a:p>
            <a:pPr marL="2571750" lvl="4" indent="-514350">
              <a:buFont typeface="+mj-lt"/>
              <a:buAutoNum type="arabicPeriod" startAt="3"/>
            </a:pPr>
            <a:r>
              <a:rPr lang="zh-CN" altLang="en-US" dirty="0"/>
              <a:t> </a:t>
            </a:r>
            <a:r>
              <a:rPr lang="en-US" altLang="zh-CN" dirty="0"/>
              <a:t> </a:t>
            </a:r>
            <a:r>
              <a:rPr lang="zh-CN" altLang="en-US" dirty="0"/>
              <a:t>递归与栈</a:t>
            </a:r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TextBox 320"/>
          <p:cNvSpPr txBox="1">
            <a:spLocks noChangeArrowheads="1"/>
          </p:cNvSpPr>
          <p:nvPr/>
        </p:nvSpPr>
        <p:spPr bwMode="auto">
          <a:xfrm>
            <a:off x="3491880" y="2258357"/>
            <a:ext cx="245257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递归函数</a:t>
            </a:r>
            <a:endParaRPr lang="zh-CN" altLang="en-US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TextBox 321"/>
          <p:cNvSpPr txBox="1">
            <a:spLocks noChangeArrowheads="1"/>
          </p:cNvSpPr>
          <p:nvPr/>
        </p:nvSpPr>
        <p:spPr bwMode="auto">
          <a:xfrm>
            <a:off x="3419872" y="3130189"/>
            <a:ext cx="32297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递归原理</a:t>
            </a:r>
            <a:endParaRPr lang="zh-CN" altLang="en-US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17" name="流程图: 可选过程 16"/>
          <p:cNvSpPr/>
          <p:nvPr/>
        </p:nvSpPr>
        <p:spPr>
          <a:xfrm>
            <a:off x="2186781" y="2139702"/>
            <a:ext cx="4770437" cy="1430338"/>
          </a:xfrm>
          <a:prstGeom prst="flowChartAlternateProcess">
            <a:avLst/>
          </a:prstGeom>
          <a:noFill/>
          <a:ln w="31750">
            <a:solidFill>
              <a:srgbClr val="00ACE6"/>
            </a:solidFill>
            <a:prstDash val="dash"/>
            <a:miter lim="800000"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endParaRPr lang="en-US" altLang="zh-CN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递归必须要求有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结束条件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，不然就会陷入无限递归的状态，永远无法结束调用。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defRPr/>
            </a:pPr>
            <a:endParaRPr lang="en-US" altLang="zh-CN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矩形 28"/>
          <p:cNvSpPr>
            <a:spLocks noChangeArrowheads="1"/>
          </p:cNvSpPr>
          <p:nvPr/>
        </p:nvSpPr>
        <p:spPr bwMode="auto">
          <a:xfrm>
            <a:off x="899592" y="1352183"/>
            <a:ext cx="795655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anose="020B0604020202020204" pitchFamily="34" charset="0"/>
              <a:buChar char="−"/>
              <a:defRPr/>
            </a:pPr>
            <a:r>
              <a:rPr lang="zh-CN" altLang="en-US" dirty="0">
                <a:latin typeface="宋体" panose="02010600030101010101" pitchFamily="2" charset="-122"/>
              </a:rPr>
              <a:t>所谓的递归调用就是函数内部调用自身的</a:t>
            </a:r>
            <a:r>
              <a:rPr lang="zh-CN" altLang="en-US" dirty="0">
                <a:latin typeface="+mn-ea"/>
                <a:ea typeface="+mn-ea"/>
              </a:rPr>
              <a:t>过程。</a:t>
            </a:r>
            <a:endParaRPr lang="zh-CN" altLang="en-US" dirty="0">
              <a:latin typeface="+mn-ea"/>
              <a:ea typeface="+mn-ea"/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1011387" y="258783"/>
            <a:ext cx="725447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marL="514350" indent="-514350" algn="ctr">
              <a:buFont typeface="+mj-lt"/>
              <a:buAutoNum type="arabicPeriod"/>
            </a:pPr>
            <a:r>
              <a:rPr lang="en-US" altLang="zh-CN" sz="3200" dirty="0">
                <a:latin typeface="宋体" panose="02010600030101010101" pitchFamily="2" charset="-122"/>
              </a:rPr>
              <a:t> </a:t>
            </a:r>
            <a:r>
              <a:rPr lang="zh-CN" altLang="en-US" sz="3200" dirty="0">
                <a:latin typeface="宋体" panose="02010600030101010101" pitchFamily="2" charset="-122"/>
                <a:cs typeface="Times New Roman" panose="02020603050405020304" pitchFamily="18" charset="0"/>
              </a:rPr>
              <a:t>递归函数</a:t>
            </a:r>
            <a:endParaRPr lang="zh-CN" altLang="en-US" sz="3200" dirty="0">
              <a:latin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68689" y="406777"/>
            <a:ext cx="1305165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实例</a:t>
            </a:r>
            <a:r>
              <a:rPr lang="en-US" altLang="zh-CN" sz="2400" b="1" dirty="0">
                <a:solidFill>
                  <a:srgbClr val="009ED6"/>
                </a:solidFill>
              </a:rPr>
              <a:t>1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  <p:sp>
        <p:nvSpPr>
          <p:cNvPr id="5" name="矩形 28"/>
          <p:cNvSpPr>
            <a:spLocks noChangeArrowheads="1"/>
          </p:cNvSpPr>
          <p:nvPr/>
        </p:nvSpPr>
        <p:spPr bwMode="auto">
          <a:xfrm>
            <a:off x="568689" y="1059582"/>
            <a:ext cx="7907337" cy="46038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anose="020B0604020202020204" pitchFamily="34" charset="0"/>
              <a:buChar char="−"/>
              <a:defRPr/>
            </a:pPr>
            <a:r>
              <a:rPr lang="zh-CN" altLang="en-US" dirty="0">
                <a:latin typeface="+mn-lt"/>
                <a:ea typeface="+mn-ea"/>
              </a:rPr>
              <a:t>输入</a:t>
            </a:r>
            <a:r>
              <a:rPr lang="en-US" altLang="zh-CN" dirty="0"/>
              <a:t>n</a:t>
            </a:r>
            <a:r>
              <a:rPr lang="zh-CN" altLang="en-US" dirty="0">
                <a:latin typeface="+mn-lt"/>
                <a:ea typeface="+mn-ea"/>
              </a:rPr>
              <a:t>个整数，倒序输出所有整数。</a:t>
            </a:r>
            <a:endParaRPr lang="en-US" altLang="zh-CN" dirty="0">
              <a:latin typeface="+mn-lt"/>
              <a:ea typeface="+mn-ea"/>
            </a:endParaRPr>
          </a:p>
        </p:txBody>
      </p:sp>
      <p:sp>
        <p:nvSpPr>
          <p:cNvPr id="4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011387" y="258783"/>
            <a:ext cx="725447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marL="514350" indent="-514350" algn="ctr">
              <a:buFont typeface="+mj-lt"/>
              <a:buAutoNum type="arabicPeriod" startAt="2"/>
            </a:pPr>
            <a:r>
              <a:rPr lang="en-US" altLang="zh-CN" sz="3200" dirty="0">
                <a:latin typeface="宋体" panose="02010600030101010101" pitchFamily="2" charset="-122"/>
              </a:rPr>
              <a:t> </a:t>
            </a:r>
            <a:r>
              <a:rPr lang="zh-CN" altLang="en-US" sz="3200" dirty="0">
                <a:cs typeface="Times New Roman" panose="02020603050405020304" pitchFamily="18" charset="0"/>
              </a:rPr>
              <a:t>递归原理</a:t>
            </a:r>
            <a:endParaRPr lang="zh-CN" altLang="en-US" sz="3200" dirty="0">
              <a:latin typeface="宋体" panose="02010600030101010101" pitchFamily="2" charset="-122"/>
            </a:endParaRPr>
          </a:p>
        </p:txBody>
      </p:sp>
      <p:sp>
        <p:nvSpPr>
          <p:cNvPr id="6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矩形 28"/>
          <p:cNvSpPr>
            <a:spLocks noChangeArrowheads="1"/>
          </p:cNvSpPr>
          <p:nvPr/>
        </p:nvSpPr>
        <p:spPr bwMode="auto">
          <a:xfrm>
            <a:off x="735756" y="1007120"/>
            <a:ext cx="7805737" cy="46487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anose="020B0604020202020204" pitchFamily="34" charset="0"/>
              <a:buChar char="−"/>
              <a:defRPr/>
            </a:pPr>
            <a:r>
              <a:rPr lang="zh-CN" altLang="en-US" b="1" dirty="0">
                <a:solidFill>
                  <a:srgbClr val="FF0000"/>
                </a:solidFill>
                <a:latin typeface="+mn-lt"/>
                <a:ea typeface="+mn-ea"/>
              </a:rPr>
              <a:t>递归：递推和回归。</a:t>
            </a:r>
            <a:endParaRPr lang="en-US" altLang="zh-CN" dirty="0">
              <a:latin typeface="+mn-lt"/>
              <a:ea typeface="+mn-ea"/>
            </a:endParaRPr>
          </a:p>
        </p:txBody>
      </p:sp>
      <p:sp>
        <p:nvSpPr>
          <p:cNvPr id="9" name="矩形 28"/>
          <p:cNvSpPr>
            <a:spLocks noChangeArrowheads="1"/>
          </p:cNvSpPr>
          <p:nvPr/>
        </p:nvSpPr>
        <p:spPr bwMode="auto">
          <a:xfrm>
            <a:off x="735755" y="1635553"/>
            <a:ext cx="7805737" cy="46487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anose="020B0604020202020204" pitchFamily="34" charset="0"/>
              <a:buChar char="−"/>
              <a:defRPr/>
            </a:pPr>
            <a:r>
              <a:rPr lang="zh-CN" altLang="en-US" b="1" dirty="0">
                <a:solidFill>
                  <a:srgbClr val="FF0000"/>
                </a:solidFill>
                <a:latin typeface="+mn-lt"/>
                <a:ea typeface="+mn-ea"/>
              </a:rPr>
              <a:t>画出实例</a:t>
            </a:r>
            <a:r>
              <a:rPr lang="en-US" altLang="zh-CN" b="1" dirty="0">
                <a:solidFill>
                  <a:srgbClr val="FF0000"/>
                </a:solidFill>
                <a:latin typeface="+mn-lt"/>
                <a:ea typeface="+mn-ea"/>
              </a:rPr>
              <a:t>1</a:t>
            </a:r>
            <a:r>
              <a:rPr lang="zh-CN" altLang="en-US" b="1" dirty="0">
                <a:solidFill>
                  <a:srgbClr val="FF0000"/>
                </a:solidFill>
                <a:latin typeface="+mn-lt"/>
                <a:ea typeface="+mn-ea"/>
              </a:rPr>
              <a:t>的递归过程。</a:t>
            </a:r>
            <a:endParaRPr lang="en-US" altLang="zh-CN" dirty="0">
              <a:latin typeface="+mn-lt"/>
              <a:ea typeface="+mn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68689" y="406777"/>
            <a:ext cx="1305165" cy="583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zh-CN" altLang="en-US" sz="2400" b="1" dirty="0">
                <a:solidFill>
                  <a:srgbClr val="009ED6"/>
                </a:solidFill>
              </a:rPr>
              <a:t>实例</a:t>
            </a:r>
            <a:r>
              <a:rPr lang="en-US" altLang="zh-CN" sz="2400" b="1" dirty="0">
                <a:solidFill>
                  <a:srgbClr val="009ED6"/>
                </a:solidFill>
              </a:rPr>
              <a:t>2</a:t>
            </a:r>
            <a:endParaRPr lang="en-US" altLang="zh-CN" sz="2400" b="1" dirty="0">
              <a:solidFill>
                <a:srgbClr val="009ED6"/>
              </a:solidFill>
              <a:latin typeface="+mn-lt"/>
              <a:ea typeface="+mn-ea"/>
            </a:endParaRPr>
          </a:p>
        </p:txBody>
      </p:sp>
      <p:sp>
        <p:nvSpPr>
          <p:cNvPr id="5" name="矩形 28"/>
          <p:cNvSpPr>
            <a:spLocks noChangeArrowheads="1"/>
          </p:cNvSpPr>
          <p:nvPr/>
        </p:nvSpPr>
        <p:spPr bwMode="auto">
          <a:xfrm>
            <a:off x="568689" y="1059582"/>
            <a:ext cx="7907337" cy="50673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Arial" panose="020B0604020202020204" pitchFamily="34" charset="0"/>
              <a:buChar char="−"/>
              <a:defRPr/>
            </a:pPr>
            <a:r>
              <a:rPr lang="zh-CN" altLang="en-US" dirty="0">
                <a:latin typeface="+mn-lt"/>
                <a:ea typeface="+mn-ea"/>
              </a:rPr>
              <a:t>输入一个整数</a:t>
            </a:r>
            <a:r>
              <a:rPr lang="en-US" altLang="zh-CN" dirty="0"/>
              <a:t>n</a:t>
            </a:r>
            <a:r>
              <a:rPr lang="zh-CN" altLang="en-US" dirty="0">
                <a:latin typeface="+mn-lt"/>
                <a:ea typeface="+mn-ea"/>
              </a:rPr>
              <a:t>，输出</a:t>
            </a:r>
            <a:r>
              <a:rPr lang="en-US" altLang="zh-CN" dirty="0">
                <a:latin typeface="+mn-lt"/>
                <a:ea typeface="+mn-ea"/>
              </a:rPr>
              <a:t>n</a:t>
            </a:r>
            <a:r>
              <a:rPr lang="zh-CN" altLang="en-US" dirty="0">
                <a:latin typeface="+mn-lt"/>
                <a:ea typeface="+mn-ea"/>
              </a:rPr>
              <a:t>的阶乘。避免断更，请加微信501863613</a:t>
            </a:r>
            <a:endParaRPr lang="zh-CN" altLang="en-US" dirty="0">
              <a:latin typeface="+mn-lt"/>
              <a:ea typeface="+mn-ea"/>
            </a:endParaRPr>
          </a:p>
        </p:txBody>
      </p:sp>
      <p:sp>
        <p:nvSpPr>
          <p:cNvPr id="4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011387" y="258783"/>
            <a:ext cx="725447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marL="514350" indent="-514350" algn="ctr">
              <a:buFont typeface="+mj-lt"/>
              <a:buAutoNum type="arabicPeriod" startAt="3"/>
            </a:pPr>
            <a:r>
              <a:rPr lang="zh-CN" altLang="en-US" sz="3200" dirty="0"/>
              <a:t>递归与栈</a:t>
            </a:r>
            <a:endParaRPr lang="zh-CN" altLang="en-US" sz="3200" dirty="0">
              <a:latin typeface="宋体" panose="02010600030101010101" pitchFamily="2" charset="-122"/>
            </a:endParaRPr>
          </a:p>
        </p:txBody>
      </p:sp>
      <p:sp>
        <p:nvSpPr>
          <p:cNvPr id="5" name="矩形 28"/>
          <p:cNvSpPr>
            <a:spLocks noChangeArrowheads="1"/>
          </p:cNvSpPr>
          <p:nvPr/>
        </p:nvSpPr>
        <p:spPr bwMode="auto">
          <a:xfrm>
            <a:off x="683568" y="1569168"/>
            <a:ext cx="7344816" cy="50629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50000"/>
              </a:lnSpc>
              <a:spcBef>
                <a:spcPct val="20000"/>
              </a:spcBef>
              <a:defRPr/>
            </a:pPr>
            <a:r>
              <a:rPr lang="zh-CN" altLang="en-US" sz="2000" b="1" dirty="0">
                <a:solidFill>
                  <a:srgbClr val="002060"/>
                </a:solidFill>
                <a:latin typeface="+mn-lt"/>
                <a:ea typeface="+mn-ea"/>
              </a:rPr>
              <a:t>递归需要调用栈，系统自动调用。</a:t>
            </a:r>
            <a:endParaRPr lang="en-US" altLang="zh-CN" sz="2000" dirty="0">
              <a:solidFill>
                <a:srgbClr val="002060"/>
              </a:solidFill>
              <a:latin typeface="+mn-lt"/>
              <a:ea typeface="+mn-ea"/>
            </a:endParaRPr>
          </a:p>
        </p:txBody>
      </p:sp>
      <p:sp>
        <p:nvSpPr>
          <p:cNvPr id="6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矩形 28"/>
          <p:cNvSpPr>
            <a:spLocks noChangeArrowheads="1"/>
          </p:cNvSpPr>
          <p:nvPr/>
        </p:nvSpPr>
        <p:spPr bwMode="auto">
          <a:xfrm>
            <a:off x="683568" y="2286483"/>
            <a:ext cx="8460432" cy="50129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50000"/>
              </a:lnSpc>
              <a:spcBef>
                <a:spcPct val="20000"/>
              </a:spcBef>
              <a:defRPr/>
            </a:pPr>
            <a:r>
              <a:rPr lang="zh-CN" altLang="en-US" sz="2000" b="1" dirty="0">
                <a:solidFill>
                  <a:srgbClr val="002060"/>
                </a:solidFill>
                <a:latin typeface="+mn-lt"/>
                <a:ea typeface="+mn-ea"/>
              </a:rPr>
              <a:t>递归需要的栈空间等于递归树的深度</a:t>
            </a:r>
            <a:r>
              <a:rPr lang="zh-CN" altLang="en-US" sz="2000" b="1" dirty="0">
                <a:solidFill>
                  <a:srgbClr val="002060"/>
                </a:solidFill>
              </a:rPr>
              <a:t>。</a:t>
            </a:r>
            <a:endParaRPr lang="en-US" altLang="zh-CN" sz="2000" dirty="0">
              <a:solidFill>
                <a:srgbClr val="002060"/>
              </a:solidFill>
              <a:latin typeface="+mn-lt"/>
              <a:ea typeface="+mn-e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28"/>
          <p:cNvSpPr>
            <a:spLocks noChangeArrowheads="1"/>
          </p:cNvSpPr>
          <p:nvPr/>
        </p:nvSpPr>
        <p:spPr bwMode="auto">
          <a:xfrm>
            <a:off x="572965" y="339502"/>
            <a:ext cx="8147850" cy="10156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zh-CN" sz="2000" dirty="0"/>
              <a:t>阶乘是典型的递归调用问题，递归包括：递推和回归。递推是将原问题不断分解成子问题，直到达到结束条件，返回最近子问题的解；然后逆向逐一回归，最终到达递推开始的原问题，返回原问题的解。</a:t>
            </a:r>
            <a:endParaRPr lang="zh-CN" altLang="zh-CN" sz="2000" dirty="0"/>
          </a:p>
        </p:txBody>
      </p:sp>
      <p:sp>
        <p:nvSpPr>
          <p:cNvPr id="6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7084" y="1590675"/>
            <a:ext cx="6638925" cy="355282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162" y="785812"/>
            <a:ext cx="7305675" cy="35718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精装书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423</Words>
  <Application>WPS 演示</Application>
  <PresentationFormat>全屏显示(16:9)</PresentationFormat>
  <Paragraphs>87</Paragraphs>
  <Slides>13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7" baseType="lpstr">
      <vt:lpstr>Arial</vt:lpstr>
      <vt:lpstr>宋体</vt:lpstr>
      <vt:lpstr>Wingdings</vt:lpstr>
      <vt:lpstr>Adobe 仿宋 Std R</vt:lpstr>
      <vt:lpstr>Aharoni</vt:lpstr>
      <vt:lpstr>Times New Roman</vt:lpstr>
      <vt:lpstr>黑体</vt:lpstr>
      <vt:lpstr>微软雅黑</vt:lpstr>
      <vt:lpstr>Calibri</vt:lpstr>
      <vt:lpstr>Arial Unicode MS</vt:lpstr>
      <vt:lpstr>等线</vt:lpstr>
      <vt:lpstr>仿宋</vt:lpstr>
      <vt:lpstr>DFPLiJinHeiW8-GB5</vt:lpstr>
      <vt:lpstr>Office 主题​​</vt:lpstr>
      <vt:lpstr>C++基础</vt:lpstr>
      <vt:lpstr> 目录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会飞的鱼儿</cp:lastModifiedBy>
  <cp:revision>468</cp:revision>
  <dcterms:created xsi:type="dcterms:W3CDTF">2018-04-19T15:31:00Z</dcterms:created>
  <dcterms:modified xsi:type="dcterms:W3CDTF">2018-12-09T09:27:42Z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2052-11.1.0.7940</vt:lpwstr>
  </property>
</Properties>
</file>