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86" r:id="rId2"/>
    <p:sldId id="489" r:id="rId3"/>
    <p:sldId id="490" r:id="rId4"/>
    <p:sldId id="491" r:id="rId5"/>
    <p:sldId id="518" r:id="rId6"/>
    <p:sldId id="524" r:id="rId7"/>
    <p:sldId id="507" r:id="rId8"/>
    <p:sldId id="530" r:id="rId9"/>
    <p:sldId id="508" r:id="rId10"/>
    <p:sldId id="516" r:id="rId11"/>
    <p:sldId id="525" r:id="rId12"/>
    <p:sldId id="526" r:id="rId13"/>
    <p:sldId id="531" r:id="rId14"/>
    <p:sldId id="527" r:id="rId15"/>
    <p:sldId id="528" r:id="rId16"/>
    <p:sldId id="529" r:id="rId17"/>
    <p:sldId id="498" r:id="rId1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7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3808" autoAdjust="0"/>
  </p:normalViewPr>
  <p:slideViewPr>
    <p:cSldViewPr>
      <p:cViewPr varScale="1">
        <p:scale>
          <a:sx n="163" d="100"/>
          <a:sy n="163" d="100"/>
        </p:scale>
        <p:origin x="744" y="184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77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721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1456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2018/12/6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2355726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C++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基础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1BCADF54-5872-447A-9FA7-43E1D7B3184E}"/>
              </a:ext>
            </a:extLst>
          </p:cNvPr>
          <p:cNvSpPr txBox="1">
            <a:spLocks/>
          </p:cNvSpPr>
          <p:nvPr/>
        </p:nvSpPr>
        <p:spPr>
          <a:xfrm>
            <a:off x="354360" y="102393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42EBA363-C0B7-40B6-ABEB-0F30BAC115F2}"/>
              </a:ext>
            </a:extLst>
          </p:cNvPr>
          <p:cNvSpPr txBox="1">
            <a:spLocks/>
          </p:cNvSpPr>
          <p:nvPr/>
        </p:nvSpPr>
        <p:spPr>
          <a:xfrm>
            <a:off x="251520" y="1256104"/>
            <a:ext cx="8435280" cy="931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附加语言课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115616" y="1071340"/>
            <a:ext cx="6480720" cy="583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dirty="0">
                <a:latin typeface="+mn-ea"/>
              </a:rPr>
              <a:t>string</a:t>
            </a:r>
            <a:r>
              <a:rPr lang="zh-CN" altLang="en-US" sz="2400" dirty="0">
                <a:latin typeface="+mn-ea"/>
              </a:rPr>
              <a:t>类是</a:t>
            </a:r>
            <a:r>
              <a:rPr lang="en-US" altLang="zh-CN" sz="2400" dirty="0">
                <a:latin typeface="+mn-ea"/>
              </a:rPr>
              <a:t>C++</a:t>
            </a:r>
            <a:r>
              <a:rPr lang="zh-CN" altLang="en-US" sz="2400" dirty="0">
                <a:latin typeface="+mn-ea"/>
              </a:rPr>
              <a:t>库中特有的字符串类。</a:t>
            </a:r>
            <a:endParaRPr lang="zh-CN" altLang="en-US" sz="2400" dirty="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7B8D941D-BF12-48FF-A55C-6E7726D5F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2"/>
            </a:pPr>
            <a:r>
              <a:rPr lang="en-US" altLang="zh-CN" sz="3200" dirty="0">
                <a:latin typeface="宋体" panose="02010600030101010101" pitchFamily="2" charset="-122"/>
              </a:rPr>
              <a:t> string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  <p:grpSp>
        <p:nvGrpSpPr>
          <p:cNvPr id="18" name="组合 27">
            <a:extLst>
              <a:ext uri="{FF2B5EF4-FFF2-40B4-BE49-F238E27FC236}">
                <a16:creationId xmlns:a16="http://schemas.microsoft.com/office/drawing/2014/main" id="{59E745DA-4B65-4983-8446-3AD015AE170C}"/>
              </a:ext>
            </a:extLst>
          </p:cNvPr>
          <p:cNvGrpSpPr>
            <a:grpSpLocks/>
          </p:cNvGrpSpPr>
          <p:nvPr/>
        </p:nvGrpSpPr>
        <p:grpSpPr bwMode="auto">
          <a:xfrm>
            <a:off x="1241424" y="2283718"/>
            <a:ext cx="5759450" cy="1747838"/>
            <a:chOff x="2338874" y="1849629"/>
            <a:chExt cx="3659744" cy="1535546"/>
          </a:xfrm>
        </p:grpSpPr>
        <p:sp>
          <p:nvSpPr>
            <p:cNvPr id="19" name="圆角矩形 1">
              <a:extLst>
                <a:ext uri="{FF2B5EF4-FFF2-40B4-BE49-F238E27FC236}">
                  <a16:creationId xmlns:a16="http://schemas.microsoft.com/office/drawing/2014/main" id="{EEB82ECB-D6BF-44E0-9E4E-DE18A062A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415" y="1849629"/>
              <a:ext cx="1381122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en-US" altLang="zh-CN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string</a:t>
              </a:r>
              <a:endPara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0" name="圆角矩形 11">
              <a:extLst>
                <a:ext uri="{FF2B5EF4-FFF2-40B4-BE49-F238E27FC236}">
                  <a16:creationId xmlns:a16="http://schemas.microsoft.com/office/drawing/2014/main" id="{568393AE-E72A-4E72-BD3E-E2CE3E08B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874" y="2996167"/>
              <a:ext cx="1340654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定义</a:t>
              </a:r>
            </a:p>
          </p:txBody>
        </p:sp>
        <p:cxnSp>
          <p:nvCxnSpPr>
            <p:cNvPr id="21" name="直接箭头连接符 3">
              <a:extLst>
                <a:ext uri="{FF2B5EF4-FFF2-40B4-BE49-F238E27FC236}">
                  <a16:creationId xmlns:a16="http://schemas.microsoft.com/office/drawing/2014/main" id="{8C4737AB-0E92-4D65-9BB6-F1C80146C7F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5062537" y="2343009"/>
              <a:ext cx="936081" cy="7568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直接箭头连接符 5">
              <a:extLst>
                <a:ext uri="{FF2B5EF4-FFF2-40B4-BE49-F238E27FC236}">
                  <a16:creationId xmlns:a16="http://schemas.microsoft.com/office/drawing/2014/main" id="{75FA6F2E-AFE7-4777-AB2F-5BCC1D200A1C}"/>
                </a:ext>
              </a:extLst>
            </p:cNvPr>
            <p:cNvCxnSpPr>
              <a:cxnSpLocks noChangeShapeType="1"/>
              <a:stCxn id="20" idx="0"/>
            </p:cNvCxnSpPr>
            <p:nvPr/>
          </p:nvCxnSpPr>
          <p:spPr bwMode="auto">
            <a:xfrm rot="5400000" flipH="1" flipV="1">
              <a:off x="3017786" y="2334424"/>
              <a:ext cx="653158" cy="6703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3" name="圆角矩形 11">
            <a:extLst>
              <a:ext uri="{FF2B5EF4-FFF2-40B4-BE49-F238E27FC236}">
                <a16:creationId xmlns:a16="http://schemas.microsoft.com/office/drawing/2014/main" id="{AED296EF-80B3-49A9-BCEB-0CEB319ED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12" y="3587056"/>
            <a:ext cx="2109787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输入</a:t>
            </a:r>
          </a:p>
        </p:txBody>
      </p:sp>
      <p:sp>
        <p:nvSpPr>
          <p:cNvPr id="24" name="圆角矩形 11">
            <a:extLst>
              <a:ext uri="{FF2B5EF4-FFF2-40B4-BE49-F238E27FC236}">
                <a16:creationId xmlns:a16="http://schemas.microsoft.com/office/drawing/2014/main" id="{4DAB3841-C989-46F8-88D3-648EF50B8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387" y="3588643"/>
            <a:ext cx="2109787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使用</a:t>
            </a:r>
          </a:p>
        </p:txBody>
      </p:sp>
      <p:cxnSp>
        <p:nvCxnSpPr>
          <p:cNvPr id="25" name="直接箭头连接符 5">
            <a:extLst>
              <a:ext uri="{FF2B5EF4-FFF2-40B4-BE49-F238E27FC236}">
                <a16:creationId xmlns:a16="http://schemas.microsoft.com/office/drawing/2014/main" id="{C98539B2-8BCA-4C50-91EE-67CF51C9A0D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51362" y="2845693"/>
            <a:ext cx="0" cy="742950"/>
          </a:xfrm>
          <a:prstGeom prst="straightConnector1">
            <a:avLst/>
          </a:prstGeom>
          <a:noFill/>
          <a:ln w="28575" algn="ctr">
            <a:solidFill>
              <a:srgbClr val="00ACE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4816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977751"/>
            <a:ext cx="7308850" cy="3394199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字符串：存储在内存的连续字节中的一系列字符。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/>
              <a:t>string str;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/>
              <a:t>string str=“</a:t>
            </a:r>
            <a:r>
              <a:rPr lang="en-US" altLang="zh-CN" sz="1600" dirty="0" err="1"/>
              <a:t>afsdjkl;sd</a:t>
            </a:r>
            <a:r>
              <a:rPr lang="en-US" altLang="zh-CN" sz="1600" dirty="0"/>
              <a:t>”;</a:t>
            </a:r>
          </a:p>
          <a:p>
            <a:pPr>
              <a:lnSpc>
                <a:spcPct val="150000"/>
              </a:lnSpc>
              <a:defRPr/>
            </a:pP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r>
              <a:rPr lang="en-US" altLang="zh-CN" sz="1600" dirty="0"/>
              <a:t>string</a:t>
            </a:r>
            <a:r>
              <a:rPr lang="zh-CN" altLang="en-US" sz="1600" dirty="0"/>
              <a:t>类隐藏了字符串的数组性质，使用户可以像处理普通变量一样处理字符串。</a:t>
            </a: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r>
              <a:rPr lang="en-US" altLang="zh-CN" sz="1600" dirty="0"/>
              <a:t>string</a:t>
            </a:r>
            <a:r>
              <a:rPr lang="zh-CN" altLang="en-US" sz="1600" dirty="0"/>
              <a:t>类头文件：</a:t>
            </a:r>
            <a:endParaRPr lang="en-US" altLang="zh-CN" sz="1600" dirty="0"/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/>
              <a:t>#include&lt;string&gt;</a:t>
            </a:r>
          </a:p>
          <a:p>
            <a:pPr>
              <a:lnSpc>
                <a:spcPct val="150000"/>
              </a:lnSpc>
              <a:defRPr/>
            </a:pPr>
            <a:endParaRPr lang="zh-CN" alt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1" y="688916"/>
            <a:ext cx="2642899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string</a:t>
            </a:r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字符串定义：</a:t>
            </a:r>
          </a:p>
        </p:txBody>
      </p:sp>
    </p:spTree>
    <p:extLst>
      <p:ext uri="{BB962C8B-B14F-4D97-AF65-F5344CB8AC3E}">
        <p14:creationId xmlns:p14="http://schemas.microsoft.com/office/powerpoint/2010/main" val="873180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558" y="483518"/>
            <a:ext cx="7308850" cy="3728649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lvl="1" indent="0">
              <a:lnSpc>
                <a:spcPct val="150000"/>
              </a:lnSpc>
              <a:defRPr/>
            </a:pP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/>
              <a:t>可以使用</a:t>
            </a:r>
            <a:r>
              <a:rPr lang="en-US" altLang="zh-CN" sz="2000" dirty="0"/>
              <a:t>C-</a:t>
            </a:r>
            <a:r>
              <a:rPr lang="zh-CN" altLang="en-US" sz="2000" dirty="0"/>
              <a:t>风格字符串初始化</a:t>
            </a:r>
            <a:r>
              <a:rPr lang="en-US" altLang="zh-CN" sz="2000" dirty="0"/>
              <a:t>string</a:t>
            </a:r>
            <a:r>
              <a:rPr lang="zh-CN" altLang="en-US" sz="2000" dirty="0"/>
              <a:t>对象。</a:t>
            </a: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/>
              <a:t>可以使用</a:t>
            </a:r>
            <a:r>
              <a:rPr lang="en-US" altLang="zh-CN" sz="2000" dirty="0" err="1"/>
              <a:t>cin</a:t>
            </a:r>
            <a:r>
              <a:rPr lang="zh-CN" altLang="en-US" sz="2000" dirty="0"/>
              <a:t>输入存储到</a:t>
            </a:r>
            <a:r>
              <a:rPr lang="en-US" altLang="zh-CN" sz="2000" dirty="0"/>
              <a:t>string</a:t>
            </a:r>
            <a:r>
              <a:rPr lang="zh-CN" altLang="en-US" sz="2000" dirty="0"/>
              <a:t>对象。</a:t>
            </a: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/>
              <a:t>可以使用</a:t>
            </a:r>
            <a:r>
              <a:rPr lang="en-US" altLang="zh-CN" sz="2000" dirty="0" err="1"/>
              <a:t>cout</a:t>
            </a:r>
            <a:r>
              <a:rPr lang="zh-CN" altLang="en-US" sz="2000" dirty="0"/>
              <a:t>输出</a:t>
            </a:r>
            <a:r>
              <a:rPr lang="en-US" altLang="zh-CN" sz="2000" dirty="0"/>
              <a:t>string</a:t>
            </a:r>
            <a:r>
              <a:rPr lang="zh-CN" altLang="en-US" sz="2000" dirty="0"/>
              <a:t>对象。</a:t>
            </a: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zh-CN" sz="2000" dirty="0"/>
              <a:t>string</a:t>
            </a:r>
            <a:r>
              <a:rPr lang="zh-CN" altLang="en-US" sz="2000" dirty="0"/>
              <a:t>对象没有</a:t>
            </a:r>
            <a:r>
              <a:rPr lang="en-US" altLang="zh-CN" sz="2000" dirty="0"/>
              <a:t>’\0’</a:t>
            </a:r>
            <a:r>
              <a:rPr lang="zh-CN" altLang="en-US" sz="2000" dirty="0"/>
              <a:t>的概念。</a:t>
            </a: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zh-CN" sz="2000" dirty="0"/>
              <a:t>char</a:t>
            </a:r>
            <a:r>
              <a:rPr lang="zh-CN" altLang="en-US" sz="2000" dirty="0"/>
              <a:t>数组使一组用于存储一个字符串的</a:t>
            </a:r>
            <a:r>
              <a:rPr lang="en-US" altLang="zh-CN" sz="2000" dirty="0"/>
              <a:t>char</a:t>
            </a:r>
            <a:r>
              <a:rPr lang="zh-CN" altLang="en-US" sz="2000" dirty="0"/>
              <a:t>存储单元，而</a:t>
            </a:r>
            <a:r>
              <a:rPr lang="en-US" altLang="zh-CN" sz="2000" dirty="0"/>
              <a:t>string</a:t>
            </a:r>
            <a:r>
              <a:rPr lang="zh-CN" altLang="en-US" sz="2000" dirty="0"/>
              <a:t>类变量使一个表示字符串的实体。</a:t>
            </a:r>
            <a:endParaRPr lang="en-US" altLang="zh-CN" sz="20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zh-CN" altLang="en-US" sz="2000" dirty="0"/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262181"/>
            <a:ext cx="230425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需要注意的问题：</a:t>
            </a:r>
          </a:p>
        </p:txBody>
      </p:sp>
    </p:spTree>
    <p:extLst>
      <p:ext uri="{BB962C8B-B14F-4D97-AF65-F5344CB8AC3E}">
        <p14:creationId xmlns:p14="http://schemas.microsoft.com/office/powerpoint/2010/main" val="396298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977751"/>
            <a:ext cx="7704856" cy="2722540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b="1" dirty="0"/>
              <a:t>字符串的长度</a:t>
            </a:r>
            <a:r>
              <a:rPr lang="en-US" altLang="zh-CN" b="1" dirty="0"/>
              <a:t>: .length()</a:t>
            </a:r>
            <a:r>
              <a:rPr lang="zh-CN" altLang="en-US" b="1" dirty="0"/>
              <a:t>、</a:t>
            </a:r>
            <a:r>
              <a:rPr lang="en-US" altLang="zh-CN" b="1" dirty="0"/>
              <a:t>.size()</a:t>
            </a:r>
            <a:br>
              <a:rPr lang="zh-CN" altLang="en-US" sz="1600" dirty="0"/>
            </a:br>
            <a:r>
              <a:rPr lang="en-US" altLang="zh-CN" dirty="0" err="1"/>
              <a:t>str.length</a:t>
            </a:r>
            <a:r>
              <a:rPr lang="en-US" altLang="zh-CN" dirty="0"/>
              <a:t>()</a:t>
            </a:r>
            <a:r>
              <a:rPr lang="zh-CN" altLang="en-US" dirty="0"/>
              <a:t>和</a:t>
            </a:r>
            <a:r>
              <a:rPr lang="en-US" altLang="zh-CN" dirty="0" err="1"/>
              <a:t>str.size</a:t>
            </a:r>
            <a:r>
              <a:rPr lang="en-US" altLang="zh-CN" dirty="0"/>
              <a:t>()</a:t>
            </a:r>
            <a:r>
              <a:rPr lang="zh-CN" altLang="en-US" dirty="0"/>
              <a:t>是用于求</a:t>
            </a:r>
            <a:r>
              <a:rPr lang="en-US" altLang="zh-CN" dirty="0"/>
              <a:t>string</a:t>
            </a:r>
            <a:r>
              <a:rPr lang="zh-CN" altLang="en-US" dirty="0"/>
              <a:t>类对象的成员函数</a:t>
            </a:r>
            <a:br>
              <a:rPr lang="zh-CN" altLang="en-US" sz="2000" dirty="0"/>
            </a:br>
            <a:r>
              <a:rPr lang="en-US" altLang="zh-CN" dirty="0" err="1"/>
              <a:t>strlen</a:t>
            </a:r>
            <a:r>
              <a:rPr lang="en-US" altLang="zh-CN" dirty="0"/>
              <a:t>(str)</a:t>
            </a:r>
            <a:r>
              <a:rPr lang="zh-CN" altLang="en-US" dirty="0"/>
              <a:t>是用于求字符数组的长度，其参数是</a:t>
            </a:r>
            <a:r>
              <a:rPr lang="en-US" altLang="zh-CN" dirty="0"/>
              <a:t>char*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50000"/>
              </a:lnSpc>
              <a:defRPr/>
            </a:pPr>
            <a:r>
              <a:rPr lang="en-US" altLang="zh-CN" dirty="0"/>
              <a:t>string str="0123456789";</a:t>
            </a:r>
            <a:br>
              <a:rPr lang="en-US" altLang="zh-CN" sz="2000" dirty="0"/>
            </a:br>
            <a:r>
              <a:rPr lang="en-US" altLang="zh-CN" dirty="0" err="1"/>
              <a:t>cout</a:t>
            </a:r>
            <a:r>
              <a:rPr lang="en-US" altLang="zh-CN" dirty="0"/>
              <a:t> &lt;&lt;"</a:t>
            </a:r>
            <a:r>
              <a:rPr lang="en-US" altLang="zh-CN" dirty="0" err="1"/>
              <a:t>str.length</a:t>
            </a:r>
            <a:r>
              <a:rPr lang="en-US" altLang="zh-CN" dirty="0"/>
              <a:t>()="&lt;&lt;</a:t>
            </a:r>
            <a:r>
              <a:rPr lang="en-US" altLang="zh-CN" dirty="0" err="1"/>
              <a:t>str.length</a:t>
            </a:r>
            <a:r>
              <a:rPr lang="en-US" altLang="zh-CN" dirty="0"/>
              <a:t>()&lt;&lt;</a:t>
            </a:r>
            <a:r>
              <a:rPr lang="en-US" altLang="zh-CN" dirty="0" err="1"/>
              <a:t>endl</a:t>
            </a:r>
            <a:r>
              <a:rPr lang="en-US" altLang="zh-CN" dirty="0"/>
              <a:t>;//</a:t>
            </a:r>
            <a:r>
              <a:rPr lang="zh-CN" altLang="en-US" dirty="0"/>
              <a:t>结果为</a:t>
            </a:r>
            <a:r>
              <a:rPr lang="en-US" altLang="zh-CN" dirty="0"/>
              <a:t>10</a:t>
            </a:r>
            <a:br>
              <a:rPr lang="zh-CN" altLang="en-US" sz="2000" dirty="0"/>
            </a:br>
            <a:r>
              <a:rPr lang="en-US" altLang="zh-CN" dirty="0" err="1"/>
              <a:t>cout</a:t>
            </a:r>
            <a:r>
              <a:rPr lang="en-US" altLang="zh-CN" dirty="0"/>
              <a:t> &lt;&lt;"</a:t>
            </a:r>
            <a:r>
              <a:rPr lang="en-US" altLang="zh-CN" dirty="0" err="1"/>
              <a:t>str.size</a:t>
            </a:r>
            <a:r>
              <a:rPr lang="en-US" altLang="zh-CN" dirty="0"/>
              <a:t>()="&lt;&lt;</a:t>
            </a:r>
            <a:r>
              <a:rPr lang="en-US" altLang="zh-CN" dirty="0" err="1"/>
              <a:t>str.size</a:t>
            </a:r>
            <a:r>
              <a:rPr lang="en-US" altLang="zh-CN" dirty="0"/>
              <a:t>()&lt;&lt;</a:t>
            </a:r>
            <a:r>
              <a:rPr lang="en-US" altLang="zh-CN" dirty="0" err="1"/>
              <a:t>endl</a:t>
            </a:r>
            <a:r>
              <a:rPr lang="en-US" altLang="zh-CN" dirty="0"/>
              <a:t>;//</a:t>
            </a:r>
            <a:r>
              <a:rPr lang="zh-CN" altLang="en-US" dirty="0"/>
              <a:t>结果为</a:t>
            </a:r>
            <a:r>
              <a:rPr lang="en-US" altLang="zh-CN" dirty="0"/>
              <a:t>10</a:t>
            </a:r>
            <a:endParaRPr lang="zh-CN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1" y="688916"/>
            <a:ext cx="2642899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string</a:t>
            </a:r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字符串：</a:t>
            </a:r>
          </a:p>
        </p:txBody>
      </p:sp>
    </p:spTree>
    <p:extLst>
      <p:ext uri="{BB962C8B-B14F-4D97-AF65-F5344CB8AC3E}">
        <p14:creationId xmlns:p14="http://schemas.microsoft.com/office/powerpoint/2010/main" val="329912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3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3761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输入一些字符串，</a:t>
            </a:r>
            <a:r>
              <a:rPr lang="zh-CN" altLang="en-US" dirty="0"/>
              <a:t>进行赋值、拼接、附加。</a:t>
            </a:r>
            <a:endParaRPr lang="en-US" altLang="zh-CN" dirty="0"/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/>
              <a:t>C-</a:t>
            </a:r>
            <a:r>
              <a:rPr lang="zh-CN" altLang="en-US" dirty="0"/>
              <a:t>风格：                                           </a:t>
            </a:r>
            <a:r>
              <a:rPr lang="en-US" altLang="zh-CN" dirty="0"/>
              <a:t> string</a:t>
            </a:r>
            <a:r>
              <a:rPr lang="zh-CN" altLang="en-US" dirty="0"/>
              <a:t>类</a:t>
            </a:r>
            <a:r>
              <a:rPr lang="en-US" altLang="zh-CN" dirty="0"/>
              <a:t>: .size, . length,=,+,==,!=,&gt;=,&lt;=,find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strlen</a:t>
            </a:r>
            <a:r>
              <a:rPr lang="en-US" altLang="zh-CN" dirty="0"/>
              <a:t>()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strcpy</a:t>
            </a:r>
            <a:r>
              <a:rPr lang="en-US" altLang="zh-CN" dirty="0"/>
              <a:t>()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strcat</a:t>
            </a:r>
            <a:r>
              <a:rPr lang="en-US" altLang="zh-CN" dirty="0"/>
              <a:t>()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strcmp</a:t>
            </a:r>
            <a:r>
              <a:rPr lang="en-US" altLang="zh-CN" dirty="0"/>
              <a:t>()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strchr</a:t>
            </a:r>
            <a:r>
              <a:rPr lang="en-US" altLang="zh-CN" dirty="0"/>
              <a:t>(),</a:t>
            </a:r>
            <a:r>
              <a:rPr lang="en-US" altLang="zh-CN" dirty="0" err="1"/>
              <a:t>strrchr</a:t>
            </a:r>
            <a:r>
              <a:rPr lang="en-US" altLang="zh-CN" dirty="0"/>
              <a:t>(),</a:t>
            </a:r>
            <a:r>
              <a:rPr lang="en-US" altLang="zh-CN" dirty="0" err="1"/>
              <a:t>strstr</a:t>
            </a:r>
            <a:r>
              <a:rPr lang="en-US" altLang="zh-CN" dirty="0"/>
              <a:t>()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strlwr</a:t>
            </a:r>
            <a:r>
              <a:rPr lang="en-US" altLang="zh-CN" dirty="0"/>
              <a:t>(),</a:t>
            </a:r>
            <a:r>
              <a:rPr lang="en-US" altLang="zh-CN" dirty="0" err="1"/>
              <a:t>strupr</a:t>
            </a:r>
            <a:r>
              <a:rPr lang="en-US" altLang="zh-CN" dirty="0"/>
              <a:t>()</a:t>
            </a: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92B2733-472C-45D5-8554-AF2F960EB2CC}"/>
              </a:ext>
            </a:extLst>
          </p:cNvPr>
          <p:cNvSpPr/>
          <p:nvPr/>
        </p:nvSpPr>
        <p:spPr>
          <a:xfrm>
            <a:off x="2069696" y="406777"/>
            <a:ext cx="204094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字符串的应用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362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4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zh-CN" altLang="en-US" dirty="0"/>
              <a:t>一行字符，统计单词个数，单词之间以空格隔开</a:t>
            </a:r>
            <a:r>
              <a:rPr lang="zh-CN" altLang="en-US" dirty="0">
                <a:latin typeface="+mn-lt"/>
                <a:ea typeface="+mn-ea"/>
              </a:rPr>
              <a:t>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92B2733-472C-45D5-8554-AF2F960EB2CC}"/>
              </a:ext>
            </a:extLst>
          </p:cNvPr>
          <p:cNvSpPr/>
          <p:nvPr/>
        </p:nvSpPr>
        <p:spPr>
          <a:xfrm>
            <a:off x="2069696" y="406777"/>
            <a:ext cx="204094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字符串的应用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691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5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en-US" altLang="zh-CN" dirty="0"/>
              <a:t>3</a:t>
            </a:r>
            <a:r>
              <a:rPr lang="zh-CN" altLang="en-US" dirty="0"/>
              <a:t>个字符串，找出其中最小的字符串</a:t>
            </a:r>
            <a:r>
              <a:rPr lang="zh-CN" altLang="en-US" dirty="0">
                <a:latin typeface="+mn-lt"/>
                <a:ea typeface="+mn-ea"/>
              </a:rPr>
              <a:t>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92B2733-472C-45D5-8554-AF2F960EB2CC}"/>
              </a:ext>
            </a:extLst>
          </p:cNvPr>
          <p:cNvSpPr/>
          <p:nvPr/>
        </p:nvSpPr>
        <p:spPr>
          <a:xfrm>
            <a:off x="2069696" y="406777"/>
            <a:ext cx="204094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字符串的应用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4026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332458"/>
            <a:ext cx="114967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  <a:latin typeface="+mn-lt"/>
                <a:ea typeface="+mn-ea"/>
              </a:rPr>
              <a:t>作业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 dirty="0"/>
          </a:p>
        </p:txBody>
      </p:sp>
      <p:sp>
        <p:nvSpPr>
          <p:cNvPr id="10" name="矩形 28">
            <a:extLst>
              <a:ext uri="{FF2B5EF4-FFF2-40B4-BE49-F238E27FC236}">
                <a16:creationId xmlns:a16="http://schemas.microsoft.com/office/drawing/2014/main" id="{60D217A6-9368-4156-B6AF-004A49BFE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1585475"/>
            <a:ext cx="7907337" cy="46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/>
              <a:t>洛谷</a:t>
            </a:r>
            <a:r>
              <a:rPr lang="en-US" altLang="zh-CN" dirty="0"/>
              <a:t>P1914(https://www.luogu.org/problemnew/show/P1914)</a:t>
            </a:r>
            <a:endParaRPr lang="en-US" altLang="zh-CN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0124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702078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目录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3900" y="1294765"/>
            <a:ext cx="76962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dirty="0">
                <a:ea typeface="黑体" panose="02010609060101010101" pitchFamily="49" charset="-122"/>
              </a:rPr>
              <a:t>第</a:t>
            </a:r>
            <a:r>
              <a:rPr lang="en-US" altLang="zh-CN" sz="3200" dirty="0">
                <a:ea typeface="黑体" panose="02010609060101010101" pitchFamily="49" charset="-122"/>
              </a:rPr>
              <a:t>8</a:t>
            </a:r>
            <a:r>
              <a:rPr lang="zh-CN" altLang="en-US" sz="3200" dirty="0">
                <a:ea typeface="黑体" panose="02010609060101010101" pitchFamily="49" charset="-122"/>
              </a:rPr>
              <a:t>课  字符串</a:t>
            </a:r>
            <a:endParaRPr lang="en-US" altLang="zh-CN" sz="3200" dirty="0">
              <a:ea typeface="黑体" panose="02010609060101010101" pitchFamily="49" charset="-122"/>
            </a:endParaRPr>
          </a:p>
          <a:p>
            <a:endParaRPr lang="en-US" altLang="zh-CN" sz="3200" dirty="0">
              <a:ea typeface="黑体" panose="02010609060101010101" pitchFamily="49" charset="-122"/>
            </a:endParaRPr>
          </a:p>
          <a:p>
            <a:pPr marL="2571750" lvl="4" indent="-514350">
              <a:buFont typeface="+mj-lt"/>
              <a:buAutoNum type="arabicPeriod"/>
            </a:pPr>
            <a:r>
              <a:rPr lang="en-US" altLang="zh-CN" dirty="0"/>
              <a:t> </a:t>
            </a:r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2"/>
            </a:pPr>
            <a:r>
              <a:rPr lang="en-US" altLang="zh-CN" dirty="0"/>
              <a:t> </a:t>
            </a:r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6" name="TextBox 320"/>
          <p:cNvSpPr txBox="1">
            <a:spLocks noChangeArrowheads="1"/>
          </p:cNvSpPr>
          <p:nvPr/>
        </p:nvSpPr>
        <p:spPr bwMode="auto">
          <a:xfrm>
            <a:off x="3491880" y="2258357"/>
            <a:ext cx="24525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C-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风格字符串</a:t>
            </a:r>
          </a:p>
        </p:txBody>
      </p:sp>
      <p:sp>
        <p:nvSpPr>
          <p:cNvPr id="7" name="TextBox 321"/>
          <p:cNvSpPr txBox="1">
            <a:spLocks noChangeArrowheads="1"/>
          </p:cNvSpPr>
          <p:nvPr/>
        </p:nvSpPr>
        <p:spPr bwMode="auto">
          <a:xfrm>
            <a:off x="3419872" y="3130189"/>
            <a:ext cx="32297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string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</a:t>
            </a:r>
          </a:p>
        </p:txBody>
      </p:sp>
    </p:spTree>
    <p:extLst>
      <p:ext uri="{BB962C8B-B14F-4D97-AF65-F5344CB8AC3E}">
        <p14:creationId xmlns:p14="http://schemas.microsoft.com/office/powerpoint/2010/main" val="50899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27"/>
          <p:cNvGrpSpPr>
            <a:grpSpLocks/>
          </p:cNvGrpSpPr>
          <p:nvPr/>
        </p:nvGrpSpPr>
        <p:grpSpPr bwMode="auto">
          <a:xfrm>
            <a:off x="1241424" y="2283718"/>
            <a:ext cx="5759450" cy="1747838"/>
            <a:chOff x="2338874" y="1849629"/>
            <a:chExt cx="3659744" cy="1535546"/>
          </a:xfrm>
        </p:grpSpPr>
        <p:sp>
          <p:nvSpPr>
            <p:cNvPr id="7" name="圆角矩形 1"/>
            <p:cNvSpPr>
              <a:spLocks noChangeArrowheads="1"/>
            </p:cNvSpPr>
            <p:nvPr/>
          </p:nvSpPr>
          <p:spPr bwMode="auto">
            <a:xfrm>
              <a:off x="3681415" y="1849629"/>
              <a:ext cx="1381122" cy="388907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en-US" altLang="zh-CN" sz="20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C-</a:t>
              </a:r>
              <a:r>
                <a:rPr lang="zh-CN" altLang="en-US" sz="20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风格字符串</a:t>
              </a:r>
            </a:p>
          </p:txBody>
        </p:sp>
        <p:sp>
          <p:nvSpPr>
            <p:cNvPr id="9" name="圆角矩形 11"/>
            <p:cNvSpPr>
              <a:spLocks noChangeArrowheads="1"/>
            </p:cNvSpPr>
            <p:nvPr/>
          </p:nvSpPr>
          <p:spPr bwMode="auto">
            <a:xfrm>
              <a:off x="2338874" y="2996167"/>
              <a:ext cx="1340654" cy="38900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B0F0"/>
                </a:gs>
                <a:gs pos="50000">
                  <a:srgbClr val="00B0F0"/>
                </a:gs>
                <a:gs pos="100000">
                  <a:srgbClr val="9FD8FF"/>
                </a:gs>
              </a:gsLst>
              <a:lin ang="540000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定义</a:t>
              </a:r>
            </a:p>
          </p:txBody>
        </p:sp>
        <p:cxnSp>
          <p:nvCxnSpPr>
            <p:cNvPr id="10" name="直接箭头连接符 3"/>
            <p:cNvCxnSpPr>
              <a:cxnSpLocks noChangeShapeType="1"/>
            </p:cNvCxnSpPr>
            <p:nvPr/>
          </p:nvCxnSpPr>
          <p:spPr bwMode="auto">
            <a:xfrm rot="10800000">
              <a:off x="5062537" y="2343009"/>
              <a:ext cx="936081" cy="7568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直接箭头连接符 5"/>
            <p:cNvCxnSpPr>
              <a:cxnSpLocks noChangeShapeType="1"/>
              <a:stCxn id="9" idx="0"/>
            </p:cNvCxnSpPr>
            <p:nvPr/>
          </p:nvCxnSpPr>
          <p:spPr bwMode="auto">
            <a:xfrm rot="5400000" flipH="1" flipV="1">
              <a:off x="3017786" y="2334424"/>
              <a:ext cx="653158" cy="670327"/>
            </a:xfrm>
            <a:prstGeom prst="straightConnector1">
              <a:avLst/>
            </a:prstGeom>
            <a:noFill/>
            <a:ln w="28575" algn="ctr">
              <a:solidFill>
                <a:srgbClr val="00ACE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" name="圆角矩形 11"/>
          <p:cNvSpPr>
            <a:spLocks noChangeArrowheads="1"/>
          </p:cNvSpPr>
          <p:nvPr/>
        </p:nvSpPr>
        <p:spPr bwMode="auto">
          <a:xfrm>
            <a:off x="3541712" y="3587056"/>
            <a:ext cx="2109787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输入</a:t>
            </a:r>
          </a:p>
        </p:txBody>
      </p:sp>
      <p:sp>
        <p:nvSpPr>
          <p:cNvPr id="14" name="圆角矩形 11"/>
          <p:cNvSpPr>
            <a:spLocks noChangeArrowheads="1"/>
          </p:cNvSpPr>
          <p:nvPr/>
        </p:nvSpPr>
        <p:spPr bwMode="auto">
          <a:xfrm>
            <a:off x="5894387" y="3588643"/>
            <a:ext cx="2109787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使用</a:t>
            </a:r>
          </a:p>
        </p:txBody>
      </p:sp>
      <p:cxnSp>
        <p:nvCxnSpPr>
          <p:cNvPr id="15" name="直接箭头连接符 5"/>
          <p:cNvCxnSpPr>
            <a:cxnSpLocks noChangeShapeType="1"/>
          </p:cNvCxnSpPr>
          <p:nvPr/>
        </p:nvCxnSpPr>
        <p:spPr bwMode="auto">
          <a:xfrm flipV="1">
            <a:off x="4551362" y="2845693"/>
            <a:ext cx="0" cy="742950"/>
          </a:xfrm>
          <a:prstGeom prst="straightConnector1">
            <a:avLst/>
          </a:prstGeom>
          <a:noFill/>
          <a:ln w="28575" algn="ctr">
            <a:solidFill>
              <a:srgbClr val="00ACE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115616" y="1071340"/>
            <a:ext cx="6480720" cy="583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400" dirty="0">
                <a:latin typeface="+mn-ea"/>
              </a:rPr>
              <a:t>函数是对实现某一功能的代码的模块化封装。</a:t>
            </a:r>
            <a:endParaRPr lang="zh-CN" altLang="en-US" sz="2400" dirty="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7B8D941D-BF12-48FF-A55C-6E7726D5F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/>
            </a:pPr>
            <a:r>
              <a:rPr lang="en-US" altLang="zh-CN" sz="3200" dirty="0">
                <a:latin typeface="宋体" panose="02010600030101010101" pitchFamily="2" charset="-122"/>
              </a:rPr>
              <a:t> </a:t>
            </a:r>
            <a:r>
              <a:rPr lang="zh-CN" altLang="en-US" sz="3200" dirty="0">
                <a:latin typeface="宋体" panose="02010600030101010101" pitchFamily="2" charset="-122"/>
              </a:rPr>
              <a:t>一维</a:t>
            </a:r>
            <a:r>
              <a:rPr lang="zh-CN" altLang="en-US" sz="3200" dirty="0">
                <a:latin typeface="宋体" panose="02010600030101010101" pitchFamily="2" charset="-122"/>
                <a:cs typeface="Times New Roman" panose="02020603050405020304" pitchFamily="18" charset="0"/>
              </a:rPr>
              <a:t>数组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855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977751"/>
            <a:ext cx="7308850" cy="3024867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字符串：存储在内存的连续字节中的一系列字符。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字符数组：</a:t>
            </a:r>
            <a:r>
              <a:rPr lang="en-US" altLang="zh-CN" sz="1600" dirty="0"/>
              <a:t>char a[8]={‘</a:t>
            </a:r>
            <a:r>
              <a:rPr lang="en-US" altLang="zh-CN" sz="1600" dirty="0" err="1"/>
              <a:t>v’,’e’,’r’,’y’,’g’,’o’,’o’,’d</a:t>
            </a:r>
            <a:r>
              <a:rPr lang="en-US" altLang="zh-CN" sz="1600" dirty="0"/>
              <a:t>’};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字符串：</a:t>
            </a:r>
            <a:r>
              <a:rPr lang="en-US" altLang="zh-CN" sz="1600" dirty="0"/>
              <a:t> char a[8]={‘</a:t>
            </a:r>
            <a:r>
              <a:rPr lang="en-US" altLang="zh-CN" sz="1600" dirty="0" err="1"/>
              <a:t>a’,’b’,’c’,’d’,’e’,’f’,’g</a:t>
            </a:r>
            <a:r>
              <a:rPr lang="en-US" altLang="zh-CN" sz="1600" dirty="0"/>
              <a:t>’,’\0’};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还有另外一种字符串定义：</a:t>
            </a:r>
            <a:endParaRPr lang="en-US" altLang="zh-CN" sz="1600" dirty="0"/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字符串：</a:t>
            </a:r>
            <a:r>
              <a:rPr lang="en-US" altLang="zh-CN" sz="1600" dirty="0"/>
              <a:t> char a[8]=“</a:t>
            </a:r>
            <a:r>
              <a:rPr lang="en-US" altLang="zh-CN" sz="1600" dirty="0" err="1"/>
              <a:t>abcdefg</a:t>
            </a:r>
            <a:r>
              <a:rPr lang="en-US" altLang="zh-CN" sz="1600" dirty="0"/>
              <a:t>”;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/>
              <a:t>字符串：</a:t>
            </a:r>
            <a:r>
              <a:rPr lang="en-US" altLang="zh-CN" sz="1600" dirty="0"/>
              <a:t> char a[]=“</a:t>
            </a:r>
            <a:r>
              <a:rPr lang="en-US" altLang="zh-CN" sz="1600" dirty="0" err="1"/>
              <a:t>afsdjkl;sd</a:t>
            </a:r>
            <a:r>
              <a:rPr lang="en-US" altLang="zh-CN" sz="1600" dirty="0"/>
              <a:t>”;</a:t>
            </a:r>
          </a:p>
          <a:p>
            <a:pPr>
              <a:lnSpc>
                <a:spcPct val="150000"/>
              </a:lnSpc>
              <a:defRPr/>
            </a:pPr>
            <a:endParaRPr lang="zh-CN" alt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1" y="688916"/>
            <a:ext cx="2642899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C-</a:t>
            </a:r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风格字符串定义：</a:t>
            </a:r>
          </a:p>
        </p:txBody>
      </p:sp>
    </p:spTree>
    <p:extLst>
      <p:ext uri="{BB962C8B-B14F-4D97-AF65-F5344CB8AC3E}">
        <p14:creationId xmlns:p14="http://schemas.microsoft.com/office/powerpoint/2010/main" val="117968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558" y="483518"/>
            <a:ext cx="7308850" cy="4374980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lvl="1" indent="0">
              <a:lnSpc>
                <a:spcPct val="150000"/>
              </a:lnSpc>
              <a:defRPr/>
            </a:pP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zh-CN" sz="2000" dirty="0"/>
              <a:t>C-</a:t>
            </a:r>
            <a:r>
              <a:rPr lang="zh-CN" altLang="en-US" sz="2000" dirty="0"/>
              <a:t>风格字符串必须以</a:t>
            </a:r>
            <a:r>
              <a:rPr lang="en-US" altLang="zh-CN" sz="2000" dirty="0"/>
              <a:t>’\0’</a:t>
            </a:r>
            <a:r>
              <a:rPr lang="zh-CN" altLang="en-US" sz="2000" dirty="0"/>
              <a:t>结束。</a:t>
            </a: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/>
              <a:t>存储空间不要忘了</a:t>
            </a:r>
            <a:r>
              <a:rPr lang="en-US" altLang="zh-CN" sz="2000" dirty="0"/>
              <a:t>’\0’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zh-CN" sz="2000" dirty="0"/>
              <a:t>C++</a:t>
            </a:r>
            <a:r>
              <a:rPr lang="zh-CN" altLang="en-US" sz="2000" dirty="0"/>
              <a:t>对字符串长度没有限制。</a:t>
            </a:r>
            <a:endParaRPr lang="en-US" altLang="zh-CN" sz="2000" dirty="0"/>
          </a:p>
          <a:p>
            <a:pPr marL="1028700" lvl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/>
              <a:t>空格、制表符、换行符分割的字符串常量自动拼接。</a:t>
            </a:r>
            <a:endParaRPr lang="en-US" altLang="zh-CN" sz="2000" dirty="0"/>
          </a:p>
          <a:p>
            <a:pPr lvl="1">
              <a:lnSpc>
                <a:spcPct val="150000"/>
              </a:lnSpc>
              <a:defRPr/>
            </a:pPr>
            <a:endParaRPr lang="en-US" altLang="zh-CN" sz="1600" dirty="0"/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/>
              <a:t>C-</a:t>
            </a:r>
            <a:r>
              <a:rPr lang="zh-CN" altLang="en-US" sz="1600" dirty="0"/>
              <a:t>风格字符串头文件：</a:t>
            </a:r>
            <a:endParaRPr lang="en-US" altLang="zh-CN" sz="1600" dirty="0"/>
          </a:p>
          <a:p>
            <a:pPr lvl="1">
              <a:lnSpc>
                <a:spcPct val="150000"/>
              </a:lnSpc>
              <a:defRPr/>
            </a:pPr>
            <a:r>
              <a:rPr lang="en-US" altLang="zh-CN" sz="1600" dirty="0"/>
              <a:t>#include&lt;</a:t>
            </a:r>
            <a:r>
              <a:rPr lang="en-US" altLang="zh-CN" sz="1600" dirty="0" err="1"/>
              <a:t>cstring</a:t>
            </a:r>
            <a:r>
              <a:rPr lang="en-US" altLang="zh-CN" sz="1600" dirty="0"/>
              <a:t>&gt;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zh-CN" altLang="en-US" sz="2000" dirty="0"/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262181"/>
            <a:ext cx="230425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需要注意的问题：</a:t>
            </a:r>
          </a:p>
        </p:txBody>
      </p:sp>
    </p:spTree>
    <p:extLst>
      <p:ext uri="{BB962C8B-B14F-4D97-AF65-F5344CB8AC3E}">
        <p14:creationId xmlns:p14="http://schemas.microsoft.com/office/powerpoint/2010/main" val="673400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977751"/>
            <a:ext cx="7704856" cy="3548407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b="1" dirty="0"/>
              <a:t>数组或字符串的长度</a:t>
            </a:r>
            <a:r>
              <a:rPr lang="en-US" altLang="zh-CN" b="1" dirty="0"/>
              <a:t>:</a:t>
            </a:r>
            <a:r>
              <a:rPr lang="en-US" altLang="zh-CN" b="1" dirty="0" err="1"/>
              <a:t>sizeof</a:t>
            </a:r>
            <a:r>
              <a:rPr lang="en-US" altLang="zh-CN" b="1" dirty="0"/>
              <a:t>()</a:t>
            </a:r>
            <a:r>
              <a:rPr lang="zh-CN" altLang="en-US" b="1" dirty="0"/>
              <a:t>、</a:t>
            </a:r>
            <a:r>
              <a:rPr lang="en-US" altLang="zh-CN" b="1" dirty="0" err="1"/>
              <a:t>strlen</a:t>
            </a:r>
            <a:r>
              <a:rPr lang="en-US" altLang="zh-CN" b="1" dirty="0"/>
              <a:t>()</a:t>
            </a:r>
            <a:br>
              <a:rPr lang="zh-CN" altLang="en-US" sz="1600" dirty="0"/>
            </a:br>
            <a:r>
              <a:rPr lang="en-US" altLang="zh-CN" dirty="0"/>
              <a:t>1</a:t>
            </a:r>
            <a:r>
              <a:rPr lang="zh-CN" altLang="en-US" dirty="0"/>
              <a:t>、</a:t>
            </a:r>
            <a:r>
              <a:rPr lang="en-US" altLang="zh-CN" dirty="0" err="1"/>
              <a:t>sizeof</a:t>
            </a:r>
            <a:r>
              <a:rPr lang="en-US" altLang="zh-CN" dirty="0"/>
              <a:t>():</a:t>
            </a:r>
            <a:r>
              <a:rPr lang="zh-CN" altLang="en-US" dirty="0"/>
              <a:t>返回所占总空间的字节数</a:t>
            </a:r>
            <a:br>
              <a:rPr lang="zh-CN" altLang="en-US" sz="1600" dirty="0"/>
            </a:b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）、对于整型字符型数组</a:t>
            </a:r>
            <a:br>
              <a:rPr lang="zh-CN" altLang="en-US" sz="1600" dirty="0"/>
            </a:b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）、对于整型或字符型指针</a:t>
            </a:r>
            <a:endParaRPr lang="en-US" altLang="zh-CN" dirty="0"/>
          </a:p>
          <a:p>
            <a:pPr>
              <a:lnSpc>
                <a:spcPct val="150000"/>
              </a:lnSpc>
              <a:defRPr/>
            </a:pPr>
            <a:r>
              <a:rPr lang="zh-CN" altLang="en-US" dirty="0"/>
              <a:t>由于在编译时计算，因此</a:t>
            </a:r>
            <a:r>
              <a:rPr lang="en-US" altLang="zh-CN" dirty="0" err="1"/>
              <a:t>sizeof</a:t>
            </a:r>
            <a:r>
              <a:rPr lang="zh-CN" altLang="en-US" dirty="0"/>
              <a:t>不能用来返回动态分配的内存空间的大小。</a:t>
            </a:r>
            <a:br>
              <a:rPr lang="zh-CN" altLang="en-US" sz="1600" dirty="0"/>
            </a:br>
            <a:r>
              <a:rPr lang="en-US" altLang="zh-CN" dirty="0"/>
              <a:t>2</a:t>
            </a:r>
            <a:r>
              <a:rPr lang="zh-CN" altLang="en-US" dirty="0"/>
              <a:t>、</a:t>
            </a:r>
            <a:r>
              <a:rPr lang="en-US" altLang="zh-CN" dirty="0" err="1"/>
              <a:t>strlen</a:t>
            </a:r>
            <a:r>
              <a:rPr lang="en-US" altLang="zh-CN" dirty="0"/>
              <a:t>():</a:t>
            </a:r>
            <a:r>
              <a:rPr lang="zh-CN" altLang="en-US" dirty="0"/>
              <a:t>返回字符数组或字符串所占的字节数</a:t>
            </a:r>
            <a:br>
              <a:rPr lang="zh-CN" altLang="en-US" sz="1600" dirty="0"/>
            </a:b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）、针对字符数组</a:t>
            </a:r>
            <a:br>
              <a:rPr lang="zh-CN" altLang="en-US" sz="1600" dirty="0"/>
            </a:b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）、针对字符指针</a:t>
            </a:r>
            <a:endParaRPr lang="zh-CN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1" y="688916"/>
            <a:ext cx="2642899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C-</a:t>
            </a:r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风格字符串：</a:t>
            </a:r>
          </a:p>
        </p:txBody>
      </p:sp>
    </p:spTree>
    <p:extLst>
      <p:ext uri="{BB962C8B-B14F-4D97-AF65-F5344CB8AC3E}">
        <p14:creationId xmlns:p14="http://schemas.microsoft.com/office/powerpoint/2010/main" val="2523383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1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定义一些字符串，并求长度，运算、输出。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923B559-0EDE-4A94-B80B-C3FB75ABEE64}"/>
              </a:ext>
            </a:extLst>
          </p:cNvPr>
          <p:cNvSpPr/>
          <p:nvPr/>
        </p:nvSpPr>
        <p:spPr>
          <a:xfrm>
            <a:off x="2123728" y="441626"/>
            <a:ext cx="204094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字符串的应用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23050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08500DA-9D7E-4F06-BEEC-F8D8E2B8E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977751"/>
            <a:ext cx="7308850" cy="2988575"/>
          </a:xfrm>
          <a:prstGeom prst="rect">
            <a:avLst/>
          </a:prstGeom>
          <a:noFill/>
          <a:ln w="31750">
            <a:solidFill>
              <a:srgbClr val="00ACE6"/>
            </a:solidFill>
            <a:prstDash val="solid"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endParaRPr lang="en-US" altLang="zh-CN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 err="1">
                <a:latin typeface="微软雅黑" pitchFamily="34" charset="-122"/>
                <a:ea typeface="微软雅黑" pitchFamily="34" charset="-122"/>
              </a:rPr>
              <a:t>cin</a:t>
            </a: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：使用</a:t>
            </a:r>
            <a:r>
              <a:rPr lang="zh-CN" altLang="en-US" sz="1600" dirty="0"/>
              <a:t>空格、制表符、换行符来确定字符串的结束位置，因此字符串只能接收一个单词</a:t>
            </a:r>
            <a:r>
              <a:rPr lang="zh-CN" altLang="en-US" sz="1600" dirty="0"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zh-CN" altLang="en-US" sz="1600" dirty="0">
                <a:latin typeface="Times New Roman" pitchFamily="18" charset="0"/>
                <a:cs typeface="Times New Roman" pitchFamily="18" charset="0"/>
              </a:rPr>
              <a:t>换行符保留在输入序列中。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 err="1">
                <a:latin typeface="Times New Roman" pitchFamily="18" charset="0"/>
                <a:cs typeface="Times New Roman" pitchFamily="18" charset="0"/>
              </a:rPr>
              <a:t>getline</a:t>
            </a:r>
            <a:r>
              <a:rPr lang="en-US" altLang="zh-CN" sz="1600" dirty="0">
                <a:latin typeface="Times New Roman" pitchFamily="18" charset="0"/>
                <a:cs typeface="Times New Roman" pitchFamily="18" charset="0"/>
              </a:rPr>
              <a:t>()</a:t>
            </a:r>
            <a:r>
              <a:rPr lang="zh-CN" altLang="en-US" sz="1600" dirty="0">
                <a:latin typeface="Times New Roman" pitchFamily="18" charset="0"/>
                <a:cs typeface="Times New Roman" pitchFamily="18" charset="0"/>
              </a:rPr>
              <a:t>：读取一行，直到遇到换行符。丢弃换行符。</a:t>
            </a:r>
            <a:endParaRPr lang="en-US" altLang="zh-CN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latin typeface="Times New Roman" pitchFamily="18" charset="0"/>
                <a:cs typeface="Times New Roman" pitchFamily="18" charset="0"/>
              </a:rPr>
              <a:t>get()</a:t>
            </a:r>
            <a:r>
              <a:rPr lang="zh-CN" altLang="en-US" sz="1600" dirty="0">
                <a:latin typeface="Times New Roman" pitchFamily="18" charset="0"/>
                <a:cs typeface="Times New Roman" pitchFamily="18" charset="0"/>
              </a:rPr>
              <a:t>：读取一行，直到遇到换行符。换行符保留在输入序列中。</a:t>
            </a:r>
            <a:endParaRPr lang="en-US" altLang="zh-CN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小心！</a:t>
            </a:r>
            <a:r>
              <a:rPr lang="en-US" altLang="zh-CN" sz="2000" dirty="0" err="1">
                <a:latin typeface="Times New Roman" pitchFamily="18" charset="0"/>
                <a:cs typeface="Times New Roman" pitchFamily="18" charset="0"/>
              </a:rPr>
              <a:t>cin</a:t>
            </a: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，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get()</a:t>
            </a: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使用后会将换行符保留在输入序列中。</a:t>
            </a:r>
            <a:endParaRPr lang="en-US" altLang="zh-CN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解决方法：再调用一次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get()</a:t>
            </a:r>
            <a:r>
              <a:rPr lang="zh-CN" altLang="en-US" sz="2000" dirty="0">
                <a:latin typeface="Times New Roman" pitchFamily="18" charset="0"/>
                <a:cs typeface="Times New Roman" pitchFamily="18" charset="0"/>
              </a:rPr>
              <a:t>。</a:t>
            </a:r>
          </a:p>
        </p:txBody>
      </p:sp>
      <p:sp>
        <p:nvSpPr>
          <p:cNvPr id="10" name="圆角矩形 1">
            <a:extLst>
              <a:ext uri="{FF2B5EF4-FFF2-40B4-BE49-F238E27FC236}">
                <a16:creationId xmlns:a16="http://schemas.microsoft.com/office/drawing/2014/main" id="{CFA2D21E-1E7F-4E2F-B029-4AED05BF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1" y="688916"/>
            <a:ext cx="2642899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B0F0"/>
              </a:gs>
              <a:gs pos="50000">
                <a:srgbClr val="00B0F0"/>
              </a:gs>
              <a:gs pos="100000">
                <a:srgbClr val="9FD8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/>
            <a:r>
              <a: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C-</a:t>
            </a:r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风格字符串输入：</a:t>
            </a:r>
          </a:p>
        </p:txBody>
      </p:sp>
    </p:spTree>
    <p:extLst>
      <p:ext uri="{BB962C8B-B14F-4D97-AF65-F5344CB8AC3E}">
        <p14:creationId xmlns:p14="http://schemas.microsoft.com/office/powerpoint/2010/main" val="1216129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2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4291343" cy="3290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输入一些字符串，体会</a:t>
            </a:r>
            <a:r>
              <a:rPr lang="zh-CN" altLang="en-US" dirty="0"/>
              <a:t>其用法。</a:t>
            </a:r>
            <a:endParaRPr lang="en-US" altLang="zh-CN" dirty="0">
              <a:latin typeface="+mn-lt"/>
              <a:ea typeface="+mn-ea"/>
            </a:endParaRP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b="1" dirty="0">
                <a:solidFill>
                  <a:srgbClr val="FF0000"/>
                </a:solidFill>
              </a:rPr>
              <a:t>C-</a:t>
            </a:r>
            <a:r>
              <a:rPr lang="zh-CN" altLang="en-US" b="1" dirty="0">
                <a:solidFill>
                  <a:srgbClr val="FF0000"/>
                </a:solidFill>
              </a:rPr>
              <a:t>风格</a:t>
            </a:r>
            <a:r>
              <a:rPr lang="en-US" altLang="zh-CN" b="1" dirty="0">
                <a:solidFill>
                  <a:srgbClr val="FF0000"/>
                </a:solidFill>
              </a:rPr>
              <a:t>: </a:t>
            </a:r>
            <a:r>
              <a:rPr lang="en-US" altLang="zh-CN" dirty="0" err="1">
                <a:latin typeface="+mn-lt"/>
                <a:ea typeface="+mn-ea"/>
              </a:rPr>
              <a:t>cin</a:t>
            </a:r>
            <a:r>
              <a:rPr lang="zh-CN" altLang="en-US" dirty="0">
                <a:latin typeface="+mn-lt"/>
                <a:ea typeface="+mn-ea"/>
              </a:rPr>
              <a:t>，</a:t>
            </a:r>
            <a:r>
              <a:rPr lang="en-US" altLang="zh-CN" dirty="0" err="1">
                <a:latin typeface="+mn-lt"/>
                <a:ea typeface="+mn-ea"/>
              </a:rPr>
              <a:t>getline</a:t>
            </a:r>
            <a:r>
              <a:rPr lang="zh-CN" altLang="en-US" dirty="0">
                <a:latin typeface="+mn-lt"/>
                <a:ea typeface="+mn-ea"/>
              </a:rPr>
              <a:t>，</a:t>
            </a:r>
            <a:r>
              <a:rPr lang="en-US" altLang="zh-CN" dirty="0">
                <a:latin typeface="+mn-lt"/>
                <a:ea typeface="+mn-ea"/>
              </a:rPr>
              <a:t>get</a:t>
            </a:r>
            <a:r>
              <a:rPr lang="zh-CN" altLang="en-US" dirty="0">
                <a:latin typeface="+mn-lt"/>
                <a:ea typeface="+mn-ea"/>
              </a:rPr>
              <a:t>。</a:t>
            </a:r>
            <a:endParaRPr lang="en-US" altLang="zh-CN" dirty="0">
              <a:latin typeface="+mn-lt"/>
              <a:ea typeface="+mn-ea"/>
            </a:endParaRP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/>
              <a:t>char str[100];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cin</a:t>
            </a:r>
            <a:r>
              <a:rPr lang="en-US" altLang="zh-CN" dirty="0"/>
              <a:t>&gt;&gt;str;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cin.getline</a:t>
            </a:r>
            <a:r>
              <a:rPr lang="en-US" altLang="zh-CN" dirty="0"/>
              <a:t>(str,10);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cin.getline</a:t>
            </a:r>
            <a:r>
              <a:rPr lang="en-US" altLang="zh-CN" dirty="0"/>
              <a:t>(str,10,’:’);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cin.get</a:t>
            </a:r>
            <a:r>
              <a:rPr lang="en-US" altLang="zh-CN" dirty="0"/>
              <a:t>(str,10);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92B2733-472C-45D5-8554-AF2F960EB2CC}"/>
              </a:ext>
            </a:extLst>
          </p:cNvPr>
          <p:cNvSpPr/>
          <p:nvPr/>
        </p:nvSpPr>
        <p:spPr>
          <a:xfrm>
            <a:off x="2069696" y="406777"/>
            <a:ext cx="2040943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字符串的应用</a:t>
            </a:r>
            <a:endParaRPr lang="en-US" altLang="zh-CN" sz="2400" b="1" dirty="0">
              <a:solidFill>
                <a:srgbClr val="009ED6"/>
              </a:solidFill>
            </a:endParaRPr>
          </a:p>
        </p:txBody>
      </p:sp>
      <p:sp>
        <p:nvSpPr>
          <p:cNvPr id="7" name="矩形 28">
            <a:extLst>
              <a:ext uri="{FF2B5EF4-FFF2-40B4-BE49-F238E27FC236}">
                <a16:creationId xmlns:a16="http://schemas.microsoft.com/office/drawing/2014/main" id="{C4ADADDB-ED21-4B2E-A5D9-91531E831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6623" y="1630289"/>
            <a:ext cx="4291343" cy="234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b="1" dirty="0">
                <a:solidFill>
                  <a:srgbClr val="FF0000"/>
                </a:solidFill>
              </a:rPr>
              <a:t>string</a:t>
            </a:r>
            <a:r>
              <a:rPr lang="zh-CN" altLang="en-US" b="1" dirty="0">
                <a:solidFill>
                  <a:srgbClr val="FF0000"/>
                </a:solidFill>
              </a:rPr>
              <a:t>类</a:t>
            </a:r>
            <a:r>
              <a:rPr lang="en-US" altLang="zh-CN" b="1" dirty="0">
                <a:solidFill>
                  <a:srgbClr val="FF0000"/>
                </a:solidFill>
              </a:rPr>
              <a:t>:</a:t>
            </a:r>
            <a:r>
              <a:rPr lang="en-US" altLang="zh-CN" dirty="0"/>
              <a:t> </a:t>
            </a:r>
            <a:r>
              <a:rPr lang="en-US" altLang="zh-CN" dirty="0" err="1">
                <a:latin typeface="+mn-lt"/>
                <a:ea typeface="+mn-ea"/>
              </a:rPr>
              <a:t>cin</a:t>
            </a:r>
            <a:r>
              <a:rPr lang="zh-CN" altLang="en-US" dirty="0">
                <a:latin typeface="+mn-lt"/>
                <a:ea typeface="+mn-ea"/>
              </a:rPr>
              <a:t>，</a:t>
            </a:r>
            <a:r>
              <a:rPr lang="en-US" altLang="zh-CN" dirty="0" err="1">
                <a:latin typeface="+mn-lt"/>
                <a:ea typeface="+mn-ea"/>
              </a:rPr>
              <a:t>getline</a:t>
            </a:r>
            <a:r>
              <a:rPr lang="zh-CN" altLang="en-US" dirty="0">
                <a:latin typeface="+mn-lt"/>
                <a:ea typeface="+mn-ea"/>
              </a:rPr>
              <a:t>。</a:t>
            </a:r>
            <a:endParaRPr lang="en-US" altLang="zh-CN" dirty="0">
              <a:latin typeface="+mn-lt"/>
              <a:ea typeface="+mn-ea"/>
            </a:endParaRP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/>
              <a:t>string str;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cin</a:t>
            </a:r>
            <a:r>
              <a:rPr lang="en-US" altLang="zh-CN" dirty="0"/>
              <a:t>&gt;&gt;str;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getline</a:t>
            </a:r>
            <a:r>
              <a:rPr lang="en-US" altLang="zh-CN" dirty="0"/>
              <a:t>(</a:t>
            </a:r>
            <a:r>
              <a:rPr lang="en-US" altLang="zh-CN" dirty="0" err="1"/>
              <a:t>cin,str</a:t>
            </a:r>
            <a:r>
              <a:rPr lang="en-US" altLang="zh-CN" dirty="0"/>
              <a:t>);</a:t>
            </a:r>
          </a:p>
          <a:p>
            <a:pPr lvl="1"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dirty="0" err="1"/>
              <a:t>getline</a:t>
            </a:r>
            <a:r>
              <a:rPr lang="en-US" altLang="zh-CN" dirty="0"/>
              <a:t>(</a:t>
            </a:r>
            <a:r>
              <a:rPr lang="en-US" altLang="zh-CN" dirty="0" err="1"/>
              <a:t>cin,str</a:t>
            </a:r>
            <a:r>
              <a:rPr lang="en-US" altLang="zh-CN" dirty="0"/>
              <a:t>,’:’);</a:t>
            </a:r>
          </a:p>
        </p:txBody>
      </p:sp>
    </p:spTree>
    <p:extLst>
      <p:ext uri="{BB962C8B-B14F-4D97-AF65-F5344CB8AC3E}">
        <p14:creationId xmlns:p14="http://schemas.microsoft.com/office/powerpoint/2010/main" val="244468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1702</TotalTime>
  <Words>726</Words>
  <Application>Microsoft Macintosh PowerPoint</Application>
  <PresentationFormat>全屏显示(16:9)</PresentationFormat>
  <Paragraphs>122</Paragraphs>
  <Slides>17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等线</vt:lpstr>
      <vt:lpstr>黑体</vt:lpstr>
      <vt:lpstr>宋体</vt:lpstr>
      <vt:lpstr>微软雅黑</vt:lpstr>
      <vt:lpstr>Adobe 仿宋 Std R</vt:lpstr>
      <vt:lpstr>Aharoni</vt:lpstr>
      <vt:lpstr>Arial</vt:lpstr>
      <vt:lpstr>Calibri</vt:lpstr>
      <vt:lpstr>Times New Roman</vt:lpstr>
      <vt:lpstr>Wingdings</vt:lpstr>
      <vt:lpstr>Office 主题​​</vt:lpstr>
      <vt:lpstr>C++基础</vt:lpstr>
      <vt:lpstr> 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刘志轩</cp:lastModifiedBy>
  <cp:revision>606</cp:revision>
  <dcterms:created xsi:type="dcterms:W3CDTF">2018-04-19T15:31:00Z</dcterms:created>
  <dcterms:modified xsi:type="dcterms:W3CDTF">2018-12-05T20:20:32Z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