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0"/>
  </p:notesMasterIdLst>
  <p:sldIdLst>
    <p:sldId id="286" r:id="rId2"/>
    <p:sldId id="582" r:id="rId3"/>
    <p:sldId id="545" r:id="rId4"/>
    <p:sldId id="547" r:id="rId5"/>
    <p:sldId id="589" r:id="rId6"/>
    <p:sldId id="590" r:id="rId7"/>
    <p:sldId id="592" r:id="rId8"/>
    <p:sldId id="593" r:id="rId9"/>
    <p:sldId id="594" r:id="rId10"/>
    <p:sldId id="595" r:id="rId11"/>
    <p:sldId id="596" r:id="rId12"/>
    <p:sldId id="597" r:id="rId13"/>
    <p:sldId id="598" r:id="rId14"/>
    <p:sldId id="599" r:id="rId15"/>
    <p:sldId id="600" r:id="rId16"/>
    <p:sldId id="602" r:id="rId17"/>
    <p:sldId id="601" r:id="rId18"/>
    <p:sldId id="483" r:id="rId19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13">
          <p15:clr>
            <a:srgbClr val="A4A3A4"/>
          </p15:clr>
        </p15:guide>
        <p15:guide id="2" pos="283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EFF1"/>
    <a:srgbClr val="E3EDED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69" autoAdjust="0"/>
    <p:restoredTop sz="93778" autoAdjust="0"/>
  </p:normalViewPr>
  <p:slideViewPr>
    <p:cSldViewPr>
      <p:cViewPr varScale="1">
        <p:scale>
          <a:sx n="89" d="100"/>
          <a:sy n="89" d="100"/>
        </p:scale>
        <p:origin x="870" y="90"/>
      </p:cViewPr>
      <p:guideLst>
        <p:guide orient="horz" pos="1613"/>
        <p:guide pos="2834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EFD0D3-16A4-4D3F-B07D-2EF6AE92F7B4}" type="datetimeFigureOut">
              <a:rPr lang="zh-CN" altLang="en-US" smtClean="0"/>
              <a:t>2019/3/3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ACCA9B-DFD8-4B08-AB41-A02133EF455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ACCA9B-DFD8-4B08-AB41-A02133EF455A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82774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2132062" y="3560401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2019/3/3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14" name="图片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1901" y="4820797"/>
            <a:ext cx="634018" cy="312056"/>
          </a:xfrm>
          <a:prstGeom prst="rect">
            <a:avLst/>
          </a:prstGeom>
        </p:spPr>
      </p:pic>
      <p:sp>
        <p:nvSpPr>
          <p:cNvPr id="7" name="标题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2019/3/3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2019/3/3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2019/3/3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7544" y="1059582"/>
            <a:ext cx="8229600" cy="33944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357504"/>
            <a:ext cx="8229600" cy="702078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2019/3/3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2019/3/3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2019/3/3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2019/3/3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2019/3/3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2019/3/3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2019/3/3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2019/3/3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image" Target="../media/image5.jpeg"/><Relationship Id="rId26" Type="http://schemas.openxmlformats.org/officeDocument/2006/relationships/image" Target="../media/image13.jpe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8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5" Type="http://schemas.openxmlformats.org/officeDocument/2006/relationships/image" Target="../media/image12.jpeg"/><Relationship Id="rId33" Type="http://schemas.openxmlformats.org/officeDocument/2006/relationships/image" Target="../media/image20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20" Type="http://schemas.openxmlformats.org/officeDocument/2006/relationships/image" Target="../media/image7.jpeg"/><Relationship Id="rId29" Type="http://schemas.openxmlformats.org/officeDocument/2006/relationships/image" Target="../media/image16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1.jpeg"/><Relationship Id="rId32" Type="http://schemas.openxmlformats.org/officeDocument/2006/relationships/image" Target="../media/image19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23" Type="http://schemas.openxmlformats.org/officeDocument/2006/relationships/image" Target="../media/image10.jpeg"/><Relationship Id="rId28" Type="http://schemas.openxmlformats.org/officeDocument/2006/relationships/image" Target="../media/image15.jpe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6.jpeg"/><Relationship Id="rId31" Type="http://schemas.openxmlformats.org/officeDocument/2006/relationships/image" Target="../media/image18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Relationship Id="rId22" Type="http://schemas.openxmlformats.org/officeDocument/2006/relationships/image" Target="../media/image9.jpeg"/><Relationship Id="rId27" Type="http://schemas.openxmlformats.org/officeDocument/2006/relationships/image" Target="../media/image14.jpeg"/><Relationship Id="rId30" Type="http://schemas.openxmlformats.org/officeDocument/2006/relationships/image" Target="../media/image17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F827E3-A7D7-4DEF-BDBE-55072F0EF5BD}" type="datetimeFigureOut">
              <a:rPr lang="zh-CN" altLang="en-US" smtClean="0"/>
              <a:t>2019/3/3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35" name="图片 34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1369" y="4802665"/>
            <a:ext cx="544272" cy="319724"/>
          </a:xfrm>
          <a:prstGeom prst="rect">
            <a:avLst/>
          </a:prstGeom>
        </p:spPr>
      </p:pic>
      <p:pic>
        <p:nvPicPr>
          <p:cNvPr id="36" name="图片 35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0651" y="4806724"/>
            <a:ext cx="590718" cy="315665"/>
          </a:xfrm>
          <a:prstGeom prst="rect">
            <a:avLst/>
          </a:prstGeom>
        </p:spPr>
      </p:pic>
      <p:pic>
        <p:nvPicPr>
          <p:cNvPr id="37" name="图片 36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799" y="4811846"/>
            <a:ext cx="734142" cy="310542"/>
          </a:xfrm>
          <a:prstGeom prst="rect">
            <a:avLst/>
          </a:prstGeom>
        </p:spPr>
      </p:pic>
      <p:pic>
        <p:nvPicPr>
          <p:cNvPr id="38" name="图片 37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0413" y="4800690"/>
            <a:ext cx="491386" cy="317162"/>
          </a:xfrm>
          <a:prstGeom prst="rect">
            <a:avLst/>
          </a:prstGeom>
        </p:spPr>
      </p:pic>
      <p:pic>
        <p:nvPicPr>
          <p:cNvPr id="39" name="图片 38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8457" y="4796127"/>
            <a:ext cx="641957" cy="326262"/>
          </a:xfrm>
          <a:prstGeom prst="rect">
            <a:avLst/>
          </a:prstGeom>
        </p:spPr>
      </p:pic>
      <p:pic>
        <p:nvPicPr>
          <p:cNvPr id="40" name="图片 39"/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896" y="4799498"/>
            <a:ext cx="611560" cy="322891"/>
          </a:xfrm>
          <a:prstGeom prst="rect">
            <a:avLst/>
          </a:prstGeom>
        </p:spPr>
      </p:pic>
      <p:pic>
        <p:nvPicPr>
          <p:cNvPr id="41" name="图片 40"/>
          <p:cNvPicPr>
            <a:picLocks noChangeAspect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476" y="4779840"/>
            <a:ext cx="726224" cy="331784"/>
          </a:xfrm>
          <a:prstGeom prst="rect">
            <a:avLst/>
          </a:prstGeom>
        </p:spPr>
      </p:pic>
      <p:pic>
        <p:nvPicPr>
          <p:cNvPr id="42" name="图片 41"/>
          <p:cNvPicPr>
            <a:picLocks noChangeAspect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6" y="4786539"/>
            <a:ext cx="459656" cy="328121"/>
          </a:xfrm>
          <a:prstGeom prst="rect">
            <a:avLst/>
          </a:prstGeom>
        </p:spPr>
      </p:pic>
      <p:cxnSp>
        <p:nvCxnSpPr>
          <p:cNvPr id="9" name="直接连接符 8"/>
          <p:cNvCxnSpPr/>
          <p:nvPr userDrawn="1"/>
        </p:nvCxnSpPr>
        <p:spPr>
          <a:xfrm>
            <a:off x="682228" y="255836"/>
            <a:ext cx="84652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组合 12"/>
          <p:cNvGrpSpPr/>
          <p:nvPr userDrawn="1"/>
        </p:nvGrpSpPr>
        <p:grpSpPr>
          <a:xfrm>
            <a:off x="-6759" y="-20103"/>
            <a:ext cx="9187545" cy="5200853"/>
            <a:chOff x="-6759" y="-26804"/>
            <a:chExt cx="9187545" cy="6934470"/>
          </a:xfrm>
        </p:grpSpPr>
        <p:sp>
          <p:nvSpPr>
            <p:cNvPr id="7" name="矩形 6"/>
            <p:cNvSpPr/>
            <p:nvPr userDrawn="1"/>
          </p:nvSpPr>
          <p:spPr>
            <a:xfrm>
              <a:off x="890827" y="-26804"/>
              <a:ext cx="4213386" cy="492443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>
                  <a:rot lat="0" lon="0" rev="0"/>
                </a:camera>
                <a:lightRig rig="contrasting" dir="t">
                  <a:rot lat="0" lon="0" rev="4500000"/>
                </a:lightRig>
              </a:scene3d>
              <a:sp3d contourW="6350" prstMaterial="metal">
                <a:bevelT w="127000" h="31750" prst="relaxedInset"/>
                <a:contourClr>
                  <a:schemeClr val="accent1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zh-CN" altLang="en-US" sz="1800" b="1" cap="all" spc="0" dirty="0">
                  <a:ln w="0"/>
                  <a:gradFill flip="none">
                    <a:gsLst>
                      <a:gs pos="0">
                        <a:schemeClr val="accent1">
                          <a:tint val="75000"/>
                          <a:shade val="75000"/>
                          <a:satMod val="170000"/>
                        </a:schemeClr>
                      </a:gs>
                      <a:gs pos="49000">
                        <a:schemeClr val="accent1">
                          <a:tint val="88000"/>
                          <a:shade val="65000"/>
                          <a:satMod val="172000"/>
                        </a:schemeClr>
                      </a:gs>
                      <a:gs pos="50000">
                        <a:schemeClr val="accent1">
                          <a:shade val="65000"/>
                          <a:satMod val="130000"/>
                        </a:schemeClr>
                      </a:gs>
                      <a:gs pos="92000">
                        <a:schemeClr val="accent1">
                          <a:shade val="50000"/>
                          <a:satMod val="120000"/>
                        </a:schemeClr>
                      </a:gs>
                      <a:gs pos="100000">
                        <a:schemeClr val="accent1">
                          <a:shade val="48000"/>
                          <a:satMod val="120000"/>
                        </a:schemeClr>
                      </a:gs>
                    </a:gsLst>
                    <a:lin ang="5400000"/>
                  </a:gradFill>
                  <a:effectLst>
                    <a:reflection blurRad="12700" stA="50000" endPos="50000" dist="5000" dir="5400000" sy="-100000" rotWithShape="0"/>
                  </a:effectLst>
                </a:rPr>
                <a:t>做口碑最好的人工智能在线教育品牌！</a:t>
              </a:r>
            </a:p>
          </p:txBody>
        </p:sp>
        <p:grpSp>
          <p:nvGrpSpPr>
            <p:cNvPr id="10" name="组合 9"/>
            <p:cNvGrpSpPr/>
            <p:nvPr userDrawn="1"/>
          </p:nvGrpSpPr>
          <p:grpSpPr>
            <a:xfrm>
              <a:off x="-6759" y="6293932"/>
              <a:ext cx="9144000" cy="613734"/>
              <a:chOff x="3516" y="6274325"/>
              <a:chExt cx="9144000" cy="613734"/>
            </a:xfrm>
            <a:effectLst>
              <a:glow rad="228600">
                <a:schemeClr val="accent6">
                  <a:satMod val="175000"/>
                  <a:alpha val="40000"/>
                </a:schemeClr>
              </a:glow>
            </a:effectLst>
          </p:grpSpPr>
          <p:pic>
            <p:nvPicPr>
              <p:cNvPr id="26" name="图片 25"/>
              <p:cNvPicPr>
                <a:picLocks noChangeAspect="1"/>
              </p:cNvPicPr>
              <p:nvPr userDrawn="1"/>
            </p:nvPicPr>
            <p:blipFill>
              <a:blip r:embed="rId2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516" y="6274325"/>
                <a:ext cx="9144000" cy="61373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7" name="图片 26"/>
              <p:cNvPicPr>
                <a:picLocks noChangeAspect="1"/>
              </p:cNvPicPr>
              <p:nvPr userDrawn="1"/>
            </p:nvPicPr>
            <p:blipFill>
              <a:blip r:embed="rId2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419435" y="6398850"/>
                <a:ext cx="576064" cy="41147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8" name="图片 27"/>
              <p:cNvPicPr>
                <a:picLocks noChangeAspect="1"/>
              </p:cNvPicPr>
              <p:nvPr userDrawn="1"/>
            </p:nvPicPr>
            <p:blipFill>
              <a:blip r:embed="rId2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995498" y="6382052"/>
                <a:ext cx="672731" cy="44175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9" name="图片 28"/>
              <p:cNvPicPr>
                <a:picLocks noChangeAspect="1"/>
              </p:cNvPicPr>
              <p:nvPr userDrawn="1"/>
            </p:nvPicPr>
            <p:blipFill>
              <a:blip r:embed="rId2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622123" y="6394589"/>
                <a:ext cx="494617" cy="43526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0" name="图片 29"/>
              <p:cNvPicPr>
                <a:picLocks noChangeAspect="1"/>
              </p:cNvPicPr>
              <p:nvPr userDrawn="1"/>
            </p:nvPicPr>
            <p:blipFill>
              <a:blip r:embed="rId2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805368" y="6387295"/>
                <a:ext cx="644839" cy="436507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1" name="图片 30"/>
              <p:cNvPicPr>
                <a:picLocks noChangeAspect="1"/>
              </p:cNvPicPr>
              <p:nvPr userDrawn="1"/>
            </p:nvPicPr>
            <p:blipFill>
              <a:blip r:embed="rId2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118946" y="6390775"/>
                <a:ext cx="686422" cy="42472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2" name="图片 31"/>
              <p:cNvPicPr>
                <a:picLocks noChangeAspect="1"/>
              </p:cNvPicPr>
              <p:nvPr userDrawn="1"/>
            </p:nvPicPr>
            <p:blipFill>
              <a:blip r:embed="rId2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436966" y="6387295"/>
                <a:ext cx="682228" cy="43526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3" name="图片 32"/>
              <p:cNvPicPr>
                <a:picLocks noChangeAspect="1"/>
              </p:cNvPicPr>
              <p:nvPr userDrawn="1"/>
            </p:nvPicPr>
            <p:blipFill>
              <a:blip r:embed="rId2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809542" y="6403552"/>
                <a:ext cx="609893" cy="39948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4" name="图片 33"/>
              <p:cNvPicPr>
                <a:picLocks noChangeAspect="1"/>
              </p:cNvPicPr>
              <p:nvPr userDrawn="1"/>
            </p:nvPicPr>
            <p:blipFill>
              <a:blip r:embed="rId3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605641" y="6398850"/>
                <a:ext cx="323671" cy="40458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3" name="图片 42"/>
              <p:cNvPicPr>
                <a:picLocks noChangeAspect="1"/>
              </p:cNvPicPr>
              <p:nvPr userDrawn="1"/>
            </p:nvPicPr>
            <p:blipFill>
              <a:blip r:embed="rId1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061369" y="6415795"/>
                <a:ext cx="544272" cy="42629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5" name="图片 44"/>
              <p:cNvPicPr>
                <a:picLocks noChangeAspect="1"/>
              </p:cNvPicPr>
              <p:nvPr userDrawn="1"/>
            </p:nvPicPr>
            <p:blipFill>
              <a:blip r:embed="rId1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70651" y="6421207"/>
                <a:ext cx="590718" cy="420887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6" name="图片 45"/>
              <p:cNvPicPr>
                <a:picLocks noChangeAspect="1"/>
              </p:cNvPicPr>
              <p:nvPr userDrawn="1"/>
            </p:nvPicPr>
            <p:blipFill>
              <a:blip r:embed="rId1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771799" y="6428038"/>
                <a:ext cx="734142" cy="414056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7" name="图片 46"/>
              <p:cNvPicPr>
                <a:picLocks noChangeAspect="1"/>
              </p:cNvPicPr>
              <p:nvPr userDrawn="1"/>
            </p:nvPicPr>
            <p:blipFill>
              <a:blip r:embed="rId1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280413" y="6413163"/>
                <a:ext cx="491386" cy="42288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8" name="图片 47"/>
              <p:cNvPicPr>
                <a:picLocks noChangeAspect="1"/>
              </p:cNvPicPr>
              <p:nvPr userDrawn="1"/>
            </p:nvPicPr>
            <p:blipFill>
              <a:blip r:embed="rId1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38456" y="6407079"/>
                <a:ext cx="641957" cy="435016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9" name="图片 48"/>
              <p:cNvPicPr>
                <a:picLocks noChangeAspect="1"/>
              </p:cNvPicPr>
              <p:nvPr userDrawn="1"/>
            </p:nvPicPr>
            <p:blipFill>
              <a:blip r:embed="rId1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26896" y="6411573"/>
                <a:ext cx="611560" cy="430521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50" name="图片 49"/>
              <p:cNvPicPr>
                <a:picLocks noChangeAspect="1"/>
              </p:cNvPicPr>
              <p:nvPr userDrawn="1"/>
            </p:nvPicPr>
            <p:blipFill>
              <a:blip r:embed="rId2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8476" y="6385362"/>
                <a:ext cx="726224" cy="44237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51" name="图片 50"/>
              <p:cNvPicPr>
                <a:picLocks noChangeAspect="1"/>
              </p:cNvPicPr>
              <p:nvPr userDrawn="1"/>
            </p:nvPicPr>
            <p:blipFill>
              <a:blip r:embed="rId2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516" y="6394295"/>
                <a:ext cx="459656" cy="43749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</p:grpSp>
        <p:pic>
          <p:nvPicPr>
            <p:cNvPr id="12" name="图片 11"/>
            <p:cNvPicPr>
              <a:picLocks noChangeAspect="1"/>
            </p:cNvPicPr>
            <p:nvPr userDrawn="1"/>
          </p:nvPicPr>
          <p:blipFill>
            <a:blip r:embed="rId3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65255" y="-26804"/>
              <a:ext cx="1015531" cy="1030248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 userDrawn="1"/>
          </p:nvSpPr>
          <p:spPr>
            <a:xfrm>
              <a:off x="5199728" y="6723"/>
              <a:ext cx="2817518" cy="7797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1600" b="1" cap="none" spc="0" baseline="0" dirty="0">
                  <a:ln w="1905"/>
                  <a:solidFill>
                    <a:schemeClr val="bg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Adobe 仿宋 Std R" panose="02020400000000000000" pitchFamily="18" charset="-122"/>
                  <a:ea typeface="Adobe 仿宋 Std R" panose="02020400000000000000" pitchFamily="18" charset="-122"/>
                  <a:cs typeface="Aharoni" panose="02010803020104030203" pitchFamily="2" charset="-79"/>
                </a:rPr>
                <a:t>  网站</a:t>
              </a:r>
              <a:r>
                <a:rPr lang="en-US" altLang="zh-CN" sz="1600" b="1" cap="none" spc="0" baseline="0" dirty="0">
                  <a:ln w="1905"/>
                  <a:solidFill>
                    <a:schemeClr val="bg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Adobe 仿宋 Std R" panose="02020400000000000000" pitchFamily="18" charset="-122"/>
                  <a:ea typeface="Adobe 仿宋 Std R" panose="02020400000000000000" pitchFamily="18" charset="-122"/>
                  <a:cs typeface="Aharoni" panose="02010803020104030203" pitchFamily="2" charset="-79"/>
                </a:rPr>
                <a:t>:mici.jiqishidai.com</a:t>
              </a:r>
              <a:endParaRPr lang="zh-CN" altLang="en-US" sz="1600" b="1" cap="none" spc="0" baseline="0" dirty="0">
                <a:ln w="1905"/>
                <a:solidFill>
                  <a:schemeClr val="bg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dobe 仿宋 Std R" panose="02020400000000000000" pitchFamily="18" charset="-122"/>
                <a:ea typeface="Adobe 仿宋 Std R" panose="02020400000000000000" pitchFamily="18" charset="-122"/>
                <a:cs typeface="Aharoni" panose="02010803020104030203" pitchFamily="2" charset="-79"/>
              </a:endParaRPr>
            </a:p>
          </p:txBody>
        </p:sp>
        <p:pic>
          <p:nvPicPr>
            <p:cNvPr id="44" name="图片 43"/>
            <p:cNvPicPr>
              <a:picLocks noChangeAspect="1"/>
            </p:cNvPicPr>
            <p:nvPr userDrawn="1"/>
          </p:nvPicPr>
          <p:blipFill>
            <a:blip r:embed="rId3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16" y="0"/>
              <a:ext cx="832738" cy="832738"/>
            </a:xfrm>
            <a:prstGeom prst="rect">
              <a:avLst/>
            </a:prstGeom>
          </p:spPr>
        </p:pic>
        <p:pic>
          <p:nvPicPr>
            <p:cNvPr id="8" name="图片 7"/>
            <p:cNvPicPr>
              <a:picLocks noChangeAspect="1"/>
            </p:cNvPicPr>
            <p:nvPr userDrawn="1"/>
          </p:nvPicPr>
          <p:blipFill>
            <a:blip r:embed="rId3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17245" y="5202258"/>
              <a:ext cx="1091673" cy="1091673"/>
            </a:xfrm>
            <a:prstGeom prst="rect">
              <a:avLst/>
            </a:prstGeom>
          </p:spPr>
        </p:pic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354360" y="2139702"/>
            <a:ext cx="8435280" cy="1368152"/>
          </a:xfrm>
        </p:spPr>
        <p:txBody>
          <a:bodyPr>
            <a:normAutofit/>
          </a:bodyPr>
          <a:lstStyle/>
          <a:p>
            <a:r>
              <a:rPr lang="zh-CN" altLang="en-US" sz="6000" dirty="0">
                <a:solidFill>
                  <a:schemeClr val="bg1"/>
                </a:solidFill>
                <a:latin typeface="Times New Roman" panose="02020603050405020304" pitchFamily="18" charset="0"/>
              </a:rPr>
              <a:t>图的存储刷题</a:t>
            </a: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1</a:t>
            </a:fld>
            <a:endParaRPr lang="zh-CN" altLang="en-US"/>
          </a:p>
        </p:txBody>
      </p:sp>
      <p:sp>
        <p:nvSpPr>
          <p:cNvPr id="4" name="标题 1"/>
          <p:cNvSpPr txBox="1"/>
          <p:nvPr/>
        </p:nvSpPr>
        <p:spPr>
          <a:xfrm>
            <a:off x="354360" y="481935"/>
            <a:ext cx="8435280" cy="11537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数据结构与算法</a:t>
            </a:r>
            <a:r>
              <a:rPr lang="en-US" altLang="zh-CN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365</a:t>
            </a:r>
            <a:r>
              <a:rPr lang="zh-CN" altLang="en-US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特训营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10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179106" y="134655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图的存储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705072"/>
            <a:ext cx="7455272" cy="3712271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726157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链式前向星</a:t>
            </a: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17C2CDAB-5DD7-4657-858D-6C653D8CD4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1822301"/>
            <a:ext cx="6984156" cy="2333625"/>
          </a:xfrm>
          <a:prstGeom prst="rect">
            <a:avLst/>
          </a:prstGeom>
        </p:spPr>
      </p:pic>
      <p:pic>
        <p:nvPicPr>
          <p:cNvPr id="11" name="图片 10">
            <a:extLst>
              <a:ext uri="{FF2B5EF4-FFF2-40B4-BE49-F238E27FC236}">
                <a16:creationId xmlns:a16="http://schemas.microsoft.com/office/drawing/2014/main" id="{04776D08-81F9-4AFF-8731-940E0E74F73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6870" y="915566"/>
            <a:ext cx="2214281" cy="1423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344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11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179106" y="134655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图的存储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705072"/>
            <a:ext cx="7455272" cy="3712271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726157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链式前向星</a:t>
            </a: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166CFAC1-1388-4632-B71A-A211335214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1825" y="1112317"/>
            <a:ext cx="2800350" cy="3324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7676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12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179106" y="134655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图的存储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705072"/>
            <a:ext cx="7455272" cy="3712271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726157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链式前向星</a:t>
            </a: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5AAB7679-C497-47F6-9D81-2DE04D44BF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39" y="1371600"/>
            <a:ext cx="7050193" cy="240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1700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13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179106" y="134655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图的存储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705072"/>
            <a:ext cx="7455272" cy="3712271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726157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链式前向星</a:t>
            </a: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56BC0842-3437-44BC-ADF0-A9C54ABC9C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1337" y="1107480"/>
            <a:ext cx="2876550" cy="3314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336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14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179106" y="134655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图的存储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705072"/>
            <a:ext cx="7455272" cy="3712271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726157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链式前向星</a:t>
            </a: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EB79A4A8-7377-4F24-B074-7CD39DAB9B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365927"/>
            <a:ext cx="6685558" cy="2495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9101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15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179106" y="134655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图的存储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705072"/>
            <a:ext cx="7455272" cy="3712271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726157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链式前向星</a:t>
            </a: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89DABEEC-5E6F-433F-ADBA-34EB395A7F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3290" y="1140183"/>
            <a:ext cx="4924425" cy="3267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1386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16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179106" y="134655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图的存储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705072"/>
            <a:ext cx="7455272" cy="3712271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726157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链式前向星</a:t>
            </a:r>
          </a:p>
        </p:txBody>
      </p:sp>
      <p:pic>
        <p:nvPicPr>
          <p:cNvPr id="11" name="图片 10">
            <a:extLst>
              <a:ext uri="{FF2B5EF4-FFF2-40B4-BE49-F238E27FC236}">
                <a16:creationId xmlns:a16="http://schemas.microsoft.com/office/drawing/2014/main" id="{A694A2CE-755A-405E-9F8F-071B2AFABE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2978" y="1450607"/>
            <a:ext cx="2214281" cy="1423466"/>
          </a:xfrm>
          <a:prstGeom prst="rect">
            <a:avLst/>
          </a:prstGeom>
        </p:spPr>
      </p:pic>
      <p:sp>
        <p:nvSpPr>
          <p:cNvPr id="12" name="矩形 11">
            <a:extLst>
              <a:ext uri="{FF2B5EF4-FFF2-40B4-BE49-F238E27FC236}">
                <a16:creationId xmlns:a16="http://schemas.microsoft.com/office/drawing/2014/main" id="{5281BCDC-D828-436A-914F-4404AFED48B7}"/>
              </a:ext>
            </a:extLst>
          </p:cNvPr>
          <p:cNvSpPr/>
          <p:nvPr/>
        </p:nvSpPr>
        <p:spPr>
          <a:xfrm>
            <a:off x="1598109" y="1498068"/>
            <a:ext cx="29738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动手画出该图的链式前向星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616844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17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179106" y="134655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图的存储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705072"/>
            <a:ext cx="7455272" cy="3712271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726157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链式前向星</a:t>
            </a:r>
          </a:p>
        </p:txBody>
      </p:sp>
      <p:pic>
        <p:nvPicPr>
          <p:cNvPr id="13" name="图片 12">
            <a:extLst>
              <a:ext uri="{FF2B5EF4-FFF2-40B4-BE49-F238E27FC236}">
                <a16:creationId xmlns:a16="http://schemas.microsoft.com/office/drawing/2014/main" id="{D79980B6-F81E-4B07-B42B-D533FA6424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8163" y="1286562"/>
            <a:ext cx="6029325" cy="3151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5039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72"/>
          <p:cNvGrpSpPr/>
          <p:nvPr/>
        </p:nvGrpSpPr>
        <p:grpSpPr bwMode="auto">
          <a:xfrm>
            <a:off x="1005161" y="971088"/>
            <a:ext cx="6591176" cy="3663240"/>
            <a:chOff x="3474523" y="2537284"/>
            <a:chExt cx="10798047" cy="2355092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37284"/>
              <a:ext cx="2542508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1022052" y="987574"/>
            <a:ext cx="160573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作业</a:t>
            </a:r>
          </a:p>
        </p:txBody>
      </p:sp>
      <p:sp>
        <p:nvSpPr>
          <p:cNvPr id="2" name="矩形 1"/>
          <p:cNvSpPr/>
          <p:nvPr/>
        </p:nvSpPr>
        <p:spPr>
          <a:xfrm>
            <a:off x="1457103" y="1993652"/>
            <a:ext cx="6139233" cy="3683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zh-CN" altLang="en-US" dirty="0"/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1C5083D0-01DE-41A9-99C5-2B7A72C84AA5}"/>
              </a:ext>
            </a:extLst>
          </p:cNvPr>
          <p:cNvSpPr/>
          <p:nvPr/>
        </p:nvSpPr>
        <p:spPr>
          <a:xfrm>
            <a:off x="1781140" y="1929904"/>
            <a:ext cx="48333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对任何一个图，写程序使用链式前向星存储。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2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图的存储刷题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899592" y="1038499"/>
            <a:ext cx="6891295" cy="3549475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zh-CN" altLang="en-US" sz="2400" dirty="0">
                  <a:solidFill>
                    <a:schemeClr val="accent6">
                      <a:lumMod val="20000"/>
                      <a:lumOff val="80000"/>
                    </a:schemeClr>
                  </a:solidFill>
                </a:rPr>
                <a:t>本次课内容</a:t>
              </a:r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1907782" y="2730783"/>
            <a:ext cx="449561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P3196  </a:t>
            </a:r>
            <a:r>
              <a:rPr lang="zh-CN" altLang="en-US" dirty="0"/>
              <a:t>图形复原</a:t>
            </a: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EFF3DC42-F03E-4494-8472-D7067C0FE3A5}"/>
              </a:ext>
            </a:extLst>
          </p:cNvPr>
          <p:cNvSpPr/>
          <p:nvPr/>
        </p:nvSpPr>
        <p:spPr>
          <a:xfrm>
            <a:off x="4847347" y="3552902"/>
            <a:ext cx="15472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类似</a:t>
            </a: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POJ3275</a:t>
            </a:r>
            <a:endParaRPr lang="zh-CN" altLang="en-US" dirty="0"/>
          </a:p>
        </p:txBody>
      </p:sp>
      <p:sp>
        <p:nvSpPr>
          <p:cNvPr id="11" name="矩形 75">
            <a:extLst>
              <a:ext uri="{FF2B5EF4-FFF2-40B4-BE49-F238E27FC236}">
                <a16:creationId xmlns:a16="http://schemas.microsoft.com/office/drawing/2014/main" id="{1175B0F1-B273-42FC-9167-6C1B1027D1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9713" y="2283718"/>
            <a:ext cx="432048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zh-CN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链式前向星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矩形 75">
            <a:extLst>
              <a:ext uri="{FF2B5EF4-FFF2-40B4-BE49-F238E27FC236}">
                <a16:creationId xmlns:a16="http://schemas.microsoft.com/office/drawing/2014/main" id="{57302893-7082-4879-9C53-FD10BD98AC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7703" y="3125748"/>
            <a:ext cx="484590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UVA11175 </a:t>
            </a:r>
            <a:r>
              <a:rPr lang="zh-CN" altLang="en-US" dirty="0"/>
              <a:t>有向图</a:t>
            </a:r>
            <a:r>
              <a:rPr lang="en-US" altLang="zh-CN" dirty="0"/>
              <a:t>D</a:t>
            </a:r>
            <a:r>
              <a:rPr lang="zh-CN" altLang="en-US" dirty="0"/>
              <a:t>和</a:t>
            </a:r>
            <a:r>
              <a:rPr lang="en-US" altLang="zh-CN" dirty="0"/>
              <a:t>E From D to E and Back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矩形 75">
            <a:extLst>
              <a:ext uri="{FF2B5EF4-FFF2-40B4-BE49-F238E27FC236}">
                <a16:creationId xmlns:a16="http://schemas.microsoft.com/office/drawing/2014/main" id="{A5902D78-30E2-4716-A3DF-E6745541E5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9075" y="3526438"/>
            <a:ext cx="482453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P2881      </a:t>
            </a:r>
            <a:r>
              <a:rPr lang="en-US" altLang="zh-CN" dirty="0"/>
              <a:t>Ranking the Cows</a:t>
            </a:r>
          </a:p>
        </p:txBody>
      </p:sp>
      <p:sp>
        <p:nvSpPr>
          <p:cNvPr id="15" name="矩形 75">
            <a:extLst>
              <a:ext uri="{FF2B5EF4-FFF2-40B4-BE49-F238E27FC236}">
                <a16:creationId xmlns:a16="http://schemas.microsoft.com/office/drawing/2014/main" id="{9F7D8208-87F3-464D-AEA3-BC5C91FA74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5414" y="1926815"/>
            <a:ext cx="458778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zh-CN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图的存储（邻接矩阵、邻接表、边集数组）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9908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3" grpId="0"/>
      <p:bldP spid="14" grpId="0"/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3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179106" y="134655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图的存储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705072"/>
            <a:ext cx="7455272" cy="3712271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726157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知识点概述</a:t>
            </a:r>
          </a:p>
        </p:txBody>
      </p:sp>
      <p:sp>
        <p:nvSpPr>
          <p:cNvPr id="12" name="矩形 1">
            <a:extLst>
              <a:ext uri="{FF2B5EF4-FFF2-40B4-BE49-F238E27FC236}">
                <a16:creationId xmlns:a16="http://schemas.microsoft.com/office/drawing/2014/main" id="{6CA1060E-2E23-4889-B7CE-63288963C4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7346" y="1397562"/>
            <a:ext cx="3021013" cy="518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en-US" altLang="zh-CN" sz="2400" b="1" dirty="0">
                <a:solidFill>
                  <a:schemeClr val="accent5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1.</a:t>
            </a:r>
            <a:r>
              <a:rPr lang="zh-CN" altLang="en-US" sz="2400" b="1" dirty="0">
                <a:solidFill>
                  <a:schemeClr val="accent5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邻接矩阵</a:t>
            </a:r>
          </a:p>
        </p:txBody>
      </p:sp>
      <p:sp>
        <p:nvSpPr>
          <p:cNvPr id="14" name="矩形 1">
            <a:extLst>
              <a:ext uri="{FF2B5EF4-FFF2-40B4-BE49-F238E27FC236}">
                <a16:creationId xmlns:a16="http://schemas.microsoft.com/office/drawing/2014/main" id="{38685230-FD31-4470-96E3-0F54AC54D6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0270" y="2061625"/>
            <a:ext cx="2223738" cy="15154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342900" indent="-342900" eaLnBrk="0" hangingPunct="0">
              <a:lnSpc>
                <a:spcPct val="135000"/>
              </a:lnSpc>
              <a:buFont typeface="Arial" panose="020B0604020202020204" pitchFamily="34" charset="0"/>
              <a:buChar char="•"/>
            </a:pPr>
            <a:r>
              <a:rPr lang="zh-CN" altLang="en-US" sz="2400" b="1" dirty="0">
                <a:solidFill>
                  <a:schemeClr val="accent5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无向图</a:t>
            </a:r>
            <a:endParaRPr lang="en-US" altLang="zh-CN" sz="2400" b="1" dirty="0">
              <a:solidFill>
                <a:schemeClr val="accent5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342900" indent="-342900" eaLnBrk="0" hangingPunct="0">
              <a:lnSpc>
                <a:spcPct val="135000"/>
              </a:lnSpc>
              <a:buFont typeface="Arial" panose="020B0604020202020204" pitchFamily="34" charset="0"/>
              <a:buChar char="•"/>
            </a:pPr>
            <a:r>
              <a:rPr lang="zh-CN" altLang="en-US" sz="2400" b="1" dirty="0">
                <a:solidFill>
                  <a:schemeClr val="accent5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有向图</a:t>
            </a:r>
            <a:endParaRPr lang="en-US" altLang="zh-CN" sz="2400" b="1" dirty="0">
              <a:solidFill>
                <a:schemeClr val="accent5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342900" indent="-342900" eaLnBrk="0" hangingPunct="0">
              <a:lnSpc>
                <a:spcPct val="135000"/>
              </a:lnSpc>
              <a:buFont typeface="Arial" panose="020B0604020202020204" pitchFamily="34" charset="0"/>
              <a:buChar char="•"/>
            </a:pPr>
            <a:r>
              <a:rPr lang="zh-CN" altLang="en-US" sz="2400" b="1" dirty="0">
                <a:solidFill>
                  <a:schemeClr val="accent5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网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912354" y="958949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4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179106" y="134655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图的存储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666945" y="705072"/>
            <a:ext cx="7793487" cy="3712271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683838" y="726157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邻接矩阵</a:t>
            </a:r>
          </a:p>
        </p:txBody>
      </p:sp>
      <p:pic>
        <p:nvPicPr>
          <p:cNvPr id="12" name="Picture 1" descr="C:\Users\Administrator\AppData\Roaming\Tencent\Users\155170962\QQ\WinTemp\RichOle\36`7O88BQ0Q[PB4WQL[QS@8.png">
            <a:extLst>
              <a:ext uri="{FF2B5EF4-FFF2-40B4-BE49-F238E27FC236}">
                <a16:creationId xmlns:a16="http://schemas.microsoft.com/office/drawing/2014/main" id="{F970A756-D63A-4B5E-B7F2-456E32A348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0573" y="1232793"/>
            <a:ext cx="1905000" cy="1266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C:\Users\Administrator\AppData\Roaming\Tencent\Users\155170962\QQ\WinTemp\RichOle\OEK}F4UI)Q2%E5}HB9K]Y}8.png">
            <a:extLst>
              <a:ext uri="{FF2B5EF4-FFF2-40B4-BE49-F238E27FC236}">
                <a16:creationId xmlns:a16="http://schemas.microsoft.com/office/drawing/2014/main" id="{C1522713-C4FD-497A-B1F9-54F2F86573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0981" y="981259"/>
            <a:ext cx="1952625" cy="1762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" descr="C:\Users\Administrator\AppData\Roaming\Tencent\Users\155170962\QQ\WinTemp\RichOle\6FGG9NI`3D6I]%8K{9OE{)V.png">
            <a:extLst>
              <a:ext uri="{FF2B5EF4-FFF2-40B4-BE49-F238E27FC236}">
                <a16:creationId xmlns:a16="http://schemas.microsoft.com/office/drawing/2014/main" id="{4BDACC33-1A98-48FF-AE4C-048E6E7906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8632" y="1002344"/>
            <a:ext cx="2971800" cy="1857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5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179106" y="134655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图的存储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705072"/>
            <a:ext cx="7455272" cy="3712271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726157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邻接表</a:t>
            </a:r>
          </a:p>
        </p:txBody>
      </p:sp>
      <p:sp>
        <p:nvSpPr>
          <p:cNvPr id="12" name="矩形 1">
            <a:extLst>
              <a:ext uri="{FF2B5EF4-FFF2-40B4-BE49-F238E27FC236}">
                <a16:creationId xmlns:a16="http://schemas.microsoft.com/office/drawing/2014/main" id="{6CA1060E-2E23-4889-B7CE-63288963C4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7346" y="1397562"/>
            <a:ext cx="3021013" cy="518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en-US" altLang="zh-CN" sz="2400" b="1" dirty="0">
                <a:solidFill>
                  <a:schemeClr val="accent5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2.</a:t>
            </a:r>
            <a:r>
              <a:rPr lang="zh-CN" altLang="en-US" sz="2400" b="1" dirty="0">
                <a:solidFill>
                  <a:schemeClr val="accent5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邻接表</a:t>
            </a:r>
          </a:p>
        </p:txBody>
      </p:sp>
      <p:sp>
        <p:nvSpPr>
          <p:cNvPr id="14" name="矩形 1">
            <a:extLst>
              <a:ext uri="{FF2B5EF4-FFF2-40B4-BE49-F238E27FC236}">
                <a16:creationId xmlns:a16="http://schemas.microsoft.com/office/drawing/2014/main" id="{38685230-FD31-4470-96E3-0F54AC54D6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0270" y="2061625"/>
            <a:ext cx="2223738" cy="15154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342900" indent="-342900" eaLnBrk="0" hangingPunct="0">
              <a:lnSpc>
                <a:spcPct val="135000"/>
              </a:lnSpc>
              <a:buFont typeface="Arial" panose="020B0604020202020204" pitchFamily="34" charset="0"/>
              <a:buChar char="•"/>
            </a:pPr>
            <a:r>
              <a:rPr lang="zh-CN" altLang="en-US" sz="2400" b="1" dirty="0">
                <a:solidFill>
                  <a:schemeClr val="accent5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无向图</a:t>
            </a:r>
            <a:endParaRPr lang="en-US" altLang="zh-CN" sz="2400" b="1" dirty="0">
              <a:solidFill>
                <a:schemeClr val="accent5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342900" indent="-342900" eaLnBrk="0" hangingPunct="0">
              <a:lnSpc>
                <a:spcPct val="135000"/>
              </a:lnSpc>
              <a:buFont typeface="Arial" panose="020B0604020202020204" pitchFamily="34" charset="0"/>
              <a:buChar char="•"/>
            </a:pPr>
            <a:r>
              <a:rPr lang="zh-CN" altLang="en-US" sz="2400" b="1" dirty="0">
                <a:solidFill>
                  <a:schemeClr val="accent5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有向图</a:t>
            </a:r>
            <a:endParaRPr lang="en-US" altLang="zh-CN" sz="2400" b="1" dirty="0">
              <a:solidFill>
                <a:schemeClr val="accent5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342900" indent="-342900" eaLnBrk="0" hangingPunct="0">
              <a:lnSpc>
                <a:spcPct val="135000"/>
              </a:lnSpc>
              <a:buFont typeface="Arial" panose="020B0604020202020204" pitchFamily="34" charset="0"/>
              <a:buChar char="•"/>
            </a:pPr>
            <a:r>
              <a:rPr lang="zh-CN" altLang="en-US" sz="2400" b="1" dirty="0">
                <a:solidFill>
                  <a:schemeClr val="accent5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网</a:t>
            </a:r>
          </a:p>
        </p:txBody>
      </p:sp>
    </p:spTree>
    <p:extLst>
      <p:ext uri="{BB962C8B-B14F-4D97-AF65-F5344CB8AC3E}">
        <p14:creationId xmlns:p14="http://schemas.microsoft.com/office/powerpoint/2010/main" val="2048386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912354" y="958949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6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179106" y="134655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图的存储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666945" y="705072"/>
            <a:ext cx="7793487" cy="3712271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683838" y="726157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邻接表</a:t>
            </a:r>
          </a:p>
        </p:txBody>
      </p:sp>
      <p:pic>
        <p:nvPicPr>
          <p:cNvPr id="12" name="Picture 1" descr="C:\Users\Administrator\AppData\Roaming\Tencent\Users\155170962\QQ\WinTemp\RichOle\36`7O88BQ0Q[PB4WQL[QS@8.png">
            <a:extLst>
              <a:ext uri="{FF2B5EF4-FFF2-40B4-BE49-F238E27FC236}">
                <a16:creationId xmlns:a16="http://schemas.microsoft.com/office/drawing/2014/main" id="{F970A756-D63A-4B5E-B7F2-456E32A348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0573" y="1232793"/>
            <a:ext cx="1905000" cy="1266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C:\Users\Administrator\AppData\Roaming\Tencent\Users\155170962\QQ\WinTemp\RichOle\OEK}F4UI)Q2%E5}HB9K]Y}8.png">
            <a:extLst>
              <a:ext uri="{FF2B5EF4-FFF2-40B4-BE49-F238E27FC236}">
                <a16:creationId xmlns:a16="http://schemas.microsoft.com/office/drawing/2014/main" id="{C1522713-C4FD-497A-B1F9-54F2F86573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1363" y="981259"/>
            <a:ext cx="1952625" cy="1762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" descr="C:\Users\Administrator\AppData\Roaming\Tencent\Users\155170962\QQ\WinTemp\RichOle\6FGG9NI`3D6I]%8K{9OE{)V.png">
            <a:extLst>
              <a:ext uri="{FF2B5EF4-FFF2-40B4-BE49-F238E27FC236}">
                <a16:creationId xmlns:a16="http://schemas.microsoft.com/office/drawing/2014/main" id="{E09F825D-21F2-4862-BEA4-0C8E0520D9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981259"/>
            <a:ext cx="2971800" cy="1857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43649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7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179106" y="134655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图的存储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705072"/>
            <a:ext cx="7455272" cy="3712271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726157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边集数组</a:t>
            </a:r>
          </a:p>
        </p:txBody>
      </p:sp>
      <p:sp>
        <p:nvSpPr>
          <p:cNvPr id="12" name="矩形 1">
            <a:extLst>
              <a:ext uri="{FF2B5EF4-FFF2-40B4-BE49-F238E27FC236}">
                <a16:creationId xmlns:a16="http://schemas.microsoft.com/office/drawing/2014/main" id="{6CA1060E-2E23-4889-B7CE-63288963C4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7346" y="1397562"/>
            <a:ext cx="3021013" cy="518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en-US" altLang="zh-CN" sz="2400" b="1" dirty="0">
                <a:solidFill>
                  <a:schemeClr val="accent5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3.</a:t>
            </a:r>
            <a:r>
              <a:rPr lang="zh-CN" altLang="en-US" sz="2400" b="1" dirty="0">
                <a:solidFill>
                  <a:schemeClr val="accent5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边集数组</a:t>
            </a:r>
          </a:p>
        </p:txBody>
      </p:sp>
      <p:pic>
        <p:nvPicPr>
          <p:cNvPr id="11" name="Picture 1" descr="C:\Users\Administrator\AppData\Roaming\Tencent\Users\155170962\QQ\WinTemp\RichOle\6FGG9NI`3D6I]%8K{9OE{)V.png">
            <a:extLst>
              <a:ext uri="{FF2B5EF4-FFF2-40B4-BE49-F238E27FC236}">
                <a16:creationId xmlns:a16="http://schemas.microsoft.com/office/drawing/2014/main" id="{B437D19D-FA45-4A99-8DF4-F752B279B8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1776" y="981259"/>
            <a:ext cx="2971800" cy="1857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4719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8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179106" y="134655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图的存储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705072"/>
            <a:ext cx="7455272" cy="3712271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726157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链式前向星</a:t>
            </a:r>
          </a:p>
        </p:txBody>
      </p:sp>
      <p:sp>
        <p:nvSpPr>
          <p:cNvPr id="12" name="矩形 1">
            <a:extLst>
              <a:ext uri="{FF2B5EF4-FFF2-40B4-BE49-F238E27FC236}">
                <a16:creationId xmlns:a16="http://schemas.microsoft.com/office/drawing/2014/main" id="{6CA1060E-2E23-4889-B7CE-63288963C4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5467" y="1257692"/>
            <a:ext cx="3021013" cy="518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en-US" altLang="zh-CN" sz="2400" b="1" dirty="0">
                <a:solidFill>
                  <a:schemeClr val="accent5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4.</a:t>
            </a:r>
            <a:r>
              <a:rPr lang="zh-CN" altLang="en-US" sz="2400" b="1" dirty="0">
                <a:solidFill>
                  <a:schemeClr val="accent5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链式前向星</a:t>
            </a:r>
          </a:p>
        </p:txBody>
      </p:sp>
      <p:pic>
        <p:nvPicPr>
          <p:cNvPr id="13" name="图片 12">
            <a:extLst>
              <a:ext uri="{FF2B5EF4-FFF2-40B4-BE49-F238E27FC236}">
                <a16:creationId xmlns:a16="http://schemas.microsoft.com/office/drawing/2014/main" id="{FD74201C-FA24-424A-860D-31730F71DC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0581" y="2008975"/>
            <a:ext cx="6977843" cy="1762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9048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9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179106" y="134655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图的存储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705072"/>
            <a:ext cx="7455272" cy="3712271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726157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链式前向星</a:t>
            </a: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71A33B5E-308E-4C7F-8458-B314ED7372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1310173"/>
            <a:ext cx="6912768" cy="281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2445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theme/theme1.xml><?xml version="1.0" encoding="utf-8"?>
<a:theme xmlns:a="http://schemas.openxmlformats.org/drawingml/2006/main" name="Office 主题​​">
  <a:themeElements>
    <a:clrScheme name="精装书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320</TotalTime>
  <Words>221</Words>
  <Application>Microsoft Office PowerPoint</Application>
  <PresentationFormat>全屏显示(16:9)</PresentationFormat>
  <Paragraphs>71</Paragraphs>
  <Slides>18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26" baseType="lpstr">
      <vt:lpstr>Adobe 仿宋 Std R</vt:lpstr>
      <vt:lpstr>等线</vt:lpstr>
      <vt:lpstr>宋体</vt:lpstr>
      <vt:lpstr>微软雅黑</vt:lpstr>
      <vt:lpstr>Arial</vt:lpstr>
      <vt:lpstr>Calibri</vt:lpstr>
      <vt:lpstr>Times New Roman</vt:lpstr>
      <vt:lpstr>Office 主题​​</vt:lpstr>
      <vt:lpstr>图的存储刷题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微软中国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微软用户</dc:creator>
  <cp:lastModifiedBy>祁 全</cp:lastModifiedBy>
  <cp:revision>629</cp:revision>
  <dcterms:created xsi:type="dcterms:W3CDTF">2018-04-19T15:31:00Z</dcterms:created>
  <dcterms:modified xsi:type="dcterms:W3CDTF">2019-03-03T02:16:25Z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2052-11.1.0.7989</vt:lpwstr>
  </property>
</Properties>
</file>