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86" r:id="rId2"/>
    <p:sldId id="582" r:id="rId3"/>
    <p:sldId id="580" r:id="rId4"/>
    <p:sldId id="605" r:id="rId5"/>
    <p:sldId id="606" r:id="rId6"/>
    <p:sldId id="603" r:id="rId7"/>
    <p:sldId id="607" r:id="rId8"/>
    <p:sldId id="608" r:id="rId9"/>
    <p:sldId id="604" r:id="rId10"/>
    <p:sldId id="609" r:id="rId11"/>
    <p:sldId id="610" r:id="rId12"/>
    <p:sldId id="611" r:id="rId13"/>
    <p:sldId id="612" r:id="rId14"/>
    <p:sldId id="483" r:id="rId15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8277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2019/3/3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uogu.org/problemnew/show/p391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uogu.org/problemnew/show/uva1117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uogu.org/problemnew/show/p288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图的存储刷题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图的存储刷题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P2881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矩形 9">
            <a:extLst>
              <a:ext uri="{FF2B5EF4-FFF2-40B4-BE49-F238E27FC236}">
                <a16:creationId xmlns:a16="http://schemas.microsoft.com/office/drawing/2014/main" id="{270487F5-AE6C-4FE7-A19B-93A564D01CD4}"/>
              </a:ext>
            </a:extLst>
          </p:cNvPr>
          <p:cNvSpPr/>
          <p:nvPr/>
        </p:nvSpPr>
        <p:spPr>
          <a:xfrm>
            <a:off x="3174853" y="766408"/>
            <a:ext cx="1547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类似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POJ3275</a:t>
            </a:r>
            <a:endParaRPr lang="zh-CN" altLang="en-US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E35BEBF6-900B-40E7-A049-972752378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928" y="1285583"/>
            <a:ext cx="3371850" cy="220980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8BB7B993-0AC0-4B47-BC94-21CA85A756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991" y="1923678"/>
            <a:ext cx="2505075" cy="1466850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4800B165-D9C0-4C03-9678-6CA603194A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0960" y="1533087"/>
            <a:ext cx="685800" cy="2152650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6DF7965D-6171-4485-8137-9BE4A3B52C6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553" y="3867894"/>
            <a:ext cx="6348791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53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图的存储刷题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7239248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P2881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矩形 9">
            <a:extLst>
              <a:ext uri="{FF2B5EF4-FFF2-40B4-BE49-F238E27FC236}">
                <a16:creationId xmlns:a16="http://schemas.microsoft.com/office/drawing/2014/main" id="{270487F5-AE6C-4FE7-A19B-93A564D01CD4}"/>
              </a:ext>
            </a:extLst>
          </p:cNvPr>
          <p:cNvSpPr/>
          <p:nvPr/>
        </p:nvSpPr>
        <p:spPr>
          <a:xfrm>
            <a:off x="3174853" y="766408"/>
            <a:ext cx="1547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类似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POJ3275</a:t>
            </a:r>
            <a:endParaRPr lang="zh-CN" altLang="en-US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B81DF8E1-48C0-473B-8975-DD46D52822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642" y="1253083"/>
            <a:ext cx="6843758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455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图的存储刷题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7239248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P2881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矩形 9">
            <a:extLst>
              <a:ext uri="{FF2B5EF4-FFF2-40B4-BE49-F238E27FC236}">
                <a16:creationId xmlns:a16="http://schemas.microsoft.com/office/drawing/2014/main" id="{270487F5-AE6C-4FE7-A19B-93A564D01CD4}"/>
              </a:ext>
            </a:extLst>
          </p:cNvPr>
          <p:cNvSpPr/>
          <p:nvPr/>
        </p:nvSpPr>
        <p:spPr>
          <a:xfrm>
            <a:off x="3174853" y="766408"/>
            <a:ext cx="1547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类似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POJ3275</a:t>
            </a:r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BD714CC-F500-4EFC-B72F-B49EC974DA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874515"/>
            <a:ext cx="2371725" cy="1057275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B0C112B4-6683-4DFC-AC04-B49D7630D2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186286"/>
            <a:ext cx="6696744" cy="609600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865F65D3-0D64-4976-930A-73A696ECF7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557" y="1536948"/>
            <a:ext cx="2505075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072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图的存储刷题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7239248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P2881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矩形 9">
            <a:extLst>
              <a:ext uri="{FF2B5EF4-FFF2-40B4-BE49-F238E27FC236}">
                <a16:creationId xmlns:a16="http://schemas.microsoft.com/office/drawing/2014/main" id="{270487F5-AE6C-4FE7-A19B-93A564D01CD4}"/>
              </a:ext>
            </a:extLst>
          </p:cNvPr>
          <p:cNvSpPr/>
          <p:nvPr/>
        </p:nvSpPr>
        <p:spPr>
          <a:xfrm>
            <a:off x="3174853" y="766408"/>
            <a:ext cx="1547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类似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POJ3275</a:t>
            </a:r>
            <a:endParaRPr lang="zh-CN" altLang="en-US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088CBFF2-D25B-4E75-9196-DC9FF9112C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109" y="1496391"/>
            <a:ext cx="6852292" cy="2150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832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1005161" y="971088"/>
            <a:ext cx="6591176" cy="3663240"/>
            <a:chOff x="3474523" y="2537284"/>
            <a:chExt cx="10798047" cy="23550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022052" y="987574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2" name="矩形 1"/>
          <p:cNvSpPr/>
          <p:nvPr/>
        </p:nvSpPr>
        <p:spPr>
          <a:xfrm>
            <a:off x="1457103" y="1993652"/>
            <a:ext cx="6139233" cy="368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dirty="0"/>
          </a:p>
        </p:txBody>
      </p:sp>
      <p:sp>
        <p:nvSpPr>
          <p:cNvPr id="11" name="矩形 75">
            <a:extLst>
              <a:ext uri="{FF2B5EF4-FFF2-40B4-BE49-F238E27FC236}">
                <a16:creationId xmlns:a16="http://schemas.microsoft.com/office/drawing/2014/main" id="{3104830E-7083-49E7-BA68-2940E90F2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82" y="2244395"/>
            <a:ext cx="44956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P3196  </a:t>
            </a:r>
            <a:r>
              <a:rPr lang="zh-CN" altLang="en-US" dirty="0"/>
              <a:t>图的遍历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F5CF65C8-A479-450F-A312-E6053C76F4E9}"/>
              </a:ext>
            </a:extLst>
          </p:cNvPr>
          <p:cNvSpPr/>
          <p:nvPr/>
        </p:nvSpPr>
        <p:spPr>
          <a:xfrm>
            <a:off x="4847347" y="3066514"/>
            <a:ext cx="1547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类似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POJ3275</a:t>
            </a:r>
            <a:endParaRPr lang="zh-CN" altLang="en-US" dirty="0"/>
          </a:p>
        </p:txBody>
      </p:sp>
      <p:sp>
        <p:nvSpPr>
          <p:cNvPr id="13" name="矩形 75">
            <a:extLst>
              <a:ext uri="{FF2B5EF4-FFF2-40B4-BE49-F238E27FC236}">
                <a16:creationId xmlns:a16="http://schemas.microsoft.com/office/drawing/2014/main" id="{C0E3E9DD-890F-49D0-A947-BD1FF3762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03" y="2639360"/>
            <a:ext cx="48459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UVA11175 </a:t>
            </a:r>
            <a:r>
              <a:rPr lang="zh-CN" altLang="en-US" dirty="0"/>
              <a:t>有向图</a:t>
            </a:r>
            <a:r>
              <a:rPr lang="en-US" altLang="zh-CN" dirty="0"/>
              <a:t>D</a:t>
            </a:r>
            <a:r>
              <a:rPr lang="zh-CN" altLang="en-US" dirty="0"/>
              <a:t>和</a:t>
            </a:r>
            <a:r>
              <a:rPr lang="en-US" altLang="zh-CN" dirty="0"/>
              <a:t>E From D to E and Back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 75">
            <a:extLst>
              <a:ext uri="{FF2B5EF4-FFF2-40B4-BE49-F238E27FC236}">
                <a16:creationId xmlns:a16="http://schemas.microsoft.com/office/drawing/2014/main" id="{4BBDAC4A-2F6D-47F7-93AE-B628B2255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075" y="3040050"/>
            <a:ext cx="48245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P2881      </a:t>
            </a:r>
            <a:r>
              <a:rPr lang="en-US" altLang="zh-CN" dirty="0"/>
              <a:t>Ranking the Cows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图的存储刷题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9592" y="1038499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907782" y="2244395"/>
            <a:ext cx="44956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P3196  </a:t>
            </a:r>
            <a:r>
              <a:rPr lang="zh-CN" altLang="en-US" dirty="0"/>
              <a:t>图的遍历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EFF3DC42-F03E-4494-8472-D7067C0FE3A5}"/>
              </a:ext>
            </a:extLst>
          </p:cNvPr>
          <p:cNvSpPr/>
          <p:nvPr/>
        </p:nvSpPr>
        <p:spPr>
          <a:xfrm>
            <a:off x="4847347" y="3066514"/>
            <a:ext cx="1547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类似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POJ3275</a:t>
            </a:r>
            <a:endParaRPr lang="zh-CN" altLang="en-US" dirty="0"/>
          </a:p>
        </p:txBody>
      </p:sp>
      <p:sp>
        <p:nvSpPr>
          <p:cNvPr id="13" name="矩形 75">
            <a:extLst>
              <a:ext uri="{FF2B5EF4-FFF2-40B4-BE49-F238E27FC236}">
                <a16:creationId xmlns:a16="http://schemas.microsoft.com/office/drawing/2014/main" id="{57302893-7082-4879-9C53-FD10BD98A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03" y="2639360"/>
            <a:ext cx="48459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UVA11175 </a:t>
            </a:r>
            <a:r>
              <a:rPr lang="zh-CN" altLang="en-US" dirty="0"/>
              <a:t>有向图</a:t>
            </a:r>
            <a:r>
              <a:rPr lang="en-US" altLang="zh-CN" dirty="0"/>
              <a:t>D</a:t>
            </a:r>
            <a:r>
              <a:rPr lang="zh-CN" altLang="en-US" dirty="0"/>
              <a:t>和</a:t>
            </a:r>
            <a:r>
              <a:rPr lang="en-US" altLang="zh-CN" dirty="0"/>
              <a:t>E From D to E and Back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 75">
            <a:extLst>
              <a:ext uri="{FF2B5EF4-FFF2-40B4-BE49-F238E27FC236}">
                <a16:creationId xmlns:a16="http://schemas.microsoft.com/office/drawing/2014/main" id="{A5902D78-30E2-4716-A3DF-E6745541E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075" y="3040050"/>
            <a:ext cx="48245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P2881      </a:t>
            </a:r>
            <a:r>
              <a:rPr lang="en-US" altLang="zh-CN" dirty="0"/>
              <a:t>Ranking the Cows</a:t>
            </a:r>
          </a:p>
        </p:txBody>
      </p:sp>
    </p:spTree>
    <p:extLst>
      <p:ext uri="{BB962C8B-B14F-4D97-AF65-F5344CB8AC3E}">
        <p14:creationId xmlns:p14="http://schemas.microsoft.com/office/powerpoint/2010/main" val="51990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图的存储刷题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P3916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1547664" y="1339673"/>
            <a:ext cx="5752823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b="1" dirty="0"/>
              <a:t>题目描述</a:t>
            </a:r>
            <a:r>
              <a:rPr lang="en-US" altLang="zh-CN" sz="1600" b="1" dirty="0"/>
              <a:t>(</a:t>
            </a:r>
            <a:r>
              <a:rPr lang="en-US" altLang="zh-CN" sz="1600" b="1" dirty="0">
                <a:hlinkClick r:id="rId2"/>
              </a:rPr>
              <a:t>https://www.luogu.org/problemnew/show/p3916</a:t>
            </a:r>
            <a:r>
              <a:rPr lang="en-US" altLang="zh-CN" sz="1600" b="1" dirty="0"/>
              <a:t>)</a:t>
            </a:r>
          </a:p>
          <a:p>
            <a:endParaRPr lang="en-US" altLang="zh-CN" sz="1600" b="1" dirty="0"/>
          </a:p>
          <a:p>
            <a:pPr indent="457200"/>
            <a:r>
              <a:rPr lang="zh-CN" altLang="en-US" dirty="0">
                <a:latin typeface="Times New Roman" panose="02020603050405020304" pitchFamily="18" charset="0"/>
              </a:rPr>
              <a:t>给出</a:t>
            </a:r>
            <a:r>
              <a:rPr lang="en-US" altLang="zh-CN" i="1" dirty="0">
                <a:latin typeface="Times New Roman" panose="02020603050405020304" pitchFamily="18" charset="0"/>
              </a:rPr>
              <a:t>N</a:t>
            </a:r>
            <a:r>
              <a:rPr lang="zh-CN" altLang="en-US" dirty="0">
                <a:latin typeface="Times New Roman" panose="02020603050405020304" pitchFamily="18" charset="0"/>
              </a:rPr>
              <a:t>个点，</a:t>
            </a:r>
            <a:r>
              <a:rPr lang="en-US" altLang="zh-CN" i="1" dirty="0">
                <a:latin typeface="Times New Roman" panose="02020603050405020304" pitchFamily="18" charset="0"/>
              </a:rPr>
              <a:t>M</a:t>
            </a:r>
            <a:r>
              <a:rPr lang="zh-CN" altLang="en-US" dirty="0">
                <a:latin typeface="Times New Roman" panose="02020603050405020304" pitchFamily="18" charset="0"/>
              </a:rPr>
              <a:t>条边的有向图，对于每个点</a:t>
            </a:r>
            <a:r>
              <a:rPr lang="en-US" altLang="zh-CN" i="1" dirty="0">
                <a:latin typeface="Times New Roman" panose="02020603050405020304" pitchFamily="18" charset="0"/>
              </a:rPr>
              <a:t>v</a:t>
            </a:r>
            <a:r>
              <a:rPr lang="zh-CN" altLang="en-US" dirty="0">
                <a:latin typeface="Times New Roman" panose="02020603050405020304" pitchFamily="18" charset="0"/>
              </a:rPr>
              <a:t>，求</a:t>
            </a:r>
            <a:r>
              <a:rPr lang="en-US" altLang="zh-CN" i="1" dirty="0">
                <a:latin typeface="Times New Roman" panose="02020603050405020304" pitchFamily="18" charset="0"/>
              </a:rPr>
              <a:t>A</a:t>
            </a:r>
            <a:r>
              <a:rPr lang="en-US" altLang="zh-CN" dirty="0">
                <a:latin typeface="Times New Roman" panose="02020603050405020304" pitchFamily="18" charset="0"/>
              </a:rPr>
              <a:t>(</a:t>
            </a:r>
            <a:r>
              <a:rPr lang="en-US" altLang="zh-CN" i="1" dirty="0">
                <a:latin typeface="Times New Roman" panose="02020603050405020304" pitchFamily="18" charset="0"/>
              </a:rPr>
              <a:t>v</a:t>
            </a:r>
            <a:r>
              <a:rPr lang="en-US" altLang="zh-CN" dirty="0">
                <a:latin typeface="Times New Roman" panose="02020603050405020304" pitchFamily="18" charset="0"/>
              </a:rPr>
              <a:t>)</a:t>
            </a:r>
            <a:r>
              <a:rPr lang="zh-CN" altLang="en-US" dirty="0">
                <a:latin typeface="Times New Roman" panose="02020603050405020304" pitchFamily="18" charset="0"/>
              </a:rPr>
              <a:t>表示从点</a:t>
            </a:r>
            <a:r>
              <a:rPr lang="en-US" altLang="zh-CN" i="1" dirty="0">
                <a:latin typeface="Times New Roman" panose="02020603050405020304" pitchFamily="18" charset="0"/>
              </a:rPr>
              <a:t>v</a:t>
            </a:r>
            <a:r>
              <a:rPr lang="zh-CN" altLang="en-US" dirty="0">
                <a:latin typeface="Times New Roman" panose="02020603050405020304" pitchFamily="18" charset="0"/>
              </a:rPr>
              <a:t>出发，能到达的编号最大的点。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6D3F5569-5017-4E9B-8A2E-7F2A0A193700}"/>
              </a:ext>
            </a:extLst>
          </p:cNvPr>
          <p:cNvSpPr/>
          <p:nvPr/>
        </p:nvSpPr>
        <p:spPr>
          <a:xfrm>
            <a:off x="1656354" y="2585351"/>
            <a:ext cx="5752823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b="1" dirty="0"/>
              <a:t>题解</a:t>
            </a:r>
            <a:endParaRPr lang="en-US" altLang="zh-CN" sz="1600" b="1" dirty="0"/>
          </a:p>
          <a:p>
            <a:pPr indent="457200"/>
            <a:r>
              <a:rPr lang="zh-CN" altLang="en-US" dirty="0">
                <a:latin typeface="Times New Roman" panose="02020603050405020304" pitchFamily="18" charset="0"/>
              </a:rPr>
              <a:t>实际上就是从</a:t>
            </a:r>
            <a:r>
              <a:rPr lang="en-US" altLang="zh-CN" dirty="0">
                <a:latin typeface="Times New Roman" panose="02020603050405020304" pitchFamily="18" charset="0"/>
              </a:rPr>
              <a:t>v</a:t>
            </a:r>
            <a:r>
              <a:rPr lang="zh-CN" altLang="en-US" dirty="0">
                <a:latin typeface="Times New Roman" panose="02020603050405020304" pitchFamily="18" charset="0"/>
              </a:rPr>
              <a:t>点出发能遍历到的最大点，可以采用两种思路：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latin typeface="Times New Roman" panose="02020603050405020304" pitchFamily="18" charset="0"/>
              </a:rPr>
              <a:t>深度优先遍历去遍历所有的点求最大值；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latin typeface="Times New Roman" panose="02020603050405020304" pitchFamily="18" charset="0"/>
              </a:rPr>
              <a:t>也可以换个思路，建立原图的反向图，从最大点</a:t>
            </a:r>
            <a:r>
              <a:rPr lang="en-US" altLang="zh-CN" dirty="0">
                <a:latin typeface="Times New Roman" panose="02020603050405020304" pitchFamily="18" charset="0"/>
              </a:rPr>
              <a:t>v</a:t>
            </a:r>
            <a:r>
              <a:rPr lang="zh-CN" altLang="en-US" dirty="0">
                <a:latin typeface="Times New Roman" panose="02020603050405020304" pitchFamily="18" charset="0"/>
              </a:rPr>
              <a:t>出发，凡是能遍历到的点</a:t>
            </a:r>
            <a:r>
              <a:rPr lang="en-US" altLang="zh-CN" dirty="0">
                <a:latin typeface="Times New Roman" panose="02020603050405020304" pitchFamily="18" charset="0"/>
              </a:rPr>
              <a:t>w</a:t>
            </a:r>
            <a:r>
              <a:rPr lang="zh-CN" altLang="en-US" dirty="0">
                <a:latin typeface="Times New Roman" panose="02020603050405020304" pitchFamily="18" charset="0"/>
              </a:rPr>
              <a:t>，</a:t>
            </a:r>
            <a:r>
              <a:rPr lang="en-US" altLang="zh-CN" dirty="0">
                <a:latin typeface="Times New Roman" panose="02020603050405020304" pitchFamily="18" charset="0"/>
              </a:rPr>
              <a:t>w</a:t>
            </a:r>
            <a:r>
              <a:rPr lang="zh-CN" altLang="en-US" dirty="0">
                <a:latin typeface="Times New Roman" panose="02020603050405020304" pitchFamily="18" charset="0"/>
              </a:rPr>
              <a:t>能到达的最大点就是</a:t>
            </a:r>
            <a:r>
              <a:rPr lang="en-US" altLang="zh-CN" dirty="0">
                <a:latin typeface="Times New Roman" panose="02020603050405020304" pitchFamily="18" charset="0"/>
              </a:rPr>
              <a:t>v</a:t>
            </a:r>
            <a:r>
              <a:rPr lang="zh-CN" altLang="en-US" dirty="0">
                <a:latin typeface="Times New Roman" panose="02020603050405020304" pitchFamily="18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64383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图的存储刷题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P3916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矩形 9">
            <a:extLst>
              <a:ext uri="{FF2B5EF4-FFF2-40B4-BE49-F238E27FC236}">
                <a16:creationId xmlns:a16="http://schemas.microsoft.com/office/drawing/2014/main" id="{6D3F5569-5017-4E9B-8A2E-7F2A0A193700}"/>
              </a:ext>
            </a:extLst>
          </p:cNvPr>
          <p:cNvSpPr/>
          <p:nvPr/>
        </p:nvSpPr>
        <p:spPr>
          <a:xfrm>
            <a:off x="1695588" y="1275606"/>
            <a:ext cx="575282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b="1" dirty="0"/>
              <a:t>题解</a:t>
            </a:r>
            <a:endParaRPr lang="en-US" altLang="zh-CN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latin typeface="Times New Roman" panose="02020603050405020304" pitchFamily="18" charset="0"/>
              </a:rPr>
              <a:t>也可以换个思路，建立原图的反向图，从最大点</a:t>
            </a:r>
            <a:r>
              <a:rPr lang="en-US" altLang="zh-CN" dirty="0">
                <a:latin typeface="Times New Roman" panose="02020603050405020304" pitchFamily="18" charset="0"/>
              </a:rPr>
              <a:t>v</a:t>
            </a:r>
            <a:r>
              <a:rPr lang="zh-CN" altLang="en-US" dirty="0">
                <a:latin typeface="Times New Roman" panose="02020603050405020304" pitchFamily="18" charset="0"/>
              </a:rPr>
              <a:t>出发，凡是能遍历到的点</a:t>
            </a:r>
            <a:r>
              <a:rPr lang="en-US" altLang="zh-CN" dirty="0">
                <a:latin typeface="Times New Roman" panose="02020603050405020304" pitchFamily="18" charset="0"/>
              </a:rPr>
              <a:t>w</a:t>
            </a:r>
            <a:r>
              <a:rPr lang="zh-CN" altLang="en-US" dirty="0">
                <a:latin typeface="Times New Roman" panose="02020603050405020304" pitchFamily="18" charset="0"/>
              </a:rPr>
              <a:t>，</a:t>
            </a:r>
            <a:r>
              <a:rPr lang="en-US" altLang="zh-CN" dirty="0">
                <a:latin typeface="Times New Roman" panose="02020603050405020304" pitchFamily="18" charset="0"/>
              </a:rPr>
              <a:t>w</a:t>
            </a:r>
            <a:r>
              <a:rPr lang="zh-CN" altLang="en-US" dirty="0">
                <a:latin typeface="Times New Roman" panose="02020603050405020304" pitchFamily="18" charset="0"/>
              </a:rPr>
              <a:t>能到达的最大点就是</a:t>
            </a:r>
            <a:r>
              <a:rPr lang="en-US" altLang="zh-CN" dirty="0">
                <a:latin typeface="Times New Roman" panose="02020603050405020304" pitchFamily="18" charset="0"/>
              </a:rPr>
              <a:t>v</a:t>
            </a:r>
            <a:r>
              <a:rPr lang="zh-CN" altLang="en-US" dirty="0">
                <a:latin typeface="Times New Roman" panose="02020603050405020304" pitchFamily="18" charset="0"/>
              </a:rPr>
              <a:t>。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2657EA1-61BF-4998-98EF-692AA6258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0786" y="2449160"/>
            <a:ext cx="4162425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374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图的存储刷题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P3916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551FFE0B-3D97-4958-ADFA-A72F65F09B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203598"/>
            <a:ext cx="6153150" cy="3324225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AEC6F688-59A4-430F-993F-C88BF56BF4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143447"/>
            <a:ext cx="471487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71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图的存储刷题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UVA11175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1547664" y="1491539"/>
            <a:ext cx="5752823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b="1" dirty="0"/>
              <a:t>题目描述</a:t>
            </a:r>
            <a:r>
              <a:rPr lang="en-US" altLang="zh-CN" sz="1600" b="1" dirty="0"/>
              <a:t>(</a:t>
            </a:r>
            <a:r>
              <a:rPr lang="en-US" altLang="zh-CN" sz="1600" b="1" dirty="0">
                <a:hlinkClick r:id="rId2"/>
              </a:rPr>
              <a:t>https://www.luogu.org/problemnew/show/uva11175</a:t>
            </a:r>
            <a:r>
              <a:rPr lang="en-US" altLang="zh-CN" sz="1600" b="1" dirty="0"/>
              <a:t>)</a:t>
            </a:r>
          </a:p>
          <a:p>
            <a:endParaRPr lang="en-US" altLang="zh-CN" sz="1600" b="1" dirty="0"/>
          </a:p>
          <a:p>
            <a:pPr indent="457200"/>
            <a:r>
              <a:rPr lang="zh-CN" altLang="en-US" dirty="0">
                <a:latin typeface="Times New Roman" panose="02020603050405020304" pitchFamily="18" charset="0"/>
              </a:rPr>
              <a:t>采用任意有</a:t>
            </a:r>
            <a:r>
              <a:rPr lang="en-US" altLang="zh-CN" dirty="0">
                <a:latin typeface="Times New Roman" panose="02020603050405020304" pitchFamily="18" charset="0"/>
              </a:rPr>
              <a:t>n</a:t>
            </a:r>
            <a:r>
              <a:rPr lang="zh-CN" altLang="en-US" dirty="0">
                <a:latin typeface="Times New Roman" panose="02020603050405020304" pitchFamily="18" charset="0"/>
              </a:rPr>
              <a:t>个顶点和</a:t>
            </a:r>
            <a:r>
              <a:rPr lang="en-US" altLang="zh-CN" dirty="0">
                <a:latin typeface="Times New Roman" panose="02020603050405020304" pitchFamily="18" charset="0"/>
              </a:rPr>
              <a:t>m</a:t>
            </a:r>
            <a:r>
              <a:rPr lang="zh-CN" altLang="en-US" dirty="0">
                <a:latin typeface="Times New Roman" panose="02020603050405020304" pitchFamily="18" charset="0"/>
              </a:rPr>
              <a:t>个边的有向图</a:t>
            </a:r>
            <a:r>
              <a:rPr lang="en-US" altLang="zh-CN" dirty="0">
                <a:latin typeface="Times New Roman" panose="02020603050405020304" pitchFamily="18" charset="0"/>
              </a:rPr>
              <a:t>D. </a:t>
            </a:r>
            <a:r>
              <a:rPr lang="zh-CN" altLang="en-US" dirty="0">
                <a:latin typeface="Times New Roman" panose="02020603050405020304" pitchFamily="18" charset="0"/>
              </a:rPr>
              <a:t>您可以通过以下方式制作</a:t>
            </a:r>
            <a:r>
              <a:rPr lang="en-US" altLang="zh-CN" dirty="0">
                <a:latin typeface="Times New Roman" panose="02020603050405020304" pitchFamily="18" charset="0"/>
              </a:rPr>
              <a:t>B</a:t>
            </a:r>
            <a:r>
              <a:rPr lang="zh-CN" altLang="en-US" dirty="0">
                <a:latin typeface="Times New Roman" panose="02020603050405020304" pitchFamily="18" charset="0"/>
              </a:rPr>
              <a:t>的</a:t>
            </a:r>
            <a:r>
              <a:rPr lang="en-US" altLang="zh-CN" dirty="0">
                <a:latin typeface="Times New Roman" panose="02020603050405020304" pitchFamily="18" charset="0"/>
              </a:rPr>
              <a:t>Lying</a:t>
            </a:r>
            <a:r>
              <a:rPr lang="zh-CN" altLang="en-US" dirty="0">
                <a:latin typeface="Times New Roman" panose="02020603050405020304" pitchFamily="18" charset="0"/>
              </a:rPr>
              <a:t>图</a:t>
            </a:r>
            <a:r>
              <a:rPr lang="en-US" altLang="zh-CN" dirty="0">
                <a:latin typeface="Times New Roman" panose="02020603050405020304" pitchFamily="18" charset="0"/>
              </a:rPr>
              <a:t>E.  E</a:t>
            </a:r>
            <a:r>
              <a:rPr lang="zh-CN" altLang="en-US" dirty="0">
                <a:latin typeface="Times New Roman" panose="02020603050405020304" pitchFamily="18" charset="0"/>
              </a:rPr>
              <a:t>将有</a:t>
            </a:r>
            <a:r>
              <a:rPr lang="en-US" altLang="zh-CN" dirty="0">
                <a:latin typeface="Times New Roman" panose="02020603050405020304" pitchFamily="18" charset="0"/>
              </a:rPr>
              <a:t>m</a:t>
            </a:r>
            <a:r>
              <a:rPr lang="zh-CN" altLang="en-US" dirty="0">
                <a:latin typeface="Times New Roman" panose="02020603050405020304" pitchFamily="18" charset="0"/>
              </a:rPr>
              <a:t>个顶点，每个用于表示</a:t>
            </a:r>
            <a:r>
              <a:rPr lang="en-US" altLang="zh-CN" dirty="0">
                <a:latin typeface="Times New Roman" panose="02020603050405020304" pitchFamily="18" charset="0"/>
              </a:rPr>
              <a:t>D</a:t>
            </a:r>
            <a:r>
              <a:rPr lang="zh-CN" altLang="en-US" dirty="0">
                <a:latin typeface="Times New Roman" panose="02020603050405020304" pitchFamily="18" charset="0"/>
              </a:rPr>
              <a:t>的每个边。例如，如果</a:t>
            </a:r>
            <a:r>
              <a:rPr lang="en-US" altLang="zh-CN" dirty="0">
                <a:latin typeface="Times New Roman" panose="02020603050405020304" pitchFamily="18" charset="0"/>
              </a:rPr>
              <a:t>D</a:t>
            </a:r>
            <a:r>
              <a:rPr lang="zh-CN" altLang="en-US" dirty="0">
                <a:latin typeface="Times New Roman" panose="02020603050405020304" pitchFamily="18" charset="0"/>
              </a:rPr>
              <a:t>具有边</a:t>
            </a:r>
            <a:r>
              <a:rPr lang="en-US" altLang="zh-CN" dirty="0">
                <a:latin typeface="Times New Roman" panose="02020603050405020304" pitchFamily="18" charset="0"/>
              </a:rPr>
              <a:t>(</a:t>
            </a:r>
            <a:r>
              <a:rPr lang="en-US" altLang="zh-CN" dirty="0" err="1">
                <a:latin typeface="Times New Roman" panose="02020603050405020304" pitchFamily="18" charset="0"/>
              </a:rPr>
              <a:t>u,v</a:t>
            </a:r>
            <a:r>
              <a:rPr lang="en-US" altLang="zh-CN" dirty="0">
                <a:latin typeface="Times New Roman" panose="02020603050405020304" pitchFamily="18" charset="0"/>
              </a:rPr>
              <a:t>)</a:t>
            </a:r>
            <a:r>
              <a:rPr lang="zh-CN" altLang="en-US" dirty="0">
                <a:latin typeface="Times New Roman" panose="02020603050405020304" pitchFamily="18" charset="0"/>
              </a:rPr>
              <a:t>，则</a:t>
            </a:r>
            <a:r>
              <a:rPr lang="en-US" altLang="zh-CN" dirty="0">
                <a:latin typeface="Times New Roman" panose="02020603050405020304" pitchFamily="18" charset="0"/>
              </a:rPr>
              <a:t>E</a:t>
            </a:r>
            <a:r>
              <a:rPr lang="zh-CN" altLang="en-US" dirty="0">
                <a:latin typeface="Times New Roman" panose="02020603050405020304" pitchFamily="18" charset="0"/>
              </a:rPr>
              <a:t>将具有称为</a:t>
            </a:r>
            <a:r>
              <a:rPr lang="en-US" altLang="zh-CN" dirty="0" err="1">
                <a:latin typeface="Times New Roman" panose="02020603050405020304" pitchFamily="18" charset="0"/>
              </a:rPr>
              <a:t>uv</a:t>
            </a:r>
            <a:r>
              <a:rPr lang="zh-CN" altLang="en-US" dirty="0">
                <a:latin typeface="Times New Roman" panose="02020603050405020304" pitchFamily="18" charset="0"/>
              </a:rPr>
              <a:t>的顶点。现在，每当</a:t>
            </a:r>
            <a:r>
              <a:rPr lang="en-US" altLang="zh-CN" dirty="0">
                <a:latin typeface="Times New Roman" panose="02020603050405020304" pitchFamily="18" charset="0"/>
              </a:rPr>
              <a:t>D</a:t>
            </a:r>
            <a:r>
              <a:rPr lang="zh-CN" altLang="en-US" dirty="0">
                <a:latin typeface="Times New Roman" panose="02020603050405020304" pitchFamily="18" charset="0"/>
              </a:rPr>
              <a:t>具有边</a:t>
            </a:r>
            <a:r>
              <a:rPr lang="en-US" altLang="zh-CN" dirty="0">
                <a:latin typeface="Times New Roman" panose="02020603050405020304" pitchFamily="18" charset="0"/>
              </a:rPr>
              <a:t>(</a:t>
            </a:r>
            <a:r>
              <a:rPr lang="en-US" altLang="zh-CN" dirty="0" err="1">
                <a:latin typeface="Times New Roman" panose="02020603050405020304" pitchFamily="18" charset="0"/>
              </a:rPr>
              <a:t>u,v</a:t>
            </a:r>
            <a:r>
              <a:rPr lang="en-US" altLang="zh-CN" dirty="0">
                <a:latin typeface="Times New Roman" panose="02020603050405020304" pitchFamily="18" charset="0"/>
              </a:rPr>
              <a:t>)</a:t>
            </a:r>
            <a:r>
              <a:rPr lang="zh-CN" altLang="en-US" dirty="0">
                <a:latin typeface="Times New Roman" panose="02020603050405020304" pitchFamily="18" charset="0"/>
              </a:rPr>
              <a:t>和</a:t>
            </a:r>
            <a:r>
              <a:rPr lang="en-US" altLang="zh-CN" dirty="0">
                <a:latin typeface="Times New Roman" panose="02020603050405020304" pitchFamily="18" charset="0"/>
              </a:rPr>
              <a:t>(</a:t>
            </a:r>
            <a:r>
              <a:rPr lang="en-US" altLang="zh-CN" dirty="0" err="1">
                <a:latin typeface="Times New Roman" panose="02020603050405020304" pitchFamily="18" charset="0"/>
              </a:rPr>
              <a:t>v,w</a:t>
            </a:r>
            <a:r>
              <a:rPr lang="en-US" altLang="zh-CN" dirty="0">
                <a:latin typeface="Times New Roman" panose="02020603050405020304" pitchFamily="18" charset="0"/>
              </a:rPr>
              <a:t>)</a:t>
            </a:r>
            <a:r>
              <a:rPr lang="zh-CN" altLang="en-US" dirty="0">
                <a:latin typeface="Times New Roman" panose="02020603050405020304" pitchFamily="18" charset="0"/>
              </a:rPr>
              <a:t>时，</a:t>
            </a:r>
            <a:r>
              <a:rPr lang="en-US" altLang="zh-CN" dirty="0">
                <a:latin typeface="Times New Roman" panose="02020603050405020304" pitchFamily="18" charset="0"/>
              </a:rPr>
              <a:t>E</a:t>
            </a:r>
            <a:r>
              <a:rPr lang="zh-CN" altLang="en-US" dirty="0">
                <a:latin typeface="Times New Roman" panose="02020603050405020304" pitchFamily="18" charset="0"/>
              </a:rPr>
              <a:t>将具有从顶点</a:t>
            </a:r>
            <a:r>
              <a:rPr lang="en-US" altLang="zh-CN" dirty="0" err="1">
                <a:latin typeface="Times New Roman" panose="02020603050405020304" pitchFamily="18" charset="0"/>
              </a:rPr>
              <a:t>uv</a:t>
            </a:r>
            <a:r>
              <a:rPr lang="zh-CN" altLang="en-US" dirty="0">
                <a:latin typeface="Times New Roman" panose="02020603050405020304" pitchFamily="18" charset="0"/>
              </a:rPr>
              <a:t>到顶点</a:t>
            </a:r>
            <a:r>
              <a:rPr lang="en-US" altLang="zh-CN" dirty="0" err="1">
                <a:latin typeface="Times New Roman" panose="02020603050405020304" pitchFamily="18" charset="0"/>
              </a:rPr>
              <a:t>vw</a:t>
            </a:r>
            <a:r>
              <a:rPr lang="zh-CN" altLang="en-US" dirty="0">
                <a:latin typeface="Times New Roman" panose="02020603050405020304" pitchFamily="18" charset="0"/>
              </a:rPr>
              <a:t>的边。 </a:t>
            </a:r>
            <a:r>
              <a:rPr lang="en-US" altLang="zh-CN" dirty="0">
                <a:latin typeface="Times New Roman" panose="02020603050405020304" pitchFamily="18" charset="0"/>
              </a:rPr>
              <a:t>E</a:t>
            </a:r>
            <a:r>
              <a:rPr lang="zh-CN" altLang="en-US" dirty="0">
                <a:latin typeface="Times New Roman" panose="02020603050405020304" pitchFamily="18" charset="0"/>
              </a:rPr>
              <a:t>中没有其他边。</a:t>
            </a:r>
          </a:p>
          <a:p>
            <a:pPr indent="457200"/>
            <a:r>
              <a:rPr lang="zh-CN" altLang="en-US" dirty="0">
                <a:latin typeface="Times New Roman" panose="02020603050405020304" pitchFamily="18" charset="0"/>
              </a:rPr>
              <a:t>您将获得一个图</a:t>
            </a:r>
            <a:r>
              <a:rPr lang="en-US" altLang="zh-CN" dirty="0">
                <a:latin typeface="Times New Roman" panose="02020603050405020304" pitchFamily="18" charset="0"/>
              </a:rPr>
              <a:t>E</a:t>
            </a:r>
            <a:r>
              <a:rPr lang="zh-CN" altLang="en-US" dirty="0">
                <a:latin typeface="Times New Roman" panose="02020603050405020304" pitchFamily="18" charset="0"/>
              </a:rPr>
              <a:t>，并且必须确定</a:t>
            </a:r>
            <a:r>
              <a:rPr lang="en-US" altLang="zh-CN" dirty="0">
                <a:latin typeface="Times New Roman" panose="02020603050405020304" pitchFamily="18" charset="0"/>
              </a:rPr>
              <a:t>E</a:t>
            </a:r>
            <a:r>
              <a:rPr lang="zh-CN" altLang="en-US" dirty="0">
                <a:latin typeface="Times New Roman" panose="02020603050405020304" pitchFamily="18" charset="0"/>
              </a:rPr>
              <a:t>是否可能是某个有向图</a:t>
            </a:r>
            <a:r>
              <a:rPr lang="en-US" altLang="zh-CN" dirty="0">
                <a:latin typeface="Times New Roman" panose="02020603050405020304" pitchFamily="18" charset="0"/>
              </a:rPr>
              <a:t>D</a:t>
            </a:r>
            <a:r>
              <a:rPr lang="zh-CN" altLang="en-US" dirty="0">
                <a:latin typeface="Times New Roman" panose="02020603050405020304" pitchFamily="18" charset="0"/>
              </a:rPr>
              <a:t>的</a:t>
            </a:r>
            <a:r>
              <a:rPr lang="en-US" altLang="zh-CN" dirty="0">
                <a:latin typeface="Times New Roman" panose="02020603050405020304" pitchFamily="18" charset="0"/>
              </a:rPr>
              <a:t>Lying</a:t>
            </a:r>
            <a:r>
              <a:rPr lang="zh-CN" altLang="en-US" dirty="0">
                <a:latin typeface="Times New Roman" panose="02020603050405020304" pitchFamily="18" charset="0"/>
              </a:rPr>
              <a:t>图。</a:t>
            </a:r>
          </a:p>
        </p:txBody>
      </p:sp>
    </p:spTree>
    <p:extLst>
      <p:ext uri="{BB962C8B-B14F-4D97-AF65-F5344CB8AC3E}">
        <p14:creationId xmlns:p14="http://schemas.microsoft.com/office/powerpoint/2010/main" val="2658286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图的存储刷题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UVA11175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0E1121CE-2ADF-485D-9394-B5FAB3F73C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426" y="1728787"/>
            <a:ext cx="612068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048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图的存储刷题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27584" y="687180"/>
            <a:ext cx="6996863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UVA11175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8AF1BF6B-E449-4FC5-93B4-2EB1C0486D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086" y="1199273"/>
            <a:ext cx="6553402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628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图的存储刷题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P2881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1547664" y="1491539"/>
            <a:ext cx="5752823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b="1" dirty="0"/>
              <a:t>题目描述</a:t>
            </a:r>
            <a:r>
              <a:rPr lang="en-US" altLang="zh-CN" sz="1600" b="1" dirty="0"/>
              <a:t>(</a:t>
            </a:r>
            <a:r>
              <a:rPr lang="en-US" altLang="zh-CN" sz="1600" b="1" dirty="0">
                <a:hlinkClick r:id="rId2"/>
              </a:rPr>
              <a:t>https://www.luogu.org/problemnew/show/p2881</a:t>
            </a:r>
            <a:r>
              <a:rPr lang="en-US" altLang="zh-CN" sz="1600" b="1" dirty="0"/>
              <a:t>)</a:t>
            </a:r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pPr indent="457200"/>
            <a:r>
              <a:rPr lang="en-US" altLang="zh-CN" dirty="0">
                <a:latin typeface="Times New Roman" panose="02020603050405020304" pitchFamily="18" charset="0"/>
              </a:rPr>
              <a:t>FJ</a:t>
            </a:r>
            <a:r>
              <a:rPr lang="zh-CN" altLang="en-US" dirty="0">
                <a:latin typeface="Times New Roman" panose="02020603050405020304" pitchFamily="18" charset="0"/>
              </a:rPr>
              <a:t>想按照奶牛产奶的能力给她们排序。现在已知有</a:t>
            </a:r>
            <a:r>
              <a:rPr lang="en-US" altLang="zh-CN" dirty="0">
                <a:latin typeface="Times New Roman" panose="02020603050405020304" pitchFamily="18" charset="0"/>
              </a:rPr>
              <a:t>N</a:t>
            </a:r>
            <a:r>
              <a:rPr lang="zh-CN" altLang="en-US" dirty="0">
                <a:latin typeface="Times New Roman" panose="02020603050405020304" pitchFamily="18" charset="0"/>
              </a:rPr>
              <a:t>头奶牛（</a:t>
            </a:r>
            <a:r>
              <a:rPr lang="en-US" altLang="zh-CN" dirty="0">
                <a:latin typeface="Times New Roman" panose="02020603050405020304" pitchFamily="18" charset="0"/>
              </a:rPr>
              <a:t>1 ≤ N ≤ 1,000</a:t>
            </a:r>
            <a:r>
              <a:rPr lang="zh-CN" altLang="en-US" dirty="0">
                <a:latin typeface="Times New Roman" panose="02020603050405020304" pitchFamily="18" charset="0"/>
              </a:rPr>
              <a:t>）。</a:t>
            </a:r>
            <a:r>
              <a:rPr lang="en-US" altLang="zh-CN" dirty="0">
                <a:latin typeface="Times New Roman" panose="02020603050405020304" pitchFamily="18" charset="0"/>
              </a:rPr>
              <a:t>FJ</a:t>
            </a:r>
            <a:r>
              <a:rPr lang="zh-CN" altLang="en-US" dirty="0">
                <a:latin typeface="Times New Roman" panose="02020603050405020304" pitchFamily="18" charset="0"/>
              </a:rPr>
              <a:t>通过比较，已经知道了</a:t>
            </a:r>
            <a:r>
              <a:rPr lang="en-US" altLang="zh-CN" dirty="0">
                <a:latin typeface="Times New Roman" panose="02020603050405020304" pitchFamily="18" charset="0"/>
              </a:rPr>
              <a:t>M</a:t>
            </a:r>
            <a:r>
              <a:rPr lang="zh-CN" altLang="en-US" dirty="0">
                <a:latin typeface="Times New Roman" panose="02020603050405020304" pitchFamily="18" charset="0"/>
              </a:rPr>
              <a:t>（</a:t>
            </a:r>
            <a:r>
              <a:rPr lang="en-US" altLang="zh-CN" dirty="0">
                <a:latin typeface="Times New Roman" panose="02020603050405020304" pitchFamily="18" charset="0"/>
              </a:rPr>
              <a:t>1 ≤ M ≤ 10,000</a:t>
            </a:r>
            <a:r>
              <a:rPr lang="zh-CN" altLang="en-US" dirty="0">
                <a:latin typeface="Times New Roman" panose="02020603050405020304" pitchFamily="18" charset="0"/>
              </a:rPr>
              <a:t>）对相对关系。每一对关系表示为“</a:t>
            </a:r>
            <a:r>
              <a:rPr lang="en-US" altLang="zh-CN" dirty="0">
                <a:latin typeface="Times New Roman" panose="02020603050405020304" pitchFamily="18" charset="0"/>
              </a:rPr>
              <a:t>X Y”</a:t>
            </a:r>
            <a:r>
              <a:rPr lang="zh-CN" altLang="en-US" dirty="0">
                <a:latin typeface="Times New Roman" panose="02020603050405020304" pitchFamily="18" charset="0"/>
              </a:rPr>
              <a:t>，意指</a:t>
            </a:r>
            <a:r>
              <a:rPr lang="en-US" altLang="zh-CN" dirty="0">
                <a:latin typeface="Times New Roman" panose="02020603050405020304" pitchFamily="18" charset="0"/>
              </a:rPr>
              <a:t>X</a:t>
            </a:r>
            <a:r>
              <a:rPr lang="zh-CN" altLang="en-US" dirty="0">
                <a:latin typeface="Times New Roman" panose="02020603050405020304" pitchFamily="18" charset="0"/>
              </a:rPr>
              <a:t>的产奶能力强于</a:t>
            </a:r>
            <a:r>
              <a:rPr lang="en-US" altLang="zh-CN" dirty="0">
                <a:latin typeface="Times New Roman" panose="02020603050405020304" pitchFamily="18" charset="0"/>
              </a:rPr>
              <a:t>Y</a:t>
            </a:r>
            <a:r>
              <a:rPr lang="zh-CN" altLang="en-US" dirty="0">
                <a:latin typeface="Times New Roman" panose="02020603050405020304" pitchFamily="18" charset="0"/>
              </a:rPr>
              <a:t>。现在</a:t>
            </a:r>
            <a:r>
              <a:rPr lang="en-US" altLang="zh-CN" dirty="0">
                <a:latin typeface="Times New Roman" panose="02020603050405020304" pitchFamily="18" charset="0"/>
              </a:rPr>
              <a:t>FJ</a:t>
            </a:r>
            <a:r>
              <a:rPr lang="zh-CN" altLang="en-US" dirty="0">
                <a:latin typeface="Times New Roman" panose="02020603050405020304" pitchFamily="18" charset="0"/>
              </a:rPr>
              <a:t>想要知道，他至少还要调查多少对关系才能完成整个排序。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270487F5-AE6C-4FE7-A19B-93A564D01CD4}"/>
              </a:ext>
            </a:extLst>
          </p:cNvPr>
          <p:cNvSpPr/>
          <p:nvPr/>
        </p:nvSpPr>
        <p:spPr>
          <a:xfrm>
            <a:off x="3174853" y="766408"/>
            <a:ext cx="1547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类似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POJ3275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08961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543</Words>
  <Application>Microsoft Office PowerPoint</Application>
  <PresentationFormat>全屏显示(16:9)</PresentationFormat>
  <Paragraphs>71</Paragraphs>
  <Slides>14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1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图的存储刷题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665</cp:revision>
  <dcterms:created xsi:type="dcterms:W3CDTF">2018-04-19T15:31:00Z</dcterms:created>
  <dcterms:modified xsi:type="dcterms:W3CDTF">2019-03-03T10:58:22Z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2052-11.1.0.7989</vt:lpwstr>
  </property>
</Properties>
</file>