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6"/>
  </p:notesMasterIdLst>
  <p:sldIdLst>
    <p:sldId id="286" r:id="rId2"/>
    <p:sldId id="582" r:id="rId3"/>
    <p:sldId id="580" r:id="rId4"/>
    <p:sldId id="613" r:id="rId5"/>
    <p:sldId id="614" r:id="rId6"/>
    <p:sldId id="615" r:id="rId7"/>
    <p:sldId id="616" r:id="rId8"/>
    <p:sldId id="617" r:id="rId9"/>
    <p:sldId id="618" r:id="rId10"/>
    <p:sldId id="620" r:id="rId11"/>
    <p:sldId id="621" r:id="rId12"/>
    <p:sldId id="622" r:id="rId13"/>
    <p:sldId id="623" r:id="rId14"/>
    <p:sldId id="624" r:id="rId15"/>
    <p:sldId id="619" r:id="rId16"/>
    <p:sldId id="629" r:id="rId17"/>
    <p:sldId id="630" r:id="rId18"/>
    <p:sldId id="631" r:id="rId19"/>
    <p:sldId id="632" r:id="rId20"/>
    <p:sldId id="633" r:id="rId21"/>
    <p:sldId id="634" r:id="rId22"/>
    <p:sldId id="635" r:id="rId23"/>
    <p:sldId id="636" r:id="rId24"/>
    <p:sldId id="483" r:id="rId25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13">
          <p15:clr>
            <a:srgbClr val="A4A3A4"/>
          </p15:clr>
        </p15:guide>
        <p15:guide id="2" pos="283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EFF1"/>
    <a:srgbClr val="E3EDED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69" autoAdjust="0"/>
    <p:restoredTop sz="93778" autoAdjust="0"/>
  </p:normalViewPr>
  <p:slideViewPr>
    <p:cSldViewPr>
      <p:cViewPr varScale="1">
        <p:scale>
          <a:sx n="89" d="100"/>
          <a:sy n="89" d="100"/>
        </p:scale>
        <p:origin x="870" y="90"/>
      </p:cViewPr>
      <p:guideLst>
        <p:guide orient="horz" pos="1613"/>
        <p:guide pos="2834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EFD0D3-16A4-4D3F-B07D-2EF6AE92F7B4}" type="datetimeFigureOut">
              <a:rPr lang="zh-CN" altLang="en-US" smtClean="0"/>
              <a:t>2019/3/9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ACCA9B-DFD8-4B08-AB41-A02133EF455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ACCA9B-DFD8-4B08-AB41-A02133EF455A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82774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132062" y="3560401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14" name="图片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901" y="4820797"/>
            <a:ext cx="634018" cy="312056"/>
          </a:xfrm>
          <a:prstGeom prst="rect">
            <a:avLst/>
          </a:prstGeom>
        </p:spPr>
      </p:pic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059582"/>
            <a:ext cx="8229600" cy="33944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57504"/>
            <a:ext cx="8229600" cy="70207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5.jpeg"/><Relationship Id="rId26" Type="http://schemas.openxmlformats.org/officeDocument/2006/relationships/image" Target="../media/image13.jpe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8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5" Type="http://schemas.openxmlformats.org/officeDocument/2006/relationships/image" Target="../media/image12.jpeg"/><Relationship Id="rId33" Type="http://schemas.openxmlformats.org/officeDocument/2006/relationships/image" Target="../media/image20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20" Type="http://schemas.openxmlformats.org/officeDocument/2006/relationships/image" Target="../media/image7.jpeg"/><Relationship Id="rId29" Type="http://schemas.openxmlformats.org/officeDocument/2006/relationships/image" Target="../media/image16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1.jpeg"/><Relationship Id="rId32" Type="http://schemas.openxmlformats.org/officeDocument/2006/relationships/image" Target="../media/image19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23" Type="http://schemas.openxmlformats.org/officeDocument/2006/relationships/image" Target="../media/image10.jpeg"/><Relationship Id="rId28" Type="http://schemas.openxmlformats.org/officeDocument/2006/relationships/image" Target="../media/image15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jpeg"/><Relationship Id="rId31" Type="http://schemas.openxmlformats.org/officeDocument/2006/relationships/image" Target="../media/image18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Relationship Id="rId22" Type="http://schemas.openxmlformats.org/officeDocument/2006/relationships/image" Target="../media/image9.jpeg"/><Relationship Id="rId27" Type="http://schemas.openxmlformats.org/officeDocument/2006/relationships/image" Target="../media/image14.jpeg"/><Relationship Id="rId30" Type="http://schemas.openxmlformats.org/officeDocument/2006/relationships/image" Target="../media/image17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827E3-A7D7-4DEF-BDBE-55072F0EF5BD}" type="datetimeFigureOut">
              <a:rPr lang="zh-CN" altLang="en-US" smtClean="0"/>
              <a:t>2019/3/9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35" name="图片 34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1369" y="4802665"/>
            <a:ext cx="544272" cy="319724"/>
          </a:xfrm>
          <a:prstGeom prst="rect">
            <a:avLst/>
          </a:prstGeom>
        </p:spPr>
      </p:pic>
      <p:pic>
        <p:nvPicPr>
          <p:cNvPr id="36" name="图片 35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0651" y="4806724"/>
            <a:ext cx="590718" cy="315665"/>
          </a:xfrm>
          <a:prstGeom prst="rect">
            <a:avLst/>
          </a:prstGeom>
        </p:spPr>
      </p:pic>
      <p:pic>
        <p:nvPicPr>
          <p:cNvPr id="37" name="图片 36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799" y="4811846"/>
            <a:ext cx="734142" cy="310542"/>
          </a:xfrm>
          <a:prstGeom prst="rect">
            <a:avLst/>
          </a:prstGeom>
        </p:spPr>
      </p:pic>
      <p:pic>
        <p:nvPicPr>
          <p:cNvPr id="38" name="图片 37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0413" y="4800690"/>
            <a:ext cx="491386" cy="317162"/>
          </a:xfrm>
          <a:prstGeom prst="rect">
            <a:avLst/>
          </a:prstGeom>
        </p:spPr>
      </p:pic>
      <p:pic>
        <p:nvPicPr>
          <p:cNvPr id="39" name="图片 38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457" y="4796127"/>
            <a:ext cx="641957" cy="326262"/>
          </a:xfrm>
          <a:prstGeom prst="rect">
            <a:avLst/>
          </a:prstGeom>
        </p:spPr>
      </p:pic>
      <p:pic>
        <p:nvPicPr>
          <p:cNvPr id="40" name="图片 39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896" y="4799498"/>
            <a:ext cx="611560" cy="322891"/>
          </a:xfrm>
          <a:prstGeom prst="rect">
            <a:avLst/>
          </a:prstGeom>
        </p:spPr>
      </p:pic>
      <p:pic>
        <p:nvPicPr>
          <p:cNvPr id="41" name="图片 40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476" y="4779840"/>
            <a:ext cx="726224" cy="331784"/>
          </a:xfrm>
          <a:prstGeom prst="rect">
            <a:avLst/>
          </a:prstGeom>
        </p:spPr>
      </p:pic>
      <p:pic>
        <p:nvPicPr>
          <p:cNvPr id="42" name="图片 41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" y="4786539"/>
            <a:ext cx="459656" cy="328121"/>
          </a:xfrm>
          <a:prstGeom prst="rect">
            <a:avLst/>
          </a:prstGeom>
        </p:spPr>
      </p:pic>
      <p:cxnSp>
        <p:nvCxnSpPr>
          <p:cNvPr id="9" name="直接连接符 8"/>
          <p:cNvCxnSpPr/>
          <p:nvPr userDrawn="1"/>
        </p:nvCxnSpPr>
        <p:spPr>
          <a:xfrm>
            <a:off x="682228" y="255836"/>
            <a:ext cx="8465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组合 12"/>
          <p:cNvGrpSpPr/>
          <p:nvPr userDrawn="1"/>
        </p:nvGrpSpPr>
        <p:grpSpPr>
          <a:xfrm>
            <a:off x="-6759" y="-20103"/>
            <a:ext cx="9187545" cy="5200853"/>
            <a:chOff x="-6759" y="-26804"/>
            <a:chExt cx="9187545" cy="6934470"/>
          </a:xfrm>
        </p:grpSpPr>
        <p:sp>
          <p:nvSpPr>
            <p:cNvPr id="7" name="矩形 6"/>
            <p:cNvSpPr/>
            <p:nvPr userDrawn="1"/>
          </p:nvSpPr>
          <p:spPr>
            <a:xfrm>
              <a:off x="890827" y="-26804"/>
              <a:ext cx="4213386" cy="49244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zh-CN" altLang="en-US" sz="1800" b="1" cap="all" spc="0" dirty="0">
                  <a:ln w="0"/>
                  <a:gradFill flip="none">
                    <a:gsLst>
                      <a:gs pos="0">
                        <a:schemeClr val="accent1">
                          <a:tint val="75000"/>
                          <a:shade val="75000"/>
                          <a:satMod val="170000"/>
                        </a:schemeClr>
                      </a:gs>
                      <a:gs pos="49000">
                        <a:schemeClr val="accent1">
                          <a:tint val="88000"/>
                          <a:shade val="65000"/>
                          <a:satMod val="172000"/>
                        </a:schemeClr>
                      </a:gs>
                      <a:gs pos="50000">
                        <a:schemeClr val="accent1">
                          <a:shade val="65000"/>
                          <a:satMod val="130000"/>
                        </a:schemeClr>
                      </a:gs>
                      <a:gs pos="92000">
                        <a:schemeClr val="accent1">
                          <a:shade val="50000"/>
                          <a:satMod val="120000"/>
                        </a:schemeClr>
                      </a:gs>
                      <a:gs pos="100000">
                        <a:schemeClr val="accent1">
                          <a:shade val="48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reflection blurRad="12700" stA="50000" endPos="50000" dist="5000" dir="5400000" sy="-100000" rotWithShape="0"/>
                  </a:effectLst>
                </a:rPr>
                <a:t>做口碑最好的人工智能在线教育品牌！</a:t>
              </a:r>
            </a:p>
          </p:txBody>
        </p:sp>
        <p:grpSp>
          <p:nvGrpSpPr>
            <p:cNvPr id="10" name="组合 9"/>
            <p:cNvGrpSpPr/>
            <p:nvPr userDrawn="1"/>
          </p:nvGrpSpPr>
          <p:grpSpPr>
            <a:xfrm>
              <a:off x="-6759" y="6293932"/>
              <a:ext cx="9144000" cy="613734"/>
              <a:chOff x="3516" y="6274325"/>
              <a:chExt cx="9144000" cy="613734"/>
            </a:xfrm>
            <a:effectLst>
              <a:glow rad="228600">
                <a:schemeClr val="accent6">
                  <a:satMod val="175000"/>
                  <a:alpha val="40000"/>
                </a:schemeClr>
              </a:glow>
            </a:effectLst>
          </p:grpSpPr>
          <p:pic>
            <p:nvPicPr>
              <p:cNvPr id="26" name="图片 25"/>
              <p:cNvPicPr>
                <a:picLocks noChangeAspect="1"/>
              </p:cNvPicPr>
              <p:nvPr userDrawn="1"/>
            </p:nvPicPr>
            <p:blipFill>
              <a:blip r:embed="rId2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274325"/>
                <a:ext cx="9144000" cy="61373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7" name="图片 26"/>
              <p:cNvPicPr>
                <a:picLocks noChangeAspect="1"/>
              </p:cNvPicPr>
              <p:nvPr userDrawn="1"/>
            </p:nvPicPr>
            <p:blipFill>
              <a:blip r:embed="rId2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419435" y="6398850"/>
                <a:ext cx="576064" cy="41147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8" name="图片 27"/>
              <p:cNvPicPr>
                <a:picLocks noChangeAspect="1"/>
              </p:cNvPicPr>
              <p:nvPr userDrawn="1"/>
            </p:nvPicPr>
            <p:blipFill>
              <a:blip r:embed="rId2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95498" y="6382052"/>
                <a:ext cx="672731" cy="44175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9" name="图片 28"/>
              <p:cNvPicPr>
                <a:picLocks noChangeAspect="1"/>
              </p:cNvPicPr>
              <p:nvPr userDrawn="1"/>
            </p:nvPicPr>
            <p:blipFill>
              <a:blip r:embed="rId2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622123" y="6394589"/>
                <a:ext cx="494617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0" name="图片 29"/>
              <p:cNvPicPr>
                <a:picLocks noChangeAspect="1"/>
              </p:cNvPicPr>
              <p:nvPr userDrawn="1"/>
            </p:nvPicPr>
            <p:blipFill>
              <a:blip r:embed="rId2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805368" y="6387295"/>
                <a:ext cx="644839" cy="43650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1" name="图片 30"/>
              <p:cNvPicPr>
                <a:picLocks noChangeAspect="1"/>
              </p:cNvPicPr>
              <p:nvPr userDrawn="1"/>
            </p:nvPicPr>
            <p:blipFill>
              <a:blip r:embed="rId2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18946" y="6390775"/>
                <a:ext cx="686422" cy="42472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2" name="图片 31"/>
              <p:cNvPicPr>
                <a:picLocks noChangeAspect="1"/>
              </p:cNvPicPr>
              <p:nvPr userDrawn="1"/>
            </p:nvPicPr>
            <p:blipFill>
              <a:blip r:embed="rId2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436966" y="6387295"/>
                <a:ext cx="682228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3" name="图片 32"/>
              <p:cNvPicPr>
                <a:picLocks noChangeAspect="1"/>
              </p:cNvPicPr>
              <p:nvPr userDrawn="1"/>
            </p:nvPicPr>
            <p:blipFill>
              <a:blip r:embed="rId2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09542" y="6403552"/>
                <a:ext cx="609893" cy="39948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4" name="图片 33"/>
              <p:cNvPicPr>
                <a:picLocks noChangeAspect="1"/>
              </p:cNvPicPr>
              <p:nvPr userDrawn="1"/>
            </p:nvPicPr>
            <p:blipFill>
              <a:blip r:embed="rId3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605641" y="6398850"/>
                <a:ext cx="323671" cy="40458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3" name="图片 42"/>
              <p:cNvPicPr>
                <a:picLocks noChangeAspect="1"/>
              </p:cNvPicPr>
              <p:nvPr userDrawn="1"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61369" y="6415795"/>
                <a:ext cx="544272" cy="42629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5" name="图片 44"/>
              <p:cNvPicPr>
                <a:picLocks noChangeAspect="1"/>
              </p:cNvPicPr>
              <p:nvPr userDrawn="1"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70651" y="6421207"/>
                <a:ext cx="590718" cy="42088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6" name="图片 45"/>
              <p:cNvPicPr>
                <a:picLocks noChangeAspect="1"/>
              </p:cNvPicPr>
              <p:nvPr userDrawn="1"/>
            </p:nvPicPr>
            <p:blipFill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771799" y="6428038"/>
                <a:ext cx="734142" cy="41405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7" name="图片 46"/>
              <p:cNvPicPr>
                <a:picLocks noChangeAspect="1"/>
              </p:cNvPicPr>
              <p:nvPr userDrawn="1"/>
            </p:nvPicPr>
            <p:blipFill>
              <a:blip r:embed="rId1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80413" y="6413163"/>
                <a:ext cx="491386" cy="42288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8" name="图片 47"/>
              <p:cNvPicPr>
                <a:picLocks noChangeAspect="1"/>
              </p:cNvPicPr>
              <p:nvPr userDrawn="1"/>
            </p:nvPicPr>
            <p:blipFill>
              <a:blip r:embed="rId1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38456" y="6407079"/>
                <a:ext cx="641957" cy="43501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9" name="图片 48"/>
              <p:cNvPicPr>
                <a:picLocks noChangeAspect="1"/>
              </p:cNvPicPr>
              <p:nvPr userDrawn="1"/>
            </p:nvPicPr>
            <p:blipFill>
              <a:blip r:embed="rId1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26896" y="6411573"/>
                <a:ext cx="611560" cy="430521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0" name="图片 49"/>
              <p:cNvPicPr>
                <a:picLocks noChangeAspect="1"/>
              </p:cNvPicPr>
              <p:nvPr userDrawn="1"/>
            </p:nvPicPr>
            <p:blipFill>
              <a:blip r:embed="rId2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8476" y="6385362"/>
                <a:ext cx="726224" cy="44237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1" name="图片 50"/>
              <p:cNvPicPr>
                <a:picLocks noChangeAspect="1"/>
              </p:cNvPicPr>
              <p:nvPr userDrawn="1"/>
            </p:nvPicPr>
            <p:blipFill>
              <a:blip r:embed="rId2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394295"/>
                <a:ext cx="459656" cy="43749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</p:grpSp>
        <p:pic>
          <p:nvPicPr>
            <p:cNvPr id="12" name="图片 11"/>
            <p:cNvPicPr>
              <a:picLocks noChangeAspect="1"/>
            </p:cNvPicPr>
            <p:nvPr userDrawn="1"/>
          </p:nvPicPr>
          <p:blipFill>
            <a:blip r:embed="rId3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65255" y="-26804"/>
              <a:ext cx="1015531" cy="1030248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 userDrawn="1"/>
          </p:nvSpPr>
          <p:spPr>
            <a:xfrm>
              <a:off x="5199728" y="6723"/>
              <a:ext cx="2817518" cy="7797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anose="02020400000000000000" pitchFamily="18" charset="-122"/>
                  <a:ea typeface="Adobe 仿宋 Std R" panose="02020400000000000000" pitchFamily="18" charset="-122"/>
                  <a:cs typeface="Aharoni" panose="02010803020104030203" pitchFamily="2" charset="-79"/>
                </a:rPr>
                <a:t>  网站</a:t>
              </a:r>
              <a:r>
                <a:rPr lang="en-US" altLang="zh-CN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anose="02020400000000000000" pitchFamily="18" charset="-122"/>
                  <a:ea typeface="Adobe 仿宋 Std R" panose="02020400000000000000" pitchFamily="18" charset="-122"/>
                  <a:cs typeface="Aharoni" panose="02010803020104030203" pitchFamily="2" charset="-79"/>
                </a:rPr>
                <a:t>:mici.jiqishidai.com</a:t>
              </a:r>
              <a:endParaRPr lang="zh-CN" altLang="en-US" sz="1600" b="1" cap="none" spc="0" baseline="0" dirty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dobe 仿宋 Std R" panose="02020400000000000000" pitchFamily="18" charset="-122"/>
                <a:ea typeface="Adobe 仿宋 Std R" panose="02020400000000000000" pitchFamily="18" charset="-122"/>
                <a:cs typeface="Aharoni" panose="02010803020104030203" pitchFamily="2" charset="-79"/>
              </a:endParaRPr>
            </a:p>
          </p:txBody>
        </p:sp>
        <p:pic>
          <p:nvPicPr>
            <p:cNvPr id="44" name="图片 43"/>
            <p:cNvPicPr>
              <a:picLocks noChangeAspect="1"/>
            </p:cNvPicPr>
            <p:nvPr userDrawn="1"/>
          </p:nvPicPr>
          <p:blipFill>
            <a:blip r:embed="rId3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16" y="0"/>
              <a:ext cx="832738" cy="832738"/>
            </a:xfrm>
            <a:prstGeom prst="rect">
              <a:avLst/>
            </a:prstGeom>
          </p:spPr>
        </p:pic>
        <p:pic>
          <p:nvPicPr>
            <p:cNvPr id="8" name="图片 7"/>
            <p:cNvPicPr>
              <a:picLocks noChangeAspect="1"/>
            </p:cNvPicPr>
            <p:nvPr userDrawn="1"/>
          </p:nvPicPr>
          <p:blipFill>
            <a:blip r:embed="rId3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17245" y="5202258"/>
              <a:ext cx="1091673" cy="1091673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uogu.org/problemnew/show/uva572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vjudge.net/problem/POJ-2488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vjudge.net/problem/POJ-3278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uogu.org/problemnew/show/uva1599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54360" y="2139702"/>
            <a:ext cx="8435280" cy="1368152"/>
          </a:xfrm>
        </p:spPr>
        <p:txBody>
          <a:bodyPr>
            <a:normAutofit/>
          </a:bodyPr>
          <a:lstStyle/>
          <a:p>
            <a:r>
              <a:rPr lang="zh-CN" altLang="en-US" sz="6000" dirty="0">
                <a:solidFill>
                  <a:schemeClr val="bg1"/>
                </a:solidFill>
                <a:latin typeface="Times New Roman" panose="02020603050405020304" pitchFamily="18" charset="0"/>
              </a:rPr>
              <a:t>图搜索刷题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1</a:t>
            </a:fld>
            <a:endParaRPr lang="zh-CN" altLang="en-US"/>
          </a:p>
        </p:txBody>
      </p:sp>
      <p:sp>
        <p:nvSpPr>
          <p:cNvPr id="4" name="标题 1"/>
          <p:cNvSpPr txBox="1"/>
          <p:nvPr/>
        </p:nvSpPr>
        <p:spPr>
          <a:xfrm>
            <a:off x="354360" y="481935"/>
            <a:ext cx="8435280" cy="1153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数据结构与算法</a:t>
            </a:r>
            <a:r>
              <a:rPr lang="en-US" altLang="zh-CN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365</a:t>
            </a:r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特训营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10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35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图搜索刷题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687180"/>
            <a:ext cx="6891295" cy="390079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UVA1599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" name="图片 4">
            <a:extLst>
              <a:ext uri="{FF2B5EF4-FFF2-40B4-BE49-F238E27FC236}">
                <a16:creationId xmlns:a16="http://schemas.microsoft.com/office/drawing/2014/main" id="{3EFFF6D8-2E87-40F3-9C29-E1FD17D0AF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9553" y="1381594"/>
            <a:ext cx="6504895" cy="2342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985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11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35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图搜索刷题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687180"/>
            <a:ext cx="6891295" cy="390079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UVA1599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" name="图片 4">
            <a:extLst>
              <a:ext uri="{FF2B5EF4-FFF2-40B4-BE49-F238E27FC236}">
                <a16:creationId xmlns:a16="http://schemas.microsoft.com/office/drawing/2014/main" id="{6BE84CDD-31FC-4702-8F4E-2A2D3E2E06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1421118"/>
            <a:ext cx="3796630" cy="2719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7387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12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35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图搜索刷题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687180"/>
            <a:ext cx="6891295" cy="390079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UVA1599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" name="图片 4">
            <a:extLst>
              <a:ext uri="{FF2B5EF4-FFF2-40B4-BE49-F238E27FC236}">
                <a16:creationId xmlns:a16="http://schemas.microsoft.com/office/drawing/2014/main" id="{B5242E9C-014A-4841-8ABC-41B2C6AA11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7584" y="1503412"/>
            <a:ext cx="3171825" cy="2076450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49F4DA2A-D902-47F4-A24D-D24CC33EA3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1556370"/>
            <a:ext cx="3019425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247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13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35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图搜索刷题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687180"/>
            <a:ext cx="6891295" cy="390079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UVA1599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2156BA17-1C05-4AB1-BB18-17F9CEF62A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7128" y="1240311"/>
            <a:ext cx="6391275" cy="3347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6208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14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35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图搜索刷题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687180"/>
            <a:ext cx="6891295" cy="390079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UVA1599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" name="图片 4">
            <a:extLst>
              <a:ext uri="{FF2B5EF4-FFF2-40B4-BE49-F238E27FC236}">
                <a16:creationId xmlns:a16="http://schemas.microsoft.com/office/drawing/2014/main" id="{E00AFDAC-C806-4268-A191-1881AF9E60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896814"/>
            <a:ext cx="5819775" cy="1349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3110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15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35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图搜索刷题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687180"/>
            <a:ext cx="6891295" cy="390079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UVA572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" name="矩形 1"/>
          <p:cNvSpPr/>
          <p:nvPr/>
        </p:nvSpPr>
        <p:spPr>
          <a:xfrm>
            <a:off x="1439536" y="1381595"/>
            <a:ext cx="635525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b="1" dirty="0"/>
              <a:t>uva572  </a:t>
            </a:r>
            <a:r>
              <a:rPr lang="zh-CN" altLang="zh-CN" dirty="0"/>
              <a:t>油藏</a:t>
            </a:r>
            <a:r>
              <a:rPr lang="en-US" altLang="zh-CN" dirty="0"/>
              <a:t> Oil Deposits</a:t>
            </a:r>
            <a:endParaRPr lang="zh-CN" altLang="zh-CN" dirty="0"/>
          </a:p>
          <a:p>
            <a:r>
              <a:rPr lang="zh-CN" altLang="zh-CN" b="1" dirty="0"/>
              <a:t>题目描述</a:t>
            </a:r>
            <a:r>
              <a:rPr lang="en-US" altLang="zh-CN" b="1" dirty="0"/>
              <a:t>(</a:t>
            </a:r>
            <a:r>
              <a:rPr lang="en-US" altLang="zh-CN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https://www.luogu.org/problemnew/show/uva572</a:t>
            </a:r>
            <a:r>
              <a:rPr lang="en-US" altLang="zh-CN" b="1" dirty="0"/>
              <a:t>)</a:t>
            </a:r>
            <a:endParaRPr lang="zh-CN" altLang="zh-CN" dirty="0"/>
          </a:p>
          <a:p>
            <a:r>
              <a:rPr lang="zh-CN" altLang="zh-CN" dirty="0"/>
              <a:t>某石油勘探公司正在按计划勘探地下油田资源，工作在一片长方形的地域中。他们首先将该地域划分为许多小正方形区域，然后使用探测设备分别探测每一块小正方形区域内是否有油。</a:t>
            </a:r>
          </a:p>
          <a:p>
            <a:r>
              <a:rPr lang="zh-CN" altLang="zh-CN" dirty="0"/>
              <a:t>含有油的地块称为油田。如果两个油田相邻，则它们是相同油藏的一部分。油藏可能非常大并且可能包含许多油田。您的工作是确定长方形的地域中包含多少不同的油藏。</a:t>
            </a:r>
          </a:p>
        </p:txBody>
      </p:sp>
    </p:spTree>
    <p:extLst>
      <p:ext uri="{BB962C8B-B14F-4D97-AF65-F5344CB8AC3E}">
        <p14:creationId xmlns:p14="http://schemas.microsoft.com/office/powerpoint/2010/main" val="2993560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16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35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图搜索刷题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09371" y="687180"/>
            <a:ext cx="6891295" cy="390079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UVA572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" name="图片 4">
            <a:extLst>
              <a:ext uri="{FF2B5EF4-FFF2-40B4-BE49-F238E27FC236}">
                <a16:creationId xmlns:a16="http://schemas.microsoft.com/office/drawing/2014/main" id="{20F49E55-4377-425A-84F7-55746C65AB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1370639"/>
            <a:ext cx="4030534" cy="2898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5266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17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35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图搜索刷题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687180"/>
            <a:ext cx="6891295" cy="390079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UVA572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" name="图片 4">
            <a:extLst>
              <a:ext uri="{FF2B5EF4-FFF2-40B4-BE49-F238E27FC236}">
                <a16:creationId xmlns:a16="http://schemas.microsoft.com/office/drawing/2014/main" id="{34D5EE58-0ED3-4D88-8A3B-2DF8DC0A60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1783" y="1407078"/>
            <a:ext cx="3841966" cy="2678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3464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18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35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图搜索刷题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687180"/>
            <a:ext cx="6891295" cy="390079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UVA572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10" name="图片 9">
            <a:extLst>
              <a:ext uri="{FF2B5EF4-FFF2-40B4-BE49-F238E27FC236}">
                <a16:creationId xmlns:a16="http://schemas.microsoft.com/office/drawing/2014/main" id="{DB83CD1C-13CC-404B-8B12-19B26D9C5D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1421118"/>
            <a:ext cx="5297516" cy="1517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9877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19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35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图搜索刷题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687180"/>
            <a:ext cx="6891295" cy="390079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UVA572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" name="图片 4">
            <a:extLst>
              <a:ext uri="{FF2B5EF4-FFF2-40B4-BE49-F238E27FC236}">
                <a16:creationId xmlns:a16="http://schemas.microsoft.com/office/drawing/2014/main" id="{63582966-EA9F-4EC0-A002-ADABC5DE2C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3231" y="1617815"/>
            <a:ext cx="6279069" cy="1907869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E9AA1AB0-3EFB-46FB-BFD5-7687330AFA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5004" y="3792173"/>
            <a:ext cx="6187296" cy="34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8523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2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图搜索刷题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899592" y="1038499"/>
            <a:ext cx="6891295" cy="354947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zh-CN" altLang="en-US" sz="2400" dirty="0">
                  <a:solidFill>
                    <a:schemeClr val="accent6">
                      <a:lumMod val="20000"/>
                      <a:lumOff val="80000"/>
                    </a:schemeClr>
                  </a:solidFill>
                </a:rPr>
                <a:t>本次课内容</a:t>
              </a:r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1907782" y="2244395"/>
            <a:ext cx="449561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POJ3278 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Catch That Cow</a:t>
            </a:r>
            <a:r>
              <a:rPr lang="en-US" altLang="zh-CN" dirty="0"/>
              <a:t> </a:t>
            </a:r>
            <a:endParaRPr lang="zh-CN" altLang="en-US" dirty="0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EFF3DC42-F03E-4494-8472-D7067C0FE3A5}"/>
              </a:ext>
            </a:extLst>
          </p:cNvPr>
          <p:cNvSpPr/>
          <p:nvPr/>
        </p:nvSpPr>
        <p:spPr>
          <a:xfrm>
            <a:off x="4937221" y="3570570"/>
            <a:ext cx="14661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类似</a:t>
            </a: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UVA439</a:t>
            </a:r>
            <a:endParaRPr lang="zh-CN" altLang="en-US" dirty="0"/>
          </a:p>
        </p:txBody>
      </p:sp>
      <p:sp>
        <p:nvSpPr>
          <p:cNvPr id="13" name="矩形 75">
            <a:extLst>
              <a:ext uri="{FF2B5EF4-FFF2-40B4-BE49-F238E27FC236}">
                <a16:creationId xmlns:a16="http://schemas.microsoft.com/office/drawing/2014/main" id="{57302893-7082-4879-9C53-FD10BD98AC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7703" y="2639360"/>
            <a:ext cx="48459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UVA1599 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Ideal Path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矩形 75">
            <a:extLst>
              <a:ext uri="{FF2B5EF4-FFF2-40B4-BE49-F238E27FC236}">
                <a16:creationId xmlns:a16="http://schemas.microsoft.com/office/drawing/2014/main" id="{D032E856-9779-40B0-AA51-F4CDE1C679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7703" y="3533193"/>
            <a:ext cx="48459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POJ2488 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Knight's Journey</a:t>
            </a:r>
          </a:p>
        </p:txBody>
      </p:sp>
      <p:sp>
        <p:nvSpPr>
          <p:cNvPr id="12" name="矩形 75">
            <a:extLst>
              <a:ext uri="{FF2B5EF4-FFF2-40B4-BE49-F238E27FC236}">
                <a16:creationId xmlns:a16="http://schemas.microsoft.com/office/drawing/2014/main" id="{AA391999-9517-4455-815C-A1B037FEC5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6945" y="3080406"/>
            <a:ext cx="48459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UVA572   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Oil Deposits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908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1" grpId="0"/>
      <p:bldP spid="1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20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35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图搜索刷题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687180"/>
            <a:ext cx="6891295" cy="390079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POJ2488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" name="矩形 1"/>
          <p:cNvSpPr/>
          <p:nvPr/>
        </p:nvSpPr>
        <p:spPr>
          <a:xfrm>
            <a:off x="1439536" y="1381595"/>
            <a:ext cx="6355251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b="1" dirty="0"/>
              <a:t>POJ2488 </a:t>
            </a:r>
            <a:r>
              <a:rPr lang="zh-CN" altLang="zh-CN" b="1" dirty="0"/>
              <a:t>骑士的旅程</a:t>
            </a:r>
            <a:endParaRPr lang="zh-CN" altLang="zh-CN" dirty="0"/>
          </a:p>
          <a:p>
            <a:r>
              <a:rPr lang="zh-CN" altLang="zh-CN" b="1" dirty="0"/>
              <a:t>题目描述</a:t>
            </a:r>
            <a:r>
              <a:rPr lang="en-US" altLang="zh-CN" b="1" dirty="0"/>
              <a:t>(</a:t>
            </a:r>
            <a:r>
              <a:rPr lang="en-US" altLang="zh-CN" b="1" u="sng" dirty="0">
                <a:hlinkClick r:id="rId2"/>
              </a:rPr>
              <a:t>https://vjudge.net/problem/POJ-2488</a:t>
            </a:r>
            <a:r>
              <a:rPr lang="en-US" altLang="zh-CN" b="1" dirty="0"/>
              <a:t>)</a:t>
            </a:r>
            <a:endParaRPr lang="zh-CN" altLang="zh-CN" dirty="0"/>
          </a:p>
          <a:p>
            <a:r>
              <a:rPr lang="zh-CN" altLang="zh-CN" dirty="0"/>
              <a:t>骑士一次又一次地看到相同的黑白方块而感到厌倦，并决定环游世界。每当骑士移动时，它是一个方向上的两个正方形和一个垂直于此的正方形。骑士的世界是他生活的棋盘。我们的骑士生活在棋盘上，棋盘面积比普通的</a:t>
            </a:r>
            <a:r>
              <a:rPr lang="en-US" altLang="zh-CN" dirty="0"/>
              <a:t>8 * 8</a:t>
            </a:r>
            <a:r>
              <a:rPr lang="zh-CN" altLang="zh-CN" dirty="0"/>
              <a:t>棋盘小，但它仍然是长方形的。你能帮助这个冒险骑士做出旅行计划吗？</a:t>
            </a:r>
            <a:endParaRPr lang="en-US" altLang="zh-CN" b="1" dirty="0"/>
          </a:p>
        </p:txBody>
      </p:sp>
    </p:spTree>
    <p:extLst>
      <p:ext uri="{BB962C8B-B14F-4D97-AF65-F5344CB8AC3E}">
        <p14:creationId xmlns:p14="http://schemas.microsoft.com/office/powerpoint/2010/main" val="2107591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21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35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图搜索刷题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687180"/>
            <a:ext cx="6891295" cy="390079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POJ2488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10" name="图片 9" descr="http://poj.org/images/2488_1.jpg">
            <a:extLst>
              <a:ext uri="{FF2B5EF4-FFF2-40B4-BE49-F238E27FC236}">
                <a16:creationId xmlns:a16="http://schemas.microsoft.com/office/drawing/2014/main" id="{042D74D6-9655-4C3B-B4E7-0936B754838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8656" y="1339372"/>
            <a:ext cx="3951312" cy="30243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60390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22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35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图搜索刷题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687180"/>
            <a:ext cx="6891295" cy="390079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POJ2488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125E4DEB-7B82-431D-8E66-075B45B15C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1028904"/>
            <a:ext cx="3972527" cy="3199030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6DF26D01-41AE-4826-9767-C76887FFB3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8927" y="3780130"/>
            <a:ext cx="4685714" cy="676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2570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23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35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图搜索刷题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687180"/>
            <a:ext cx="6891295" cy="390079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POJ2488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1762A4AD-6400-4ADB-B163-4320599F4F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9553" y="1347787"/>
            <a:ext cx="6348791" cy="2447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9372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72"/>
          <p:cNvGrpSpPr/>
          <p:nvPr/>
        </p:nvGrpSpPr>
        <p:grpSpPr bwMode="auto">
          <a:xfrm>
            <a:off x="1005161" y="971088"/>
            <a:ext cx="6537720" cy="3644551"/>
            <a:chOff x="3474523" y="2537284"/>
            <a:chExt cx="10710472" cy="2343077"/>
          </a:xfrm>
        </p:grpSpPr>
        <p:sp>
          <p:nvSpPr>
            <p:cNvPr id="8" name="矩形 7"/>
            <p:cNvSpPr/>
            <p:nvPr/>
          </p:nvSpPr>
          <p:spPr>
            <a:xfrm>
              <a:off x="3869451" y="2723802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37284"/>
              <a:ext cx="2542508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1022052" y="987574"/>
            <a:ext cx="160573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作业</a:t>
            </a:r>
          </a:p>
        </p:txBody>
      </p:sp>
      <p:sp>
        <p:nvSpPr>
          <p:cNvPr id="2" name="矩形 1"/>
          <p:cNvSpPr/>
          <p:nvPr/>
        </p:nvSpPr>
        <p:spPr>
          <a:xfrm>
            <a:off x="1601119" y="1851670"/>
            <a:ext cx="6139233" cy="3683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zh-CN" altLang="en-US" dirty="0"/>
          </a:p>
        </p:txBody>
      </p:sp>
      <p:sp>
        <p:nvSpPr>
          <p:cNvPr id="15" name="矩形 75">
            <a:extLst>
              <a:ext uri="{FF2B5EF4-FFF2-40B4-BE49-F238E27FC236}">
                <a16:creationId xmlns:a16="http://schemas.microsoft.com/office/drawing/2014/main" id="{E91AFBB9-4404-4F5D-A739-4459B1A197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1798" y="2102413"/>
            <a:ext cx="449561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POJ3278 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Catch That Cow</a:t>
            </a:r>
            <a:r>
              <a:rPr lang="en-US" altLang="zh-CN" dirty="0"/>
              <a:t> </a:t>
            </a:r>
            <a:endParaRPr lang="zh-CN" altLang="en-US" dirty="0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81D1C086-7565-44F3-84D4-1EB01507876C}"/>
              </a:ext>
            </a:extLst>
          </p:cNvPr>
          <p:cNvSpPr/>
          <p:nvPr/>
        </p:nvSpPr>
        <p:spPr>
          <a:xfrm>
            <a:off x="5081237" y="3428588"/>
            <a:ext cx="14661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类似</a:t>
            </a: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UVA439</a:t>
            </a:r>
            <a:endParaRPr lang="zh-CN" altLang="en-US" dirty="0"/>
          </a:p>
        </p:txBody>
      </p:sp>
      <p:sp>
        <p:nvSpPr>
          <p:cNvPr id="17" name="矩形 75">
            <a:extLst>
              <a:ext uri="{FF2B5EF4-FFF2-40B4-BE49-F238E27FC236}">
                <a16:creationId xmlns:a16="http://schemas.microsoft.com/office/drawing/2014/main" id="{EF5E0B2B-2F46-498C-9170-AAB51C9400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1719" y="2497378"/>
            <a:ext cx="48459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UVA1599 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Ideal Path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矩形 75">
            <a:extLst>
              <a:ext uri="{FF2B5EF4-FFF2-40B4-BE49-F238E27FC236}">
                <a16:creationId xmlns:a16="http://schemas.microsoft.com/office/drawing/2014/main" id="{89387AE3-3F8F-4E31-BD92-E9B5FC8B66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1719" y="3391211"/>
            <a:ext cx="48459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POJ2488 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Knight's Journey</a:t>
            </a:r>
          </a:p>
        </p:txBody>
      </p:sp>
      <p:sp>
        <p:nvSpPr>
          <p:cNvPr id="19" name="矩形 75">
            <a:extLst>
              <a:ext uri="{FF2B5EF4-FFF2-40B4-BE49-F238E27FC236}">
                <a16:creationId xmlns:a16="http://schemas.microsoft.com/office/drawing/2014/main" id="{93D349B8-9B57-4600-89CE-D7DE06208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0961" y="2938424"/>
            <a:ext cx="48459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UVA572   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Oil Deposits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5" grpId="0"/>
      <p:bldP spid="17" grpId="0"/>
      <p:bldP spid="18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3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35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图搜索刷题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687180"/>
            <a:ext cx="6891295" cy="390079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POJ3278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" name="矩形 1"/>
          <p:cNvSpPr/>
          <p:nvPr/>
        </p:nvSpPr>
        <p:spPr>
          <a:xfrm>
            <a:off x="1439536" y="1381595"/>
            <a:ext cx="6355251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b="1" dirty="0"/>
              <a:t>POJ3278 </a:t>
            </a:r>
            <a:r>
              <a:rPr lang="zh-CN" altLang="zh-CN" b="1" dirty="0"/>
              <a:t>抓住那头牛</a:t>
            </a:r>
            <a:endParaRPr lang="zh-CN" altLang="zh-CN" dirty="0"/>
          </a:p>
          <a:p>
            <a:r>
              <a:rPr lang="zh-CN" altLang="zh-CN" b="1" dirty="0"/>
              <a:t>题目描述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zh-CN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https://vjudge.net/problem/POJ-3278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zh-CN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zh-CN" dirty="0"/>
              <a:t>农夫约翰已被告知逃亡牛的位置，并希望立即抓住她。他开始于一个点</a:t>
            </a:r>
            <a:r>
              <a:rPr lang="en-US" altLang="zh-CN" i="1" dirty="0"/>
              <a:t>N</a:t>
            </a:r>
            <a:r>
              <a:rPr lang="zh-CN" altLang="zh-CN" dirty="0"/>
              <a:t>（</a:t>
            </a:r>
            <a:r>
              <a:rPr lang="en-US" altLang="zh-CN" dirty="0"/>
              <a:t>0≤ </a:t>
            </a:r>
            <a:r>
              <a:rPr lang="en-US" altLang="zh-CN" i="1" dirty="0"/>
              <a:t>N</a:t>
            </a:r>
            <a:r>
              <a:rPr lang="en-US" altLang="zh-CN" dirty="0"/>
              <a:t>≤100,000</a:t>
            </a:r>
            <a:r>
              <a:rPr lang="zh-CN" altLang="zh-CN" dirty="0"/>
              <a:t>）和牛是在点</a:t>
            </a:r>
            <a:r>
              <a:rPr lang="en-US" altLang="zh-CN" i="1" dirty="0"/>
              <a:t>K</a:t>
            </a:r>
            <a:r>
              <a:rPr lang="zh-CN" altLang="zh-CN" dirty="0"/>
              <a:t>（</a:t>
            </a:r>
            <a:r>
              <a:rPr lang="en-US" altLang="zh-CN" dirty="0"/>
              <a:t>0≤ </a:t>
            </a:r>
            <a:r>
              <a:rPr lang="en-US" altLang="zh-CN" i="1" dirty="0"/>
              <a:t>K</a:t>
            </a:r>
            <a:r>
              <a:rPr lang="en-US" altLang="zh-CN" dirty="0"/>
              <a:t>≤100,000</a:t>
            </a:r>
            <a:r>
              <a:rPr lang="zh-CN" altLang="zh-CN" dirty="0"/>
              <a:t>），他们在同一条线上。农夫约翰有两种交通方式：步行和乘车。</a:t>
            </a:r>
          </a:p>
          <a:p>
            <a:r>
              <a:rPr lang="en-US" altLang="zh-CN" dirty="0"/>
              <a:t>*</a:t>
            </a:r>
            <a:r>
              <a:rPr lang="zh-CN" altLang="zh-CN" dirty="0"/>
              <a:t>行走：约翰可以在一分钟内从任意点</a:t>
            </a:r>
            <a:r>
              <a:rPr lang="en-US" altLang="zh-CN" i="1" dirty="0"/>
              <a:t>X</a:t>
            </a:r>
            <a:r>
              <a:rPr lang="zh-CN" altLang="zh-CN" dirty="0"/>
              <a:t>移动到</a:t>
            </a:r>
            <a:r>
              <a:rPr lang="en-US" altLang="zh-CN" i="1" dirty="0"/>
              <a:t>X</a:t>
            </a:r>
            <a:r>
              <a:rPr lang="en-US" altLang="zh-CN" dirty="0"/>
              <a:t> -1</a:t>
            </a:r>
            <a:r>
              <a:rPr lang="zh-CN" altLang="zh-CN" dirty="0"/>
              <a:t>或</a:t>
            </a:r>
            <a:r>
              <a:rPr lang="en-US" altLang="zh-CN" i="1" dirty="0"/>
              <a:t>X</a:t>
            </a:r>
            <a:r>
              <a:rPr lang="en-US" altLang="zh-CN" dirty="0"/>
              <a:t> + 1 </a:t>
            </a:r>
            <a:r>
              <a:rPr lang="zh-CN" altLang="zh-CN" dirty="0"/>
              <a:t>点</a:t>
            </a:r>
            <a:br>
              <a:rPr lang="en-US" altLang="zh-CN" dirty="0"/>
            </a:br>
            <a:r>
              <a:rPr lang="en-US" altLang="zh-CN" dirty="0"/>
              <a:t>*</a:t>
            </a:r>
            <a:r>
              <a:rPr lang="zh-CN" altLang="zh-CN" dirty="0"/>
              <a:t>乘车：约翰可以在一分钟内从任意点</a:t>
            </a:r>
            <a:r>
              <a:rPr lang="en-US" altLang="zh-CN" i="1" dirty="0"/>
              <a:t>X</a:t>
            </a:r>
            <a:r>
              <a:rPr lang="zh-CN" altLang="zh-CN" dirty="0"/>
              <a:t>移动到点</a:t>
            </a:r>
            <a:r>
              <a:rPr lang="en-US" altLang="zh-CN" dirty="0"/>
              <a:t>2× </a:t>
            </a:r>
            <a:r>
              <a:rPr lang="en-US" altLang="zh-CN" i="1" dirty="0"/>
              <a:t>X</a:t>
            </a:r>
            <a:r>
              <a:rPr lang="en-US" altLang="zh-CN" dirty="0"/>
              <a:t> .</a:t>
            </a:r>
            <a:endParaRPr lang="zh-CN" altLang="zh-CN" dirty="0"/>
          </a:p>
          <a:p>
            <a:r>
              <a:rPr lang="zh-CN" altLang="zh-CN" dirty="0"/>
              <a:t>如果母牛不知道它的追赶，根本不动，那么农夫约翰需要多长时间才能找回它？</a:t>
            </a:r>
          </a:p>
        </p:txBody>
      </p:sp>
    </p:spTree>
    <p:extLst>
      <p:ext uri="{BB962C8B-B14F-4D97-AF65-F5344CB8AC3E}">
        <p14:creationId xmlns:p14="http://schemas.microsoft.com/office/powerpoint/2010/main" val="643831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4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35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图搜索刷题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687180"/>
            <a:ext cx="6891295" cy="390079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POJ3278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" name="图片 4">
            <a:extLst>
              <a:ext uri="{FF2B5EF4-FFF2-40B4-BE49-F238E27FC236}">
                <a16:creationId xmlns:a16="http://schemas.microsoft.com/office/drawing/2014/main" id="{30DF0072-ABB1-4ED7-BFD5-1F75128302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9552" y="1417303"/>
            <a:ext cx="6420799" cy="1933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451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5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35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图搜索刷题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687180"/>
            <a:ext cx="6891295" cy="390079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POJ3278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11" name="图片 10">
            <a:extLst>
              <a:ext uri="{FF2B5EF4-FFF2-40B4-BE49-F238E27FC236}">
                <a16:creationId xmlns:a16="http://schemas.microsoft.com/office/drawing/2014/main" id="{64884153-1321-464D-9C27-FBBF7BFA2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9552" y="1203598"/>
            <a:ext cx="6420799" cy="3325366"/>
          </a:xfrm>
          <a:prstGeom prst="rect">
            <a:avLst/>
          </a:prstGeom>
        </p:spPr>
      </p:pic>
      <p:pic>
        <p:nvPicPr>
          <p:cNvPr id="13" name="图片 12">
            <a:extLst>
              <a:ext uri="{FF2B5EF4-FFF2-40B4-BE49-F238E27FC236}">
                <a16:creationId xmlns:a16="http://schemas.microsoft.com/office/drawing/2014/main" id="{04169F1D-35B1-4C02-8EA2-65BBE04A59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189" y="717370"/>
            <a:ext cx="1104900" cy="314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369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6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35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图搜索刷题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687180"/>
            <a:ext cx="6891295" cy="390079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POJ3278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" name="图片 4">
            <a:extLst>
              <a:ext uri="{FF2B5EF4-FFF2-40B4-BE49-F238E27FC236}">
                <a16:creationId xmlns:a16="http://schemas.microsoft.com/office/drawing/2014/main" id="{3D7130A0-5996-44FC-A2A8-BA1150DF9A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4503" y="1547812"/>
            <a:ext cx="6445849" cy="2248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0026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7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35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图搜索刷题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687180"/>
            <a:ext cx="6891295" cy="390079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POJ3278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" name="图片 4">
            <a:extLst>
              <a:ext uri="{FF2B5EF4-FFF2-40B4-BE49-F238E27FC236}">
                <a16:creationId xmlns:a16="http://schemas.microsoft.com/office/drawing/2014/main" id="{23858A3F-CDE3-4D3E-8BC5-C8936488B9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9552" y="1281609"/>
            <a:ext cx="6420799" cy="2295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4700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8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35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图搜索刷题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687180"/>
            <a:ext cx="6891295" cy="390079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POJ3278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" name="图片 4">
            <a:extLst>
              <a:ext uri="{FF2B5EF4-FFF2-40B4-BE49-F238E27FC236}">
                <a16:creationId xmlns:a16="http://schemas.microsoft.com/office/drawing/2014/main" id="{429249AB-D93F-4D2C-AB8F-AD08CD28C5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970" y="1452736"/>
            <a:ext cx="2428875" cy="2343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7658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9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35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图搜索刷题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687180"/>
            <a:ext cx="6891295" cy="390079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UVA1599</a:t>
              </a:r>
              <a:endParaRPr lang="zh-C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" name="矩形 1"/>
          <p:cNvSpPr/>
          <p:nvPr/>
        </p:nvSpPr>
        <p:spPr>
          <a:xfrm>
            <a:off x="1439536" y="1381595"/>
            <a:ext cx="635525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b="1" dirty="0"/>
              <a:t>uva1599 </a:t>
            </a:r>
            <a:r>
              <a:rPr lang="zh-CN" altLang="zh-CN" b="1" dirty="0"/>
              <a:t>理想路径（</a:t>
            </a:r>
            <a:r>
              <a:rPr lang="en-US" altLang="zh-CN" b="1" dirty="0"/>
              <a:t>Ideal Path</a:t>
            </a:r>
            <a:r>
              <a:rPr lang="zh-CN" altLang="zh-CN" b="1" dirty="0"/>
              <a:t>）</a:t>
            </a:r>
            <a:endParaRPr lang="zh-CN" altLang="zh-CN" dirty="0"/>
          </a:p>
          <a:p>
            <a:r>
              <a:rPr lang="zh-CN" altLang="zh-CN" b="1" dirty="0"/>
              <a:t>题目描述</a:t>
            </a:r>
            <a:r>
              <a:rPr lang="en-US" altLang="zh-CN" b="1" dirty="0"/>
              <a:t>(</a:t>
            </a:r>
            <a:r>
              <a:rPr lang="en-US" altLang="zh-CN" b="1" u="sng" dirty="0">
                <a:hlinkClick r:id="rId2"/>
              </a:rPr>
              <a:t>https://www.luogu.org/problemnew/show/uva1599</a:t>
            </a:r>
            <a:r>
              <a:rPr lang="en-US" altLang="zh-CN" b="1" dirty="0"/>
              <a:t>)</a:t>
            </a:r>
            <a:endParaRPr lang="zh-CN" altLang="zh-CN" dirty="0"/>
          </a:p>
          <a:p>
            <a:r>
              <a:rPr lang="zh-CN" altLang="zh-CN" dirty="0"/>
              <a:t>给定一个</a:t>
            </a:r>
            <a:r>
              <a:rPr lang="en-US" altLang="zh-CN" dirty="0"/>
              <a:t>n</a:t>
            </a:r>
            <a:r>
              <a:rPr lang="zh-CN" altLang="zh-CN" dirty="0"/>
              <a:t>个点</a:t>
            </a:r>
            <a:r>
              <a:rPr lang="en-US" altLang="zh-CN" dirty="0"/>
              <a:t>m</a:t>
            </a:r>
            <a:r>
              <a:rPr lang="zh-CN" altLang="zh-CN" dirty="0"/>
              <a:t>条边的无向图，每条边上都涂有</a:t>
            </a:r>
            <a:r>
              <a:rPr lang="en-US" altLang="zh-CN" dirty="0"/>
              <a:t>1</a:t>
            </a:r>
            <a:r>
              <a:rPr lang="zh-CN" altLang="zh-CN" dirty="0"/>
              <a:t>种颜色。求点</a:t>
            </a:r>
            <a:r>
              <a:rPr lang="en-US" altLang="zh-CN" dirty="0"/>
              <a:t>1</a:t>
            </a:r>
            <a:r>
              <a:rPr lang="zh-CN" altLang="zh-CN" dirty="0"/>
              <a:t>到点</a:t>
            </a:r>
            <a:r>
              <a:rPr lang="en-US" altLang="zh-CN" dirty="0"/>
              <a:t>n</a:t>
            </a:r>
            <a:r>
              <a:rPr lang="zh-CN" altLang="zh-CN" dirty="0"/>
              <a:t>的一条路径，</a:t>
            </a:r>
            <a:r>
              <a:rPr lang="zh-CN" altLang="zh-CN" b="1" dirty="0"/>
              <a:t>使得经过的边数最少</a:t>
            </a:r>
            <a:r>
              <a:rPr lang="zh-CN" altLang="zh-CN" dirty="0"/>
              <a:t>，在此前提下，经过边的颜色序列最小。可能有自环与重边。输入保证至少存在一条连接</a:t>
            </a:r>
            <a:r>
              <a:rPr lang="en-US" altLang="zh-CN" dirty="0"/>
              <a:t>1</a:t>
            </a:r>
            <a:r>
              <a:rPr lang="zh-CN" altLang="zh-CN" dirty="0"/>
              <a:t>和</a:t>
            </a:r>
            <a:r>
              <a:rPr lang="en-US" altLang="zh-CN" dirty="0"/>
              <a:t>n</a:t>
            </a:r>
            <a:r>
              <a:rPr lang="zh-CN" altLang="zh-CN" dirty="0"/>
              <a:t>的道路。</a:t>
            </a:r>
          </a:p>
        </p:txBody>
      </p:sp>
    </p:spTree>
    <p:extLst>
      <p:ext uri="{BB962C8B-B14F-4D97-AF65-F5344CB8AC3E}">
        <p14:creationId xmlns:p14="http://schemas.microsoft.com/office/powerpoint/2010/main" val="3978671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主题​​">
  <a:themeElements>
    <a:clrScheme name="精装书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</TotalTime>
  <Words>517</Words>
  <Application>Microsoft Office PowerPoint</Application>
  <PresentationFormat>全屏显示(16:9)</PresentationFormat>
  <Paragraphs>96</Paragraphs>
  <Slides>24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31" baseType="lpstr">
      <vt:lpstr>Adobe 仿宋 Std R</vt:lpstr>
      <vt:lpstr>等线</vt:lpstr>
      <vt:lpstr>微软雅黑</vt:lpstr>
      <vt:lpstr>Arial</vt:lpstr>
      <vt:lpstr>Calibri</vt:lpstr>
      <vt:lpstr>Times New Roman</vt:lpstr>
      <vt:lpstr>Office 主题​​</vt:lpstr>
      <vt:lpstr>图搜索刷题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微软用户</dc:creator>
  <cp:lastModifiedBy>祁 全</cp:lastModifiedBy>
  <cp:revision>702</cp:revision>
  <dcterms:created xsi:type="dcterms:W3CDTF">2018-04-19T15:31:00Z</dcterms:created>
  <dcterms:modified xsi:type="dcterms:W3CDTF">2019-03-09T06:13:12Z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2052-11.1.0.7989</vt:lpwstr>
  </property>
</Properties>
</file>