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数据结构与算法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920480" cy="1727306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/>
              <a:t>动</a:t>
            </a:r>
            <a:r>
              <a:rPr lang="zh-CN" altLang="en-US" dirty="0" smtClean="0"/>
              <a:t>脑学院</a:t>
            </a:r>
            <a:r>
              <a:rPr lang="en-US" altLang="zh-CN" dirty="0" smtClean="0"/>
              <a:t>—Danny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0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线性表（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232248"/>
          </a:xfrm>
        </p:spPr>
        <p:txBody>
          <a:bodyPr/>
          <a:lstStyle/>
          <a:p>
            <a:pPr marL="137160" indent="0">
              <a:buNone/>
            </a:pPr>
            <a:r>
              <a:rPr lang="en-US" altLang="zh-CN" dirty="0" smtClean="0"/>
              <a:t>a1</a:t>
            </a:r>
            <a:r>
              <a:rPr lang="zh-CN" altLang="en-US" dirty="0" smtClean="0"/>
              <a:t>是</a:t>
            </a:r>
            <a:r>
              <a:rPr lang="en-US" altLang="zh-CN" dirty="0" smtClean="0"/>
              <a:t>a2</a:t>
            </a:r>
            <a:r>
              <a:rPr lang="zh-CN" altLang="en-US" dirty="0" smtClean="0"/>
              <a:t>的前驱，</a:t>
            </a:r>
            <a:r>
              <a:rPr lang="en-US" altLang="zh-CN" dirty="0" smtClean="0"/>
              <a:t>a</a:t>
            </a:r>
            <a:r>
              <a:rPr lang="en-US" altLang="zh-CN" sz="1200" dirty="0" smtClean="0"/>
              <a:t>i+1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a</a:t>
            </a:r>
            <a:r>
              <a:rPr lang="en-US" altLang="zh-CN" sz="1600" dirty="0" err="1" smtClean="0"/>
              <a:t>i</a:t>
            </a:r>
            <a:r>
              <a:rPr lang="zh-CN" altLang="en-US" dirty="0" smtClean="0"/>
              <a:t>的后继，</a:t>
            </a:r>
            <a:r>
              <a:rPr lang="en-US" altLang="zh-CN" dirty="0" smtClean="0"/>
              <a:t>a1</a:t>
            </a:r>
            <a:r>
              <a:rPr lang="zh-CN" altLang="en-US" dirty="0" smtClean="0"/>
              <a:t>没有前驱，</a:t>
            </a:r>
            <a:r>
              <a:rPr lang="en-US" altLang="zh-CN" dirty="0" smtClean="0"/>
              <a:t>an</a:t>
            </a:r>
            <a:r>
              <a:rPr lang="zh-CN" altLang="en-US" dirty="0" smtClean="0"/>
              <a:t>没有后继</a:t>
            </a:r>
            <a:endParaRPr lang="en-US" altLang="zh-CN" dirty="0" smtClean="0"/>
          </a:p>
          <a:p>
            <a:pPr marL="137160" indent="0">
              <a:buNone/>
            </a:pPr>
            <a:endParaRPr lang="en-US" altLang="zh-CN" dirty="0"/>
          </a:p>
          <a:p>
            <a:pPr marL="137160" indent="0">
              <a:buNone/>
            </a:pPr>
            <a:r>
              <a:rPr lang="en-US" altLang="zh-CN" dirty="0" smtClean="0"/>
              <a:t>n</a:t>
            </a:r>
            <a:r>
              <a:rPr lang="zh-CN" altLang="en-US" dirty="0" smtClean="0"/>
              <a:t>为线性表的长度 ，若</a:t>
            </a:r>
            <a:r>
              <a:rPr lang="en-US" altLang="zh-CN" dirty="0" smtClean="0"/>
              <a:t>n==0</a:t>
            </a:r>
            <a:r>
              <a:rPr lang="zh-CN" altLang="en-US" dirty="0" smtClean="0"/>
              <a:t>时，线性表为空表</a:t>
            </a:r>
            <a:endParaRPr lang="zh-CN" altLang="en-US" dirty="0"/>
          </a:p>
        </p:txBody>
      </p:sp>
      <p:pic>
        <p:nvPicPr>
          <p:cNvPr id="1027" name="Picture 3" descr="D:\动脑\算法与数据结构课程教案\数据结构\ls1\33XTI0U)]QTVK1MINJY0)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00" y="1412776"/>
            <a:ext cx="63722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3" y="5301208"/>
            <a:ext cx="82280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其他线性表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3" y="4820776"/>
            <a:ext cx="8228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顺序存储方式线性表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1824" y="2780928"/>
            <a:ext cx="8229600" cy="2592328"/>
          </a:xfrm>
        </p:spPr>
        <p:txBody>
          <a:bodyPr/>
          <a:lstStyle/>
          <a:p>
            <a:r>
              <a:rPr lang="zh-CN" altLang="en-US" dirty="0" smtClean="0"/>
              <a:t>存储位置连续，可以很方便计算各个元素的地址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如每个元素占</a:t>
            </a:r>
            <a:r>
              <a:rPr lang="en-US" altLang="zh-CN" dirty="0" smtClean="0"/>
              <a:t>C</a:t>
            </a:r>
            <a:r>
              <a:rPr lang="zh-CN" altLang="en-US" dirty="0" smtClean="0"/>
              <a:t>个存储单元，那么有：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 err="1" smtClean="0"/>
              <a:t>Loc</a:t>
            </a:r>
            <a:r>
              <a:rPr lang="en-US" altLang="zh-CN" dirty="0" smtClean="0"/>
              <a:t>(An) = </a:t>
            </a:r>
            <a:r>
              <a:rPr lang="en-US" altLang="zh-CN" dirty="0" err="1" smtClean="0"/>
              <a:t>Loc</a:t>
            </a:r>
            <a:r>
              <a:rPr lang="en-US" altLang="zh-CN" dirty="0" smtClean="0"/>
              <a:t>(An-1) + C,</a:t>
            </a:r>
            <a:r>
              <a:rPr lang="zh-CN" altLang="en-US" dirty="0" smtClean="0"/>
              <a:t>于是有：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 err="1" smtClean="0"/>
              <a:t>Loc</a:t>
            </a:r>
            <a:r>
              <a:rPr lang="en-US" altLang="zh-CN" dirty="0" smtClean="0"/>
              <a:t>(An) = </a:t>
            </a:r>
            <a:r>
              <a:rPr lang="en-US" altLang="zh-CN" dirty="0" err="1" smtClean="0"/>
              <a:t>Loc</a:t>
            </a:r>
            <a:r>
              <a:rPr lang="en-US" altLang="zh-CN" dirty="0" smtClean="0"/>
              <a:t>(A1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i-1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*C;</a:t>
            </a:r>
          </a:p>
        </p:txBody>
      </p:sp>
      <p:pic>
        <p:nvPicPr>
          <p:cNvPr id="2049" name="Picture 1" descr="C:\Users\Administrator.PC-20160128AYFK\AppData\Roaming\Tencent\Users\250605997\QQ\WinTemp\RichOle\@XMB_Z(KM$_1340A_PH3M~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5721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1386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优点：查询很快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缺点：插入和删除效率慢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78" y="3068960"/>
            <a:ext cx="684076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26" y="2562989"/>
            <a:ext cx="698976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链式存储方式线性表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线性表的链式存储结构的特点是用一组任意的</a:t>
            </a:r>
            <a:r>
              <a:rPr lang="zh-CN" altLang="en-US" dirty="0" smtClean="0"/>
              <a:t>存储单元存储</a:t>
            </a:r>
            <a:r>
              <a:rPr lang="zh-CN" altLang="en-US" dirty="0"/>
              <a:t>线性表的数据元素，这组存储单元可以是连续的，</a:t>
            </a:r>
            <a:r>
              <a:rPr lang="zh-CN" altLang="en-US" dirty="0" smtClean="0"/>
              <a:t>也可以</a:t>
            </a:r>
            <a:r>
              <a:rPr lang="zh-CN" altLang="en-US" dirty="0"/>
              <a:t>是不连续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137160" indent="0">
              <a:buNone/>
            </a:pPr>
            <a:endParaRPr lang="en-US" altLang="zh-CN" dirty="0"/>
          </a:p>
          <a:p>
            <a:pPr marL="137160" indent="0">
              <a:buNone/>
            </a:pP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为了表示每个数据元素</a:t>
            </a:r>
            <a:r>
              <a:rPr lang="en-US" altLang="zh-CN" dirty="0"/>
              <a:t>Ai</a:t>
            </a:r>
            <a:r>
              <a:rPr lang="zh-CN" altLang="en-US" dirty="0"/>
              <a:t>与其直接后继数据元素</a:t>
            </a:r>
            <a:r>
              <a:rPr lang="en-US" altLang="zh-CN" dirty="0"/>
              <a:t>Ai+1</a:t>
            </a:r>
            <a:r>
              <a:rPr lang="zh-CN" altLang="en-US" dirty="0" smtClean="0"/>
              <a:t>之间的</a:t>
            </a:r>
            <a:r>
              <a:rPr lang="zh-CN" altLang="en-US" dirty="0"/>
              <a:t>逻辑关系，对数据元素</a:t>
            </a:r>
            <a:r>
              <a:rPr lang="en-US" altLang="zh-CN" dirty="0"/>
              <a:t>Ai</a:t>
            </a:r>
            <a:r>
              <a:rPr lang="zh-CN" altLang="en-US" dirty="0"/>
              <a:t>来说，除了存储其本身的</a:t>
            </a:r>
            <a:r>
              <a:rPr lang="zh-CN" altLang="en-US" dirty="0" smtClean="0"/>
              <a:t>信息之外</a:t>
            </a:r>
            <a:r>
              <a:rPr lang="zh-CN" altLang="en-US" dirty="0"/>
              <a:t>，还需存储一个指示其直接后继的信息</a:t>
            </a:r>
          </a:p>
        </p:txBody>
      </p:sp>
      <p:pic>
        <p:nvPicPr>
          <p:cNvPr id="3073" name="Picture 1" descr="C:\Users\Administrator.PC-20160128AYFK\AppData\Roaming\Tencent\Users\346288553\QQ\WinTemp\RichOle\QL`2ZBXF7}3_H[VSF59W9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82486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" y="3933057"/>
            <a:ext cx="911383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9" y="3933058"/>
            <a:ext cx="9151119" cy="24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" y="3933058"/>
            <a:ext cx="9151118" cy="24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优缺点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优：删除还插入效率高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缺：查询效率低</a:t>
            </a:r>
            <a:endParaRPr lang="en-US" altLang="zh-CN" dirty="0" smtClean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1025" name="Picture 1" descr="C:\Users\Administrator.PC-20160128AYFK\AppData\Roaming\Tencent\Users\346288553\QQ\WinTemp\RichOle\C25HS_U6D@EFVY7ZI_%NP{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2319"/>
            <a:ext cx="4124650" cy="1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9969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s-&gt;next = p-&gt;next</a:t>
            </a:r>
          </a:p>
          <a:p>
            <a:r>
              <a:rPr lang="en-US" altLang="zh-CN" dirty="0" smtClean="0"/>
              <a:t>p-next = s ;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5" y="4956810"/>
            <a:ext cx="414664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p-&gt;next = p-&gt;next-&gt;next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循环链表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将单链表中终端结点的指针端由空指针改为指向头结点，就使整个单链表形成一个环，这种头尾相连的单链表称为单循环链表，简称循环链表</a:t>
            </a:r>
            <a:endParaRPr lang="zh-CN" altLang="en-US" dirty="0"/>
          </a:p>
        </p:txBody>
      </p:sp>
      <p:pic>
        <p:nvPicPr>
          <p:cNvPr id="1025" name="Picture 1" descr="C:\Users\Administrator.PC-20160128AYFK\AppData\Roaming\Tencent\Users\250605997\QQ\WinTemp\RichOle\@GQ7[~JJIP381AYGAP)CJ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9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双向循环链表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双向循环链表是单向循环链表的每个结点中，再设置一个指向其前驱结点的指针域</a:t>
            </a:r>
            <a:endParaRPr lang="zh-CN" altLang="en-US" dirty="0"/>
          </a:p>
        </p:txBody>
      </p:sp>
      <p:pic>
        <p:nvPicPr>
          <p:cNvPr id="2049" name="Picture 1" descr="C:\Users\Administrator.PC-20160128AYFK\AppData\Roaming\Tencent\Users\250605997\QQ\WinTemp\RichOle\X09_AWV[9L0}Y9$%F1W4{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对于空的双向循环链表</a:t>
            </a:r>
            <a:endParaRPr lang="zh-CN" altLang="en-US" dirty="0"/>
          </a:p>
        </p:txBody>
      </p:sp>
      <p:pic>
        <p:nvPicPr>
          <p:cNvPr id="2050" name="Picture 2" descr="C:\Users\Administrator.PC-20160128AYFK\AppData\Roaming\Tencent\Users\250605997\QQ\WinTemp\RichOle\5BY[BX90H1{`MR94Y9GG)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30099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双向循环链表插入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73216"/>
            <a:ext cx="8507288" cy="936144"/>
          </a:xfrm>
        </p:spPr>
        <p:txBody>
          <a:bodyPr/>
          <a:lstStyle/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166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istrator.PC-20160128AYFK\AppData\Roaming\Tencent\Users\250605997\QQ\WinTemp\RichOle\$IXPV}_8V37QGMOKPO`QH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" y="4653136"/>
            <a:ext cx="9118144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双向循环链表的删除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340768"/>
            <a:ext cx="82946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324036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600" dirty="0"/>
              <a:t>北京航空航天大学 软件工程</a:t>
            </a:r>
            <a:r>
              <a:rPr lang="zh-CN" altLang="en-US" sz="3600" dirty="0" smtClean="0"/>
              <a:t>硕士</a:t>
            </a:r>
            <a:endParaRPr lang="en-US" altLang="zh-CN" sz="3600" dirty="0" smtClean="0"/>
          </a:p>
          <a:p>
            <a:pPr marL="45720" indent="0">
              <a:buNone/>
            </a:pPr>
            <a:endParaRPr lang="en-US" altLang="zh-CN" sz="3600" dirty="0"/>
          </a:p>
          <a:p>
            <a:r>
              <a:rPr lang="zh-CN" altLang="en-US" sz="3600" dirty="0"/>
              <a:t>北京</a:t>
            </a:r>
            <a:r>
              <a:rPr lang="en-US" altLang="zh-CN" sz="3600" dirty="0" err="1"/>
              <a:t>lenovo</a:t>
            </a:r>
            <a:r>
              <a:rPr lang="zh-CN" altLang="en-US" sz="3600" dirty="0"/>
              <a:t>从事乐</a:t>
            </a:r>
            <a:r>
              <a:rPr lang="en-US" altLang="zh-CN" sz="3600" dirty="0"/>
              <a:t>phone</a:t>
            </a:r>
            <a:r>
              <a:rPr lang="zh-CN" altLang="en-US" sz="3600" dirty="0" smtClean="0"/>
              <a:t>系统相机和系统通讯录程序开发</a:t>
            </a:r>
            <a:endParaRPr lang="en-US" altLang="zh-CN" sz="3600" dirty="0" smtClean="0"/>
          </a:p>
          <a:p>
            <a:pPr marL="45720" indent="0">
              <a:buNone/>
            </a:pPr>
            <a:endParaRPr lang="en-US" altLang="zh-CN" sz="3600" dirty="0"/>
          </a:p>
          <a:p>
            <a:r>
              <a:rPr lang="zh-CN" altLang="en-US" sz="3600" dirty="0"/>
              <a:t> </a:t>
            </a:r>
            <a:r>
              <a:rPr lang="zh-CN" altLang="en-US" sz="3600" dirty="0" smtClean="0"/>
              <a:t>动脑学院安卓讲师</a:t>
            </a:r>
            <a:endParaRPr lang="zh-CN" altLang="en-US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数据结构关算法什么事？</a:t>
            </a:r>
            <a:endParaRPr lang="zh-CN" altLang="en-US" dirty="0"/>
          </a:p>
        </p:txBody>
      </p:sp>
      <p:pic>
        <p:nvPicPr>
          <p:cNvPr id="2050" name="Picture 2" descr="C:\Users\Administrator.PC-20160128AYFK\Desktop\u=1671801121,566672361&amp;fm=21&amp;gp=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82727" cy="3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数据结构与算法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例一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/>
              <a:t> </a:t>
            </a:r>
            <a:r>
              <a:rPr lang="zh-CN" altLang="en-US" dirty="0" smtClean="0"/>
              <a:t>计算机对弈（下五子棋）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算法：？对弈的规则和策略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模型：？棋盘棋子的表示</a:t>
            </a:r>
            <a:endParaRPr lang="en-US" altLang="zh-CN" dirty="0" smtClean="0"/>
          </a:p>
          <a:p>
            <a:pPr marL="137160" indent="0">
              <a:buNone/>
            </a:pPr>
            <a:endParaRPr lang="en-US" altLang="zh-CN" dirty="0"/>
          </a:p>
          <a:p>
            <a:pPr marL="137160" indent="0">
              <a:buNone/>
            </a:pPr>
            <a:r>
              <a:rPr lang="zh-CN" altLang="en-US" dirty="0" smtClean="0"/>
              <a:t>例二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7938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数据结构基本概念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6728792" cy="2473566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什么是数据：</a:t>
            </a:r>
            <a:endParaRPr lang="en-US" altLang="zh-CN" sz="3600" dirty="0" smtClean="0"/>
          </a:p>
          <a:p>
            <a:pPr algn="l"/>
            <a:r>
              <a:rPr lang="en-US" altLang="zh-CN" sz="3600" dirty="0" smtClean="0"/>
              <a:t>		</a:t>
            </a:r>
            <a:r>
              <a:rPr lang="zh-CN" altLang="en-US" sz="4400" dirty="0" smtClean="0"/>
              <a:t>巧妇难为无米之炊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000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数据之间相互存在的一种或多种特定的关系的元素的集合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 smtClean="0"/>
              <a:t>		</a:t>
            </a:r>
            <a:r>
              <a:rPr lang="zh-CN" altLang="en-US" dirty="0" smtClean="0"/>
              <a:t>隔壁老王和隔壁老宋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逻辑结构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数据对象中数据元素之间的相互关系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集合结构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线性结构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树形结构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图形结构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endParaRPr lang="zh-CN" altLang="en-US" dirty="0"/>
          </a:p>
        </p:txBody>
      </p:sp>
      <p:pic>
        <p:nvPicPr>
          <p:cNvPr id="1026" name="Picture 2" descr="D:\动脑\算法与数据结构课程教案\数据结构\ls1\34MMEH64LMCA}H5G_RXKP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922259" cy="17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动脑\算法与数据结构课程教案\数据结构\ls1\2X1{SH5V_HSM`5JS[H]Z`J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28" y="4941167"/>
            <a:ext cx="1866528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动脑\算法与数据结构课程教案\数据结构\ls1\65]YTLJ{NP7ICB9{]%XK5J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7"/>
            <a:ext cx="2418978" cy="17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PC-20160128AYFK\AppData\Roaming\Tencent\Users\250605997\QQ\WinTemp\RichOle\{Y8WW~O[VBFG(67V]`UHTF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7"/>
            <a:ext cx="2339752" cy="16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</a:t>
            </a:r>
            <a:r>
              <a:rPr lang="zh-CN" altLang="en-US" dirty="0" smtClean="0"/>
              <a:t>结构（存储结构）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顺序存储结构     （特征：美女来插队）</a:t>
            </a:r>
            <a:endParaRPr lang="en-US" altLang="zh-CN" dirty="0" smtClean="0"/>
          </a:p>
          <a:p>
            <a:pPr marL="651510" indent="-514350">
              <a:buFont typeface="+mj-lt"/>
              <a:buAutoNum type="arabicPeriod"/>
            </a:pPr>
            <a:r>
              <a:rPr lang="zh-CN" altLang="en-US" dirty="0" smtClean="0"/>
              <a:t>链式存储结构     （对不起，我是警察）</a:t>
            </a:r>
            <a:endParaRPr lang="zh-CN" altLang="en-US" dirty="0"/>
          </a:p>
        </p:txBody>
      </p:sp>
      <p:pic>
        <p:nvPicPr>
          <p:cNvPr id="2050" name="Picture 2" descr="D:\动脑\算法与数据结构课程教案\数据结构\ls1\73I2ZJ(3Z5XWL3W1LFVZRC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0289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动脑\算法与数据结构课程教案\数据结构\ls1\MQJ[~8HPO2L{35`{CY8{WX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32014"/>
            <a:ext cx="4143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抽象数据类型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数据类型：</a:t>
            </a:r>
            <a:r>
              <a:rPr lang="zh-CN" altLang="en-US" dirty="0"/>
              <a:t>一</a:t>
            </a:r>
            <a:r>
              <a:rPr lang="zh-CN" altLang="en-US" dirty="0" smtClean="0"/>
              <a:t>组性质相同的值的集合及定义在此集合上的一些操作的总称</a:t>
            </a:r>
            <a:endParaRPr lang="en-US" altLang="zh-CN" dirty="0" smtClean="0"/>
          </a:p>
          <a:p>
            <a:r>
              <a:rPr lang="zh-CN" altLang="en-US" dirty="0" smtClean="0"/>
              <a:t>抽象数据类型：一个数字模型及定义在该模型上的一组操作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38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1076</TotalTime>
  <Words>466</Words>
  <Application>Microsoft Office PowerPoint</Application>
  <PresentationFormat>全屏显示(4:3)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顶峰</vt:lpstr>
      <vt:lpstr>数据结构与算法</vt:lpstr>
      <vt:lpstr>PowerPoint 演示文稿</vt:lpstr>
      <vt:lpstr>数据结构关算法什么事？</vt:lpstr>
      <vt:lpstr>数据结构与算法</vt:lpstr>
      <vt:lpstr>数据结构基本概念</vt:lpstr>
      <vt:lpstr>数据结构</vt:lpstr>
      <vt:lpstr>逻辑结构</vt:lpstr>
      <vt:lpstr>物理结构（存储结构）</vt:lpstr>
      <vt:lpstr>抽象数据类型</vt:lpstr>
      <vt:lpstr>线性表（List）</vt:lpstr>
      <vt:lpstr>顺序存储方式线性表</vt:lpstr>
      <vt:lpstr>链式存储方式线性表</vt:lpstr>
      <vt:lpstr>优缺点</vt:lpstr>
      <vt:lpstr>循环链表</vt:lpstr>
      <vt:lpstr>双向循环链表</vt:lpstr>
      <vt:lpstr>双向循环链表插入</vt:lpstr>
      <vt:lpstr>双向循环链表的删除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算法—Algorithm</dc:title>
  <dc:creator>Administrator</dc:creator>
  <cp:lastModifiedBy>deeplm</cp:lastModifiedBy>
  <cp:revision>58</cp:revision>
  <dcterms:created xsi:type="dcterms:W3CDTF">2016-08-11T06:09:43Z</dcterms:created>
  <dcterms:modified xsi:type="dcterms:W3CDTF">2016-09-25T01:42:44Z</dcterms:modified>
</cp:coreProperties>
</file>