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58" r:id="rId5"/>
    <p:sldId id="261" r:id="rId6"/>
    <p:sldId id="262" r:id="rId7"/>
    <p:sldId id="264" r:id="rId8"/>
    <p:sldId id="263" r:id="rId9"/>
    <p:sldId id="259" r:id="rId10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6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28" name="日期占位符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2016/10/20</a:t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9" name="灯片编号占位符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2016/10/20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2016/10/20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2016/10/20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2016/10/20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2016/10/20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2016/10/20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2016/10/20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2016/10/20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2016/10/20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zh-CN" alt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单击图标添加图片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2016/10/20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标题占位符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3" name="文本占位符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14" name="日期占位符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2016/10/20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23" name="灯片编号占位符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baike.baidu.com/view/178461.htm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 smtClean="0"/>
              <a:t>算法</a:t>
            </a:r>
            <a:r>
              <a:rPr lang="en-US" altLang="zh-CN" dirty="0" smtClean="0"/>
              <a:t>—Algorithm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CN" altLang="en-US" sz="3200" dirty="0" smtClean="0">
                <a:solidFill>
                  <a:schemeClr val="tx1">
                    <a:lumMod val="95000"/>
                  </a:schemeClr>
                </a:solidFill>
              </a:rPr>
              <a:t>解题</a:t>
            </a:r>
            <a:r>
              <a:rPr lang="zh-CN" altLang="en-US" sz="3200" dirty="0">
                <a:solidFill>
                  <a:schemeClr val="tx1">
                    <a:lumMod val="95000"/>
                  </a:schemeClr>
                </a:solidFill>
              </a:rPr>
              <a:t>方案的准确而完整的描述，是一系列解决问题的清晰</a:t>
            </a:r>
            <a:r>
              <a:rPr lang="zh-CN" altLang="en-US" sz="3200" dirty="0">
                <a:solidFill>
                  <a:schemeClr val="tx1">
                    <a:lumMod val="95000"/>
                  </a:schemeClr>
                </a:solidFill>
                <a:hlinkClick r:id="rId2"/>
              </a:rPr>
              <a:t>指令</a:t>
            </a:r>
            <a:endParaRPr lang="zh-CN" altLang="en-US" sz="3200" dirty="0">
              <a:solidFill>
                <a:schemeClr val="tx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39816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特征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3600" dirty="0" smtClean="0"/>
              <a:t>有穷性</a:t>
            </a:r>
            <a:endParaRPr lang="en-US" altLang="zh-CN" sz="3600" dirty="0" smtClean="0"/>
          </a:p>
          <a:p>
            <a:r>
              <a:rPr lang="zh-CN" altLang="en-US" sz="3600" dirty="0" smtClean="0"/>
              <a:t>确切性</a:t>
            </a:r>
            <a:endParaRPr lang="en-US" altLang="zh-CN" sz="3600" dirty="0" smtClean="0"/>
          </a:p>
          <a:p>
            <a:r>
              <a:rPr lang="zh-CN" altLang="en-US" sz="3600" dirty="0" smtClean="0"/>
              <a:t>输入项</a:t>
            </a:r>
            <a:endParaRPr lang="en-US" altLang="zh-CN" sz="3600" dirty="0" smtClean="0"/>
          </a:p>
          <a:p>
            <a:r>
              <a:rPr lang="zh-CN" altLang="en-US" sz="3600" dirty="0" smtClean="0"/>
              <a:t>输出项</a:t>
            </a:r>
            <a:endParaRPr lang="en-US" altLang="zh-CN" sz="3600" dirty="0" smtClean="0"/>
          </a:p>
          <a:p>
            <a:r>
              <a:rPr lang="zh-CN" altLang="en-US" sz="3600" dirty="0" smtClean="0"/>
              <a:t>可行性</a:t>
            </a:r>
            <a:endParaRPr lang="en-US" altLang="zh-CN" sz="3600" dirty="0" smtClean="0"/>
          </a:p>
        </p:txBody>
      </p:sp>
    </p:spTree>
    <p:extLst>
      <p:ext uri="{BB962C8B-B14F-4D97-AF65-F5344CB8AC3E}">
        <p14:creationId xmlns:p14="http://schemas.microsoft.com/office/powerpoint/2010/main" val="888008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算法运算要素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算术运算：加减乘除等运算</a:t>
            </a:r>
            <a:endParaRPr lang="en-US" altLang="zh-CN" dirty="0" smtClean="0"/>
          </a:p>
          <a:p>
            <a:r>
              <a:rPr lang="zh-CN" altLang="en-US" dirty="0" smtClean="0"/>
              <a:t>逻辑运算：或、且、非等运算</a:t>
            </a:r>
            <a:endParaRPr lang="en-US" altLang="zh-CN" dirty="0" smtClean="0"/>
          </a:p>
          <a:p>
            <a:r>
              <a:rPr lang="zh-CN" altLang="en-US" dirty="0" smtClean="0"/>
              <a:t>关系运算：大于、小于、等于、不等于等运算</a:t>
            </a:r>
            <a:endParaRPr lang="en-US" altLang="zh-CN" dirty="0" smtClean="0"/>
          </a:p>
          <a:p>
            <a:r>
              <a:rPr lang="zh-CN" altLang="en-US" dirty="0" smtClean="0"/>
              <a:t>数据传输：输入、输出、赋值等运算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890061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算法优劣评定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时间复杂度</a:t>
            </a:r>
            <a:endParaRPr lang="en-US" altLang="zh-CN" dirty="0" smtClean="0"/>
          </a:p>
          <a:p>
            <a:r>
              <a:rPr lang="zh-CN" altLang="en-US" dirty="0" smtClean="0"/>
              <a:t>空间复杂度</a:t>
            </a:r>
            <a:endParaRPr lang="en-US" altLang="zh-CN" dirty="0" smtClean="0"/>
          </a:p>
          <a:p>
            <a:r>
              <a:rPr lang="zh-CN" altLang="en-US" dirty="0" smtClean="0"/>
              <a:t>正确性</a:t>
            </a:r>
            <a:endParaRPr lang="en-US" altLang="zh-CN" dirty="0" smtClean="0"/>
          </a:p>
          <a:p>
            <a:r>
              <a:rPr lang="zh-CN" altLang="en-US" dirty="0" smtClean="0"/>
              <a:t>可读性</a:t>
            </a:r>
            <a:endParaRPr lang="en-US" altLang="zh-CN" dirty="0" smtClean="0"/>
          </a:p>
          <a:p>
            <a:r>
              <a:rPr lang="zh-CN" altLang="en-US" dirty="0" smtClean="0"/>
              <a:t>健壮性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2445436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必备数学知识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zh-CN" dirty="0" smtClean="0"/>
              <a:t>Mod</a:t>
            </a:r>
            <a:r>
              <a:rPr lang="zh-CN" altLang="en-US" dirty="0" smtClean="0"/>
              <a:t>运算</a:t>
            </a:r>
            <a:endParaRPr lang="en-US" altLang="zh-CN" dirty="0" smtClean="0"/>
          </a:p>
          <a:p>
            <a:pPr marL="137160" indent="0">
              <a:buNone/>
            </a:pPr>
            <a:r>
              <a:rPr lang="en-US" altLang="zh-CN" dirty="0" smtClean="0"/>
              <a:t>	</a:t>
            </a:r>
            <a:r>
              <a:rPr lang="zh-CN" altLang="en-US" dirty="0" smtClean="0"/>
              <a:t>如果</a:t>
            </a:r>
            <a:r>
              <a:rPr lang="en-US" altLang="zh-CN" dirty="0"/>
              <a:t>M&gt;N,</a:t>
            </a:r>
            <a:r>
              <a:rPr lang="zh-CN" altLang="en-US" dirty="0"/>
              <a:t>则</a:t>
            </a:r>
            <a:r>
              <a:rPr lang="en-US" altLang="zh-CN" dirty="0"/>
              <a:t>M%N&lt;M/2</a:t>
            </a:r>
          </a:p>
          <a:p>
            <a:r>
              <a:rPr lang="zh-CN" altLang="en-US" dirty="0"/>
              <a:t>幂</a:t>
            </a:r>
            <a:r>
              <a:rPr lang="zh-CN" altLang="en-US" dirty="0" smtClean="0"/>
              <a:t>运算</a:t>
            </a:r>
            <a:endParaRPr lang="en-US" altLang="zh-CN" dirty="0" smtClean="0"/>
          </a:p>
          <a:p>
            <a:r>
              <a:rPr lang="en-US" altLang="zh-CN" dirty="0"/>
              <a:t>	X</a:t>
            </a:r>
            <a:r>
              <a:rPr lang="en-US" altLang="zh-CN" baseline="30000" dirty="0"/>
              <a:t>A</a:t>
            </a:r>
            <a:r>
              <a:rPr lang="en-US" altLang="zh-CN" dirty="0"/>
              <a:t>*X</a:t>
            </a:r>
            <a:r>
              <a:rPr lang="en-US" altLang="zh-CN" baseline="30000" dirty="0"/>
              <a:t>B </a:t>
            </a:r>
            <a:r>
              <a:rPr lang="en-US" altLang="zh-CN" dirty="0"/>
              <a:t>= X</a:t>
            </a:r>
            <a:r>
              <a:rPr lang="en-US" altLang="zh-CN" baseline="30000" dirty="0"/>
              <a:t>(A+B)</a:t>
            </a:r>
            <a:endParaRPr lang="zh-CN" altLang="zh-CN" dirty="0"/>
          </a:p>
          <a:p>
            <a:r>
              <a:rPr lang="en-US" altLang="zh-CN" dirty="0" smtClean="0"/>
              <a:t>	</a:t>
            </a:r>
            <a:r>
              <a:rPr lang="en-US" altLang="zh-CN" dirty="0"/>
              <a:t>X</a:t>
            </a:r>
            <a:r>
              <a:rPr lang="en-US" altLang="zh-CN" baseline="30000" dirty="0"/>
              <a:t>1/2 </a:t>
            </a:r>
            <a:r>
              <a:rPr lang="en-US" altLang="zh-CN" dirty="0"/>
              <a:t>= </a:t>
            </a:r>
            <a:r>
              <a:rPr lang="en-US" altLang="zh-CN" baseline="30000" dirty="0"/>
              <a:t>2</a:t>
            </a:r>
            <a:r>
              <a:rPr lang="en-US" altLang="zh-CN" dirty="0"/>
              <a:t>√</a:t>
            </a:r>
            <a:r>
              <a:rPr lang="zh-CN" altLang="zh-CN" dirty="0"/>
              <a:t>x</a:t>
            </a:r>
          </a:p>
          <a:p>
            <a:pPr marL="585216" lvl="1" indent="0">
              <a:buNone/>
            </a:pPr>
            <a:r>
              <a:rPr lang="en-US" altLang="zh-CN" dirty="0" smtClean="0"/>
              <a:t>    X</a:t>
            </a:r>
            <a:r>
              <a:rPr lang="en-US" altLang="zh-CN" baseline="30000" dirty="0" smtClean="0"/>
              <a:t>A/B </a:t>
            </a:r>
            <a:r>
              <a:rPr lang="en-US" altLang="zh-CN" dirty="0"/>
              <a:t>= B√</a:t>
            </a:r>
            <a:r>
              <a:rPr lang="zh-CN" altLang="zh-CN" dirty="0"/>
              <a:t>x</a:t>
            </a:r>
            <a:r>
              <a:rPr lang="zh-CN" altLang="zh-CN" baseline="30000" dirty="0"/>
              <a:t>A</a:t>
            </a:r>
            <a:endParaRPr lang="zh-CN" altLang="zh-CN" dirty="0"/>
          </a:p>
          <a:p>
            <a:r>
              <a:rPr lang="zh-CN" altLang="en-US" dirty="0" smtClean="0"/>
              <a:t>对数运算</a:t>
            </a:r>
            <a:endParaRPr lang="en-US" altLang="zh-CN" dirty="0" smtClean="0"/>
          </a:p>
          <a:p>
            <a:pPr marL="137160" indent="0">
              <a:buNone/>
            </a:pPr>
            <a:r>
              <a:rPr lang="en-US" altLang="zh-CN" dirty="0" smtClean="0"/>
              <a:t>         </a:t>
            </a:r>
            <a:r>
              <a:rPr lang="en-US" altLang="zh-CN" dirty="0" err="1" smtClean="0"/>
              <a:t>NlogA</a:t>
            </a:r>
            <a:r>
              <a:rPr lang="en-US" altLang="zh-CN" dirty="0" smtClean="0"/>
              <a:t> </a:t>
            </a:r>
            <a:r>
              <a:rPr lang="en-US" altLang="zh-CN" dirty="0"/>
              <a:t>= </a:t>
            </a:r>
            <a:r>
              <a:rPr lang="en-US" altLang="zh-CN" dirty="0" err="1"/>
              <a:t>logA</a:t>
            </a:r>
            <a:r>
              <a:rPr lang="en-US" altLang="zh-CN" baseline="30000" dirty="0" err="1"/>
              <a:t>N</a:t>
            </a:r>
            <a:endParaRPr lang="zh-CN" altLang="zh-CN" dirty="0"/>
          </a:p>
          <a:p>
            <a:pPr marL="137160" indent="0">
              <a:buNone/>
            </a:pPr>
            <a:endParaRPr lang="en-US" altLang="zh-CN" dirty="0" smtClean="0"/>
          </a:p>
          <a:p>
            <a:pPr marL="137160" indent="0">
              <a:buNone/>
            </a:pPr>
            <a:r>
              <a:rPr lang="en-US" altLang="zh-CN" dirty="0"/>
              <a:t>	</a:t>
            </a:r>
            <a:r>
              <a:rPr lang="en-US" altLang="zh-CN" dirty="0" smtClean="0"/>
              <a:t>Log(A*B) = </a:t>
            </a:r>
            <a:r>
              <a:rPr lang="en-US" altLang="zh-CN" dirty="0" err="1" smtClean="0"/>
              <a:t>LogA+LogB</a:t>
            </a:r>
            <a:endParaRPr lang="en-US" altLang="zh-CN" dirty="0" smtClean="0"/>
          </a:p>
          <a:p>
            <a:pPr marL="137160" indent="0">
              <a:buNone/>
            </a:pPr>
            <a:r>
              <a:rPr lang="en-US" altLang="zh-CN" dirty="0"/>
              <a:t>	</a:t>
            </a:r>
            <a:r>
              <a:rPr lang="en-US" altLang="zh-CN" dirty="0" smtClean="0"/>
              <a:t>	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987768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时间复杂度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O</a:t>
            </a:r>
            <a:r>
              <a:rPr lang="zh-CN" altLang="en-US" dirty="0" smtClean="0"/>
              <a:t>（</a:t>
            </a:r>
            <a:r>
              <a:rPr lang="en-US" altLang="zh-CN" dirty="0" smtClean="0"/>
              <a:t>N^3</a:t>
            </a:r>
            <a:r>
              <a:rPr lang="zh-CN" altLang="en-US" dirty="0" smtClean="0"/>
              <a:t>）</a:t>
            </a:r>
            <a:endParaRPr lang="en-US" altLang="zh-CN" dirty="0" smtClean="0"/>
          </a:p>
          <a:p>
            <a:r>
              <a:rPr lang="en-US" altLang="zh-CN" dirty="0" smtClean="0"/>
              <a:t>O</a:t>
            </a:r>
            <a:r>
              <a:rPr lang="zh-CN" altLang="en-US" dirty="0" smtClean="0"/>
              <a:t>（</a:t>
            </a:r>
            <a:r>
              <a:rPr lang="en-US" altLang="zh-CN" dirty="0" smtClean="0"/>
              <a:t>N^2</a:t>
            </a:r>
            <a:r>
              <a:rPr lang="zh-CN" altLang="en-US" dirty="0" smtClean="0"/>
              <a:t>）</a:t>
            </a:r>
            <a:endParaRPr lang="en-US" altLang="zh-CN" dirty="0" smtClean="0"/>
          </a:p>
          <a:p>
            <a:r>
              <a:rPr lang="en-US" altLang="zh-CN" dirty="0" smtClean="0"/>
              <a:t>O  (N)</a:t>
            </a:r>
          </a:p>
          <a:p>
            <a:r>
              <a:rPr lang="en-US" altLang="zh-CN" dirty="0" smtClean="0"/>
              <a:t>O</a:t>
            </a:r>
            <a:r>
              <a:rPr lang="zh-CN" altLang="en-US" dirty="0" smtClean="0"/>
              <a:t>（</a:t>
            </a:r>
            <a:r>
              <a:rPr lang="en-US" altLang="zh-CN" dirty="0" err="1" smtClean="0"/>
              <a:t>NLogN</a:t>
            </a:r>
            <a:r>
              <a:rPr lang="zh-CN" altLang="en-US" dirty="0" smtClean="0"/>
              <a:t>）</a:t>
            </a:r>
            <a:endParaRPr lang="en-US" altLang="zh-CN" dirty="0" smtClean="0"/>
          </a:p>
          <a:p>
            <a:r>
              <a:rPr lang="en-US" altLang="zh-CN" dirty="0" smtClean="0"/>
              <a:t>O</a:t>
            </a:r>
            <a:r>
              <a:rPr lang="zh-CN" altLang="en-US" dirty="0" smtClean="0"/>
              <a:t>（</a:t>
            </a:r>
            <a:r>
              <a:rPr lang="en-US" altLang="zh-CN" dirty="0" err="1" smtClean="0"/>
              <a:t>LogN</a:t>
            </a:r>
            <a:r>
              <a:rPr lang="zh-CN" altLang="en-US" dirty="0" smtClean="0"/>
              <a:t>）</a:t>
            </a:r>
            <a:endParaRPr lang="en-US" altLang="zh-CN" dirty="0" smtClean="0"/>
          </a:p>
          <a:p>
            <a:r>
              <a:rPr lang="en-US" altLang="zh-CN" dirty="0" smtClean="0"/>
              <a:t>O</a:t>
            </a:r>
            <a:r>
              <a:rPr lang="zh-CN" altLang="en-US" dirty="0" smtClean="0"/>
              <a:t>（</a:t>
            </a:r>
            <a:r>
              <a:rPr lang="en-US" altLang="zh-CN" dirty="0" smtClean="0"/>
              <a:t>1</a:t>
            </a:r>
            <a:r>
              <a:rPr lang="zh-CN" altLang="en-US" dirty="0" smtClean="0"/>
              <a:t>）</a:t>
            </a:r>
            <a:endParaRPr lang="zh-CN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11560" y="5589240"/>
            <a:ext cx="51125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*最坏情况和平均情况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327986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 smtClean="0"/>
              <a:t>LogN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5141168"/>
          </a:xfrm>
        </p:spPr>
        <p:txBody>
          <a:bodyPr/>
          <a:lstStyle/>
          <a:p>
            <a:r>
              <a:rPr lang="zh-CN" altLang="en-US" dirty="0" smtClean="0"/>
              <a:t>二分法查找最坏的情况：对于</a:t>
            </a:r>
            <a:r>
              <a:rPr lang="en-US" altLang="zh-CN" dirty="0" smtClean="0"/>
              <a:t>N</a:t>
            </a:r>
            <a:r>
              <a:rPr lang="zh-CN" altLang="en-US" dirty="0" smtClean="0"/>
              <a:t>个元素的数组，第一次查找未找到则舍弃</a:t>
            </a:r>
            <a:r>
              <a:rPr lang="en-US" altLang="zh-CN" dirty="0" smtClean="0"/>
              <a:t>N/2</a:t>
            </a:r>
            <a:r>
              <a:rPr lang="zh-CN" altLang="en-US" dirty="0" smtClean="0"/>
              <a:t>个元素，剩下</a:t>
            </a:r>
            <a:r>
              <a:rPr lang="en-US" altLang="zh-CN" dirty="0" smtClean="0"/>
              <a:t>N/2</a:t>
            </a:r>
            <a:r>
              <a:rPr lang="zh-CN" altLang="en-US" dirty="0" smtClean="0"/>
              <a:t>，同理第二次剩</a:t>
            </a:r>
            <a:r>
              <a:rPr lang="en-US" altLang="zh-CN" dirty="0" smtClean="0"/>
              <a:t>N/4……..</a:t>
            </a:r>
            <a:r>
              <a:rPr lang="zh-CN" altLang="en-US" dirty="0" smtClean="0"/>
              <a:t>一直到最后剩</a:t>
            </a:r>
            <a:r>
              <a:rPr lang="en-US" altLang="zh-CN" dirty="0" smtClean="0"/>
              <a:t>N/2^k&gt;=1,</a:t>
            </a:r>
            <a:r>
              <a:rPr lang="zh-CN" altLang="en-US" dirty="0" smtClean="0"/>
              <a:t>所以二分法查找的次数</a:t>
            </a:r>
            <a:r>
              <a:rPr lang="en-US" altLang="zh-CN" dirty="0" smtClean="0"/>
              <a:t>k </a:t>
            </a:r>
            <a:r>
              <a:rPr lang="zh-CN" altLang="en-US" dirty="0" smtClean="0"/>
              <a:t>满足</a:t>
            </a:r>
            <a:r>
              <a:rPr lang="en-US" altLang="zh-CN" dirty="0" smtClean="0"/>
              <a:t> N/2^k = 1</a:t>
            </a:r>
            <a:r>
              <a:rPr lang="zh-CN" altLang="en-US" dirty="0" smtClean="0"/>
              <a:t>，于是</a:t>
            </a:r>
            <a:endParaRPr lang="en-US" altLang="zh-CN" dirty="0"/>
          </a:p>
          <a:p>
            <a:r>
              <a:rPr lang="en-US" altLang="zh-CN" dirty="0" smtClean="0"/>
              <a:t>2^k = N</a:t>
            </a:r>
          </a:p>
          <a:p>
            <a:r>
              <a:rPr lang="en-US" altLang="zh-CN" dirty="0"/>
              <a:t>k</a:t>
            </a:r>
            <a:r>
              <a:rPr lang="en-US" altLang="zh-CN" dirty="0" smtClean="0"/>
              <a:t>= log</a:t>
            </a:r>
            <a:r>
              <a:rPr lang="en-US" altLang="zh-CN" sz="1200" dirty="0" smtClean="0"/>
              <a:t>2</a:t>
            </a:r>
            <a:r>
              <a:rPr lang="en-US" altLang="zh-CN" dirty="0" smtClean="0"/>
              <a:t>N</a:t>
            </a:r>
          </a:p>
          <a:p>
            <a:r>
              <a:rPr lang="zh-CN" altLang="en-US" dirty="0" smtClean="0"/>
              <a:t>所以二分法查找的最坏时间复杂度是</a:t>
            </a:r>
            <a:r>
              <a:rPr lang="en-US" altLang="zh-CN" dirty="0" smtClean="0"/>
              <a:t>O</a:t>
            </a:r>
            <a:r>
              <a:rPr lang="zh-CN" altLang="en-US" dirty="0" smtClean="0"/>
              <a:t>（</a:t>
            </a:r>
            <a:r>
              <a:rPr lang="en-US" altLang="zh-CN" dirty="0" err="1" smtClean="0"/>
              <a:t>logN</a:t>
            </a:r>
            <a:r>
              <a:rPr lang="zh-CN" altLang="en-US" dirty="0" smtClean="0"/>
              <a:t>）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467863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 smtClean="0"/>
              <a:t>NlogN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zh-CN" altLang="en-US" dirty="0"/>
              <a:t>首先决策树是一颗二叉树，每个节点表示元素之间一组可能的排序</a:t>
            </a:r>
            <a:r>
              <a:rPr lang="zh-CN" altLang="en-US" dirty="0" smtClean="0"/>
              <a:t>，</a:t>
            </a:r>
            <a:r>
              <a:rPr lang="zh-CN" altLang="en-US" dirty="0"/>
              <a:t/>
            </a:r>
            <a:br>
              <a:rPr lang="zh-CN" altLang="en-US" dirty="0"/>
            </a:br>
            <a:r>
              <a:rPr lang="zh-CN" altLang="en-US" dirty="0"/>
              <a:t>先来说明一些二叉树的性质，令</a:t>
            </a:r>
            <a:r>
              <a:rPr lang="en-US" altLang="zh-CN" dirty="0"/>
              <a:t>T</a:t>
            </a:r>
            <a:r>
              <a:rPr lang="zh-CN" altLang="en-US" dirty="0"/>
              <a:t>是深度为</a:t>
            </a:r>
            <a:r>
              <a:rPr lang="en-US" altLang="zh-CN" dirty="0"/>
              <a:t>d</a:t>
            </a:r>
            <a:r>
              <a:rPr lang="zh-CN" altLang="en-US" dirty="0"/>
              <a:t>的二叉树，则</a:t>
            </a:r>
            <a:r>
              <a:rPr lang="en-US" altLang="zh-CN" dirty="0"/>
              <a:t>T</a:t>
            </a:r>
            <a:r>
              <a:rPr lang="zh-CN" altLang="en-US" dirty="0"/>
              <a:t>最多有</a:t>
            </a:r>
            <a:r>
              <a:rPr lang="en-US" altLang="zh-CN" dirty="0"/>
              <a:t>2^</a:t>
            </a:r>
            <a:r>
              <a:rPr lang="zh-CN" altLang="en-US" dirty="0"/>
              <a:t>片树叶。</a:t>
            </a:r>
            <a:br>
              <a:rPr lang="zh-CN" altLang="en-US" dirty="0"/>
            </a:br>
            <a:r>
              <a:rPr lang="zh-CN" altLang="en-US" dirty="0"/>
              <a:t>具有</a:t>
            </a:r>
            <a:r>
              <a:rPr lang="en-US" altLang="zh-CN" dirty="0"/>
              <a:t>L</a:t>
            </a:r>
            <a:r>
              <a:rPr lang="zh-CN" altLang="en-US" dirty="0"/>
              <a:t>片树叶的二叉树的深度至少是</a:t>
            </a:r>
            <a:r>
              <a:rPr lang="en-US" altLang="zh-CN" dirty="0" err="1"/>
              <a:t>logL</a:t>
            </a:r>
            <a:r>
              <a:rPr lang="zh-CN" altLang="en-US" dirty="0"/>
              <a:t>。</a:t>
            </a:r>
            <a:r>
              <a:rPr lang="en-US" altLang="zh-CN" dirty="0"/>
              <a:t/>
            </a:r>
            <a:br>
              <a:rPr lang="en-US" altLang="zh-CN" dirty="0"/>
            </a:br>
            <a:r>
              <a:rPr lang="zh-CN" altLang="en-US" dirty="0"/>
              <a:t>所以，对</a:t>
            </a:r>
            <a:r>
              <a:rPr lang="en-US" altLang="zh-CN" dirty="0"/>
              <a:t>n</a:t>
            </a:r>
            <a:r>
              <a:rPr lang="zh-CN" altLang="en-US" dirty="0"/>
              <a:t>个元素排序的决策树必然有</a:t>
            </a:r>
            <a:r>
              <a:rPr lang="en-US" altLang="zh-CN" dirty="0"/>
              <a:t>n!</a:t>
            </a:r>
            <a:r>
              <a:rPr lang="zh-CN" altLang="en-US" dirty="0"/>
              <a:t>片树叶（因为</a:t>
            </a:r>
            <a:r>
              <a:rPr lang="en-US" altLang="zh-CN" dirty="0"/>
              <a:t>n</a:t>
            </a:r>
            <a:r>
              <a:rPr lang="zh-CN" altLang="en-US" dirty="0"/>
              <a:t>个数有</a:t>
            </a:r>
            <a:r>
              <a:rPr lang="en-US" altLang="zh-CN" dirty="0"/>
              <a:t>n!</a:t>
            </a:r>
            <a:r>
              <a:rPr lang="zh-CN" altLang="en-US" dirty="0"/>
              <a:t>种不同的大小关系），所以决策树的深度至少是</a:t>
            </a:r>
            <a:r>
              <a:rPr lang="en-US" altLang="zh-CN" dirty="0"/>
              <a:t>log(n!)</a:t>
            </a:r>
            <a:r>
              <a:rPr lang="zh-CN" altLang="en-US" dirty="0"/>
              <a:t>，即至少需要</a:t>
            </a:r>
            <a:r>
              <a:rPr lang="en-US" altLang="zh-CN" dirty="0"/>
              <a:t>log(n!)</a:t>
            </a:r>
            <a:r>
              <a:rPr lang="zh-CN" altLang="en-US" dirty="0"/>
              <a:t>次比较。</a:t>
            </a:r>
            <a:br>
              <a:rPr lang="zh-CN" altLang="en-US" dirty="0"/>
            </a:br>
            <a:r>
              <a:rPr lang="zh-CN" altLang="en-US" dirty="0"/>
              <a:t>而</a:t>
            </a:r>
            <a:br>
              <a:rPr lang="zh-CN" altLang="en-US" dirty="0"/>
            </a:br>
            <a:r>
              <a:rPr lang="en-US" altLang="zh-CN" dirty="0"/>
              <a:t>log(n!)=</a:t>
            </a:r>
            <a:r>
              <a:rPr lang="en-US" altLang="zh-CN" dirty="0" err="1"/>
              <a:t>logn+log</a:t>
            </a:r>
            <a:r>
              <a:rPr lang="en-US" altLang="zh-CN" dirty="0"/>
              <a:t>(n-1)+log(n-2)+...+log2+log1</a:t>
            </a:r>
            <a:br>
              <a:rPr lang="en-US" altLang="zh-CN" dirty="0"/>
            </a:br>
            <a:r>
              <a:rPr lang="en-US" altLang="zh-CN" dirty="0"/>
              <a:t>&gt;=</a:t>
            </a:r>
            <a:r>
              <a:rPr lang="en-US" altLang="zh-CN" dirty="0" err="1"/>
              <a:t>logn+log</a:t>
            </a:r>
            <a:r>
              <a:rPr lang="en-US" altLang="zh-CN" dirty="0"/>
              <a:t>(n-1)+log(n-2)+...+log(n/2)</a:t>
            </a:r>
            <a:br>
              <a:rPr lang="en-US" altLang="zh-CN" dirty="0"/>
            </a:br>
            <a:r>
              <a:rPr lang="en-US" altLang="zh-CN" dirty="0"/>
              <a:t>&gt;=(n/2)log(n/2)</a:t>
            </a:r>
            <a:br>
              <a:rPr lang="en-US" altLang="zh-CN" dirty="0"/>
            </a:br>
            <a:r>
              <a:rPr lang="en-US" altLang="zh-CN" dirty="0"/>
              <a:t>&gt;=(n/2)</a:t>
            </a:r>
            <a:r>
              <a:rPr lang="en-US" altLang="zh-CN" dirty="0" err="1"/>
              <a:t>logn</a:t>
            </a:r>
            <a:r>
              <a:rPr lang="en-US" altLang="zh-CN" dirty="0"/>
              <a:t>-n/2</a:t>
            </a:r>
            <a:br>
              <a:rPr lang="en-US" altLang="zh-CN" dirty="0"/>
            </a:br>
            <a:r>
              <a:rPr lang="en-US" altLang="zh-CN" dirty="0"/>
              <a:t>=O(</a:t>
            </a:r>
            <a:r>
              <a:rPr lang="en-US" altLang="zh-CN" dirty="0" err="1"/>
              <a:t>nlogn</a:t>
            </a:r>
            <a:r>
              <a:rPr lang="en-US" altLang="zh-CN" dirty="0"/>
              <a:t>)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50925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算法分析方法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83568" y="1052736"/>
            <a:ext cx="8075240" cy="4320520"/>
          </a:xfrm>
        </p:spPr>
        <p:txBody>
          <a:bodyPr/>
          <a:lstStyle/>
          <a:p>
            <a:pPr marL="137160" indent="0">
              <a:buNone/>
            </a:pPr>
            <a:endParaRPr lang="en-US" altLang="zh-CN" dirty="0" smtClean="0"/>
          </a:p>
          <a:p>
            <a:r>
              <a:rPr lang="zh-CN" altLang="en-US" dirty="0"/>
              <a:t>递归</a:t>
            </a:r>
            <a:r>
              <a:rPr lang="zh-CN" altLang="en-US" dirty="0" smtClean="0"/>
              <a:t>法     汉诺塔</a:t>
            </a:r>
            <a:endParaRPr lang="en-US" altLang="zh-CN" dirty="0" smtClean="0"/>
          </a:p>
          <a:p>
            <a:r>
              <a:rPr lang="zh-CN" altLang="en-US" dirty="0" smtClean="0"/>
              <a:t>穷举法     暴力密码破解法</a:t>
            </a:r>
            <a:endParaRPr lang="en-US" altLang="zh-CN" dirty="0" smtClean="0"/>
          </a:p>
          <a:p>
            <a:r>
              <a:rPr lang="zh-CN" altLang="en-US" dirty="0" smtClean="0"/>
              <a:t>贪心算法  加勒比海盗偷宝藏</a:t>
            </a:r>
            <a:endParaRPr lang="en-US" altLang="zh-CN" dirty="0" smtClean="0"/>
          </a:p>
          <a:p>
            <a:r>
              <a:rPr lang="zh-CN" altLang="en-US" dirty="0" smtClean="0"/>
              <a:t>分治法       乐毅连下齐</a:t>
            </a:r>
            <a:r>
              <a:rPr lang="en-US" altLang="zh-CN" dirty="0" smtClean="0"/>
              <a:t>72</a:t>
            </a:r>
            <a:r>
              <a:rPr lang="zh-CN" altLang="en-US" dirty="0" smtClean="0"/>
              <a:t>城 二分搜索</a:t>
            </a:r>
            <a:endParaRPr lang="en-US" altLang="zh-CN" dirty="0" smtClean="0"/>
          </a:p>
          <a:p>
            <a:r>
              <a:rPr lang="zh-CN" altLang="en-US" dirty="0" smtClean="0"/>
              <a:t>动态规划法 导弹拦截</a:t>
            </a:r>
            <a:endParaRPr lang="en-US" altLang="zh-CN" dirty="0" smtClean="0"/>
          </a:p>
          <a:p>
            <a:r>
              <a:rPr lang="zh-CN" altLang="en-US" dirty="0" smtClean="0"/>
              <a:t>迭代法</a:t>
            </a:r>
            <a:r>
              <a:rPr lang="en-US" altLang="zh-CN" dirty="0" smtClean="0"/>
              <a:t>	       </a:t>
            </a:r>
            <a:r>
              <a:rPr lang="zh-CN" altLang="en-US" dirty="0" smtClean="0"/>
              <a:t>超能生的兔子</a:t>
            </a:r>
            <a:endParaRPr lang="en-US" altLang="zh-CN" dirty="0" smtClean="0"/>
          </a:p>
          <a:p>
            <a:r>
              <a:rPr lang="zh-CN" altLang="en-US" dirty="0" smtClean="0"/>
              <a:t>回溯法          八皇后</a:t>
            </a:r>
            <a:endParaRPr lang="en-US" altLang="zh-CN" dirty="0" smtClean="0"/>
          </a:p>
          <a:p>
            <a:pPr marL="137160" indent="0">
              <a:buNone/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581255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顶峰">
  <a:themeElements>
    <a:clrScheme name="顶峰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顶峰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顶峰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1049</TotalTime>
  <Words>247</Words>
  <Application>Microsoft Office PowerPoint</Application>
  <PresentationFormat>全屏显示(4:3)</PresentationFormat>
  <Paragraphs>55</Paragraphs>
  <Slides>9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0" baseType="lpstr">
      <vt:lpstr>顶峰</vt:lpstr>
      <vt:lpstr>算法—Algorithm</vt:lpstr>
      <vt:lpstr>特征</vt:lpstr>
      <vt:lpstr>算法运算要素</vt:lpstr>
      <vt:lpstr>算法优劣评定</vt:lpstr>
      <vt:lpstr>必备数学知识</vt:lpstr>
      <vt:lpstr>时间复杂度</vt:lpstr>
      <vt:lpstr>LogN</vt:lpstr>
      <vt:lpstr>NlogN</vt:lpstr>
      <vt:lpstr>算法分析方法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算法—Algorithm</dc:title>
  <dc:creator>Administrator</dc:creator>
  <cp:lastModifiedBy>deeplm</cp:lastModifiedBy>
  <cp:revision>23</cp:revision>
  <dcterms:created xsi:type="dcterms:W3CDTF">2016-08-11T06:09:43Z</dcterms:created>
  <dcterms:modified xsi:type="dcterms:W3CDTF">2016-10-20T14:12:41Z</dcterms:modified>
</cp:coreProperties>
</file>