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86" r:id="rId2"/>
    <p:sldId id="478" r:id="rId3"/>
    <p:sldId id="489" r:id="rId4"/>
    <p:sldId id="455" r:id="rId5"/>
    <p:sldId id="480" r:id="rId6"/>
    <p:sldId id="481" r:id="rId7"/>
    <p:sldId id="494" r:id="rId8"/>
    <p:sldId id="496" r:id="rId9"/>
    <p:sldId id="495" r:id="rId10"/>
    <p:sldId id="497" r:id="rId11"/>
    <p:sldId id="498" r:id="rId12"/>
    <p:sldId id="499" r:id="rId13"/>
    <p:sldId id="500" r:id="rId14"/>
    <p:sldId id="483" r:id="rId15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7">
          <p15:clr>
            <a:srgbClr val="A4A3A4"/>
          </p15:clr>
        </p15:guide>
        <p15:guide id="2" pos="28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9" autoAdjust="0"/>
    <p:restoredTop sz="93778" autoAdjust="0"/>
  </p:normalViewPr>
  <p:slideViewPr>
    <p:cSldViewPr>
      <p:cViewPr varScale="1">
        <p:scale>
          <a:sx n="89" d="100"/>
          <a:sy n="89" d="100"/>
        </p:scale>
        <p:origin x="870" y="90"/>
      </p:cViewPr>
      <p:guideLst>
        <p:guide orient="horz" pos="1577"/>
        <p:guide pos="287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2019/1/1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5773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2019/1/1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itchFamily="18" charset="-122"/>
                <a:ea typeface="Adobe 仿宋 Std R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栈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1BCADF54-5872-447A-9FA7-43E1D7B3184E}"/>
              </a:ext>
            </a:extLst>
          </p:cNvPr>
          <p:cNvSpPr txBox="1">
            <a:spLocks/>
          </p:cNvSpPr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链栈</a:t>
            </a:r>
            <a:endParaRPr lang="zh-CN" altLang="en-US" sz="2800" dirty="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7" name="组合 72"/>
          <p:cNvGrpSpPr>
            <a:grpSpLocks/>
          </p:cNvGrpSpPr>
          <p:nvPr/>
        </p:nvGrpSpPr>
        <p:grpSpPr bwMode="auto">
          <a:xfrm>
            <a:off x="933152" y="1059583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链栈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D3F0B612-141C-4B51-8E1A-C360C0BFC2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1661478"/>
            <a:ext cx="1872208" cy="2854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041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95486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链栈</a:t>
            </a:r>
            <a:endParaRPr lang="zh-CN" altLang="en-US" sz="2800" dirty="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7" name="组合 72"/>
          <p:cNvGrpSpPr>
            <a:grpSpLocks/>
          </p:cNvGrpSpPr>
          <p:nvPr/>
        </p:nvGrpSpPr>
        <p:grpSpPr bwMode="auto">
          <a:xfrm>
            <a:off x="933152" y="843558"/>
            <a:ext cx="6891295" cy="369902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907305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入栈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13BDB78C-BDBE-4AD9-882A-0DC621E0F8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211806"/>
            <a:ext cx="4104456" cy="3236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018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95486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链栈</a:t>
            </a:r>
            <a:endParaRPr lang="zh-CN" altLang="en-US" sz="2800" dirty="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7" name="组合 72"/>
          <p:cNvGrpSpPr>
            <a:grpSpLocks/>
          </p:cNvGrpSpPr>
          <p:nvPr/>
        </p:nvGrpSpPr>
        <p:grpSpPr bwMode="auto">
          <a:xfrm>
            <a:off x="933152" y="843558"/>
            <a:ext cx="6891295" cy="369902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907305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出栈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32298EA0-3950-4DF9-BB8F-37A1DA9111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220424"/>
            <a:ext cx="3888432" cy="329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5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95486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链栈</a:t>
            </a:r>
            <a:endParaRPr lang="zh-CN" altLang="en-US" sz="2800" dirty="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7" name="组合 72"/>
          <p:cNvGrpSpPr>
            <a:grpSpLocks/>
          </p:cNvGrpSpPr>
          <p:nvPr/>
        </p:nvGrpSpPr>
        <p:grpSpPr bwMode="auto">
          <a:xfrm>
            <a:off x="933152" y="843558"/>
            <a:ext cx="6891295" cy="369902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907305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取栈顶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11331F13-4513-436C-A055-DC9E86F52D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1275605"/>
            <a:ext cx="1648156" cy="3248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883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 dirty="0"/>
          </a:p>
        </p:txBody>
      </p:sp>
      <p:grpSp>
        <p:nvGrpSpPr>
          <p:cNvPr id="7" name="组合 72"/>
          <p:cNvGrpSpPr>
            <a:grpSpLocks/>
          </p:cNvGrpSpPr>
          <p:nvPr/>
        </p:nvGrpSpPr>
        <p:grpSpPr bwMode="auto">
          <a:xfrm>
            <a:off x="933152" y="1059583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5425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160573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作业</a:t>
            </a:r>
          </a:p>
        </p:txBody>
      </p:sp>
      <p:sp>
        <p:nvSpPr>
          <p:cNvPr id="2" name="矩形 1"/>
          <p:cNvSpPr/>
          <p:nvPr/>
        </p:nvSpPr>
        <p:spPr>
          <a:xfrm>
            <a:off x="1547664" y="1779662"/>
            <a:ext cx="61206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/>
              <a:t>创建一个顺序栈或链栈，完成初始化、入栈、出栈、取栈顶等基本操作。</a:t>
            </a:r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98407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栈</a:t>
            </a:r>
            <a:endParaRPr lang="zh-CN" altLang="en-US" sz="2800" dirty="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7" name="组合 72"/>
          <p:cNvGrpSpPr>
            <a:grpSpLocks/>
          </p:cNvGrpSpPr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知识点概述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75656" y="1176203"/>
            <a:ext cx="6840760" cy="1706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b="1" dirty="0"/>
              <a:t>后进先出</a:t>
            </a:r>
            <a:r>
              <a:rPr lang="zh-CN" altLang="zh-CN" dirty="0"/>
              <a:t>（</a:t>
            </a:r>
            <a:r>
              <a:rPr lang="en-US" altLang="zh-CN" dirty="0"/>
              <a:t>Last In First Out</a:t>
            </a:r>
            <a:r>
              <a:rPr lang="zh-CN" altLang="zh-CN" dirty="0"/>
              <a:t>，</a:t>
            </a:r>
            <a:r>
              <a:rPr lang="en-US" altLang="zh-CN" dirty="0"/>
              <a:t>LIFO</a:t>
            </a:r>
            <a:r>
              <a:rPr lang="zh-CN" altLang="zh-CN" dirty="0"/>
              <a:t>）的线性序列，称为“栈”。栈也是一种线性表，只不过它是操作受限的线性表，只能在一端进出操作。进出的一端称为栈顶（</a:t>
            </a:r>
            <a:r>
              <a:rPr lang="en-US" altLang="zh-CN" i="1" dirty="0"/>
              <a:t>top</a:t>
            </a:r>
            <a:r>
              <a:rPr lang="zh-CN" altLang="zh-CN" dirty="0"/>
              <a:t>），另一端称为栈底（</a:t>
            </a:r>
            <a:r>
              <a:rPr lang="en-US" altLang="zh-CN" i="1" dirty="0"/>
              <a:t>base</a:t>
            </a:r>
            <a:r>
              <a:rPr lang="zh-CN" altLang="zh-CN" dirty="0"/>
              <a:t>）。栈可以用顺序存储，也可以用链式存储，分别称为顺序栈和链栈。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7A4081C3-AD19-49B1-8DD4-F8F21DE483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3024961"/>
            <a:ext cx="6124575" cy="134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353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顺序栈</a:t>
            </a:r>
            <a:endParaRPr lang="zh-CN" altLang="en-US" sz="2800" dirty="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7" name="组合 72"/>
          <p:cNvGrpSpPr>
            <a:grpSpLocks/>
          </p:cNvGrpSpPr>
          <p:nvPr/>
        </p:nvGrpSpPr>
        <p:grpSpPr bwMode="auto">
          <a:xfrm>
            <a:off x="933152" y="1059582"/>
            <a:ext cx="6891295" cy="3816423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059583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知识点概述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4778B8B9-6A6F-471C-85E1-CEC8B4B729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3930" y="1556533"/>
            <a:ext cx="2198688" cy="3107812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8E0E9521-E14A-4A17-A5FD-4D53E821623C}"/>
              </a:ext>
            </a:extLst>
          </p:cNvPr>
          <p:cNvSpPr/>
          <p:nvPr/>
        </p:nvSpPr>
        <p:spPr>
          <a:xfrm>
            <a:off x="1691680" y="2067694"/>
            <a:ext cx="26642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zh-CN" altLang="zh-CN" kern="100" dirty="0">
                <a:latin typeface="Times New Roman" panose="02020603050405020304" pitchFamily="18" charset="0"/>
              </a:rPr>
              <a:t>需要两个指针，</a:t>
            </a:r>
            <a:r>
              <a:rPr lang="en-US" altLang="zh-CN" i="1" kern="100" dirty="0">
                <a:latin typeface="Times New Roman" panose="02020603050405020304" pitchFamily="18" charset="0"/>
              </a:rPr>
              <a:t>base</a:t>
            </a:r>
            <a:r>
              <a:rPr lang="zh-CN" altLang="zh-CN" kern="100" dirty="0">
                <a:latin typeface="Times New Roman" panose="02020603050405020304" pitchFamily="18" charset="0"/>
              </a:rPr>
              <a:t>指向栈底，</a:t>
            </a:r>
            <a:r>
              <a:rPr lang="en-US" altLang="zh-CN" i="1" kern="100" dirty="0">
                <a:latin typeface="Times New Roman" panose="02020603050405020304" pitchFamily="18" charset="0"/>
              </a:rPr>
              <a:t>top</a:t>
            </a:r>
            <a:r>
              <a:rPr lang="zh-CN" altLang="zh-CN" kern="100" dirty="0">
                <a:latin typeface="Times New Roman" panose="02020603050405020304" pitchFamily="18" charset="0"/>
              </a:rPr>
              <a:t>指向栈顶。</a:t>
            </a:r>
          </a:p>
        </p:txBody>
      </p:sp>
    </p:spTree>
    <p:extLst>
      <p:ext uri="{BB962C8B-B14F-4D97-AF65-F5344CB8AC3E}">
        <p14:creationId xmlns:p14="http://schemas.microsoft.com/office/powerpoint/2010/main" val="3618451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顺序栈</a:t>
            </a:r>
            <a:endParaRPr lang="zh-CN" altLang="en-US" sz="2800" dirty="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7" name="组合 72"/>
          <p:cNvGrpSpPr>
            <a:grpSpLocks/>
          </p:cNvGrpSpPr>
          <p:nvPr/>
        </p:nvGrpSpPr>
        <p:grpSpPr bwMode="auto">
          <a:xfrm>
            <a:off x="933152" y="1059583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12333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动态分配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19CE8A69-2B58-4757-A1AE-B9FD58F3F8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4791" y="2407517"/>
            <a:ext cx="569595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580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顺序栈</a:t>
            </a:r>
            <a:endParaRPr lang="zh-CN" altLang="en-US" sz="2800" dirty="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7" name="组合 72"/>
          <p:cNvGrpSpPr>
            <a:grpSpLocks/>
          </p:cNvGrpSpPr>
          <p:nvPr/>
        </p:nvGrpSpPr>
        <p:grpSpPr bwMode="auto">
          <a:xfrm>
            <a:off x="933152" y="1059583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静态分配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327D9FC9-6420-4FC7-84A8-93B72CAC44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725" y="2149751"/>
            <a:ext cx="5924550" cy="160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81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顺序栈</a:t>
            </a:r>
            <a:endParaRPr lang="zh-CN" altLang="en-US" sz="2800" dirty="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7" name="组合 72"/>
          <p:cNvGrpSpPr>
            <a:grpSpLocks/>
          </p:cNvGrpSpPr>
          <p:nvPr/>
        </p:nvGrpSpPr>
        <p:grpSpPr bwMode="auto">
          <a:xfrm>
            <a:off x="933152" y="1059583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初始化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C3124862-4794-4287-8A07-C8004AD787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2261" y="1740196"/>
            <a:ext cx="2867025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181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顺序栈</a:t>
            </a:r>
            <a:endParaRPr lang="zh-CN" altLang="en-US" sz="2800" dirty="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7" name="组合 72"/>
          <p:cNvGrpSpPr>
            <a:grpSpLocks/>
          </p:cNvGrpSpPr>
          <p:nvPr/>
        </p:nvGrpSpPr>
        <p:grpSpPr bwMode="auto">
          <a:xfrm>
            <a:off x="933152" y="1059583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入栈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2DCC0EB4-CBA6-4DF2-92D8-3F772C04CE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1533758"/>
            <a:ext cx="2438400" cy="283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810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顺序栈</a:t>
            </a:r>
            <a:endParaRPr lang="zh-CN" altLang="en-US" sz="2800" dirty="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7" name="组合 72"/>
          <p:cNvGrpSpPr>
            <a:grpSpLocks/>
          </p:cNvGrpSpPr>
          <p:nvPr/>
        </p:nvGrpSpPr>
        <p:grpSpPr bwMode="auto">
          <a:xfrm>
            <a:off x="933152" y="1059583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出栈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E39C197A-C22E-4DD6-94AF-9178E4C99B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3351" y="1697783"/>
            <a:ext cx="5477297" cy="283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9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顺序栈</a:t>
            </a:r>
            <a:endParaRPr lang="zh-CN" altLang="en-US" sz="2800" dirty="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7" name="组合 72"/>
          <p:cNvGrpSpPr>
            <a:grpSpLocks/>
          </p:cNvGrpSpPr>
          <p:nvPr/>
        </p:nvGrpSpPr>
        <p:grpSpPr bwMode="auto">
          <a:xfrm>
            <a:off x="933152" y="1059583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取栈顶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0823A568-C175-4C37-BC63-2552DB5AD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354" y="1687008"/>
            <a:ext cx="5323681" cy="2804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55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188</Words>
  <Application>Microsoft Office PowerPoint</Application>
  <PresentationFormat>全屏显示(16:9)</PresentationFormat>
  <Paragraphs>44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1" baseType="lpstr">
      <vt:lpstr>Adobe 仿宋 Std R</vt:lpstr>
      <vt:lpstr>等线</vt:lpstr>
      <vt:lpstr>微软雅黑</vt:lpstr>
      <vt:lpstr>Arial</vt:lpstr>
      <vt:lpstr>Calibri</vt:lpstr>
      <vt:lpstr>Times New Roman</vt:lpstr>
      <vt:lpstr>Office 主题​​</vt:lpstr>
      <vt:lpstr>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祁 全</cp:lastModifiedBy>
  <cp:revision>452</cp:revision>
  <dcterms:created xsi:type="dcterms:W3CDTF">2018-04-19T15:31:00Z</dcterms:created>
  <dcterms:modified xsi:type="dcterms:W3CDTF">2019-01-01T12:16:19Z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