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86" r:id="rId3"/>
    <p:sldId id="478" r:id="rId4"/>
    <p:sldId id="489" r:id="rId5"/>
    <p:sldId id="455" r:id="rId6"/>
    <p:sldId id="480" r:id="rId7"/>
    <p:sldId id="481" r:id="rId8"/>
    <p:sldId id="494" r:id="rId9"/>
    <p:sldId id="496" r:id="rId10"/>
    <p:sldId id="501" r:id="rId11"/>
    <p:sldId id="495" r:id="rId12"/>
    <p:sldId id="502" r:id="rId13"/>
    <p:sldId id="503" r:id="rId14"/>
    <p:sldId id="504" r:id="rId15"/>
    <p:sldId id="505" r:id="rId16"/>
    <p:sldId id="497" r:id="rId17"/>
    <p:sldId id="483" r:id="rId18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9" autoAdjust="0"/>
    <p:restoredTop sz="93778" autoAdjust="0"/>
  </p:normalViewPr>
  <p:slideViewPr>
    <p:cSldViewPr>
      <p:cViewPr varScale="1">
        <p:scale>
          <a:sx n="89" d="100"/>
          <a:sy n="89" d="100"/>
        </p:scale>
        <p:origin x="870" y="90"/>
      </p:cViewPr>
      <p:guideLst>
        <p:guide orient="horz" pos="1577"/>
        <p:guide pos="287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3" Type="http://schemas.openxmlformats.org/officeDocument/2006/relationships/theme" Target="../theme/theme1.xml"/><Relationship Id="rId32" Type="http://schemas.openxmlformats.org/officeDocument/2006/relationships/image" Target="../media/image21.png"/><Relationship Id="rId31" Type="http://schemas.openxmlformats.org/officeDocument/2006/relationships/image" Target="../media/image20.png"/><Relationship Id="rId30" Type="http://schemas.openxmlformats.org/officeDocument/2006/relationships/image" Target="../media/image19.png"/><Relationship Id="rId3" Type="http://schemas.openxmlformats.org/officeDocument/2006/relationships/slideLayout" Target="../slideLayouts/slideLayout3.xml"/><Relationship Id="rId29" Type="http://schemas.openxmlformats.org/officeDocument/2006/relationships/image" Target="../media/image18.jpeg"/><Relationship Id="rId28" Type="http://schemas.openxmlformats.org/officeDocument/2006/relationships/image" Target="../media/image17.jpeg"/><Relationship Id="rId27" Type="http://schemas.openxmlformats.org/officeDocument/2006/relationships/image" Target="../media/image16.jpeg"/><Relationship Id="rId26" Type="http://schemas.openxmlformats.org/officeDocument/2006/relationships/image" Target="../media/image15.jpeg"/><Relationship Id="rId25" Type="http://schemas.openxmlformats.org/officeDocument/2006/relationships/image" Target="../media/image14.jpeg"/><Relationship Id="rId24" Type="http://schemas.openxmlformats.org/officeDocument/2006/relationships/image" Target="../media/image13.jpeg"/><Relationship Id="rId23" Type="http://schemas.openxmlformats.org/officeDocument/2006/relationships/image" Target="../media/image12.jpeg"/><Relationship Id="rId22" Type="http://schemas.openxmlformats.org/officeDocument/2006/relationships/image" Target="../media/image11.jpeg"/><Relationship Id="rId21" Type="http://schemas.openxmlformats.org/officeDocument/2006/relationships/image" Target="../media/image10.jpeg"/><Relationship Id="rId20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8.jpeg"/><Relationship Id="rId18" Type="http://schemas.openxmlformats.org/officeDocument/2006/relationships/image" Target="../media/image7.jpeg"/><Relationship Id="rId17" Type="http://schemas.openxmlformats.org/officeDocument/2006/relationships/image" Target="../media/image6.jpeg"/><Relationship Id="rId16" Type="http://schemas.openxmlformats.org/officeDocument/2006/relationships/image" Target="../media/image5.jpeg"/><Relationship Id="rId15" Type="http://schemas.openxmlformats.org/officeDocument/2006/relationships/image" Target="../media/image4.jpeg"/><Relationship Id="rId14" Type="http://schemas.openxmlformats.org/officeDocument/2006/relationships/image" Target="../media/image3.png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  <a:endParaRPr lang="zh-CN" altLang="en-US" sz="18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itchFamily="18" charset="-122"/>
                <a:ea typeface="Adobe 仿宋 Std R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6.png"/><Relationship Id="rId1" Type="http://schemas.openxmlformats.org/officeDocument/2006/relationships/image" Target="../media/image3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5.pn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6.png"/><Relationship Id="rId2" Type="http://schemas.openxmlformats.org/officeDocument/2006/relationships/image" Target="../media/image37.png"/><Relationship Id="rId1" Type="http://schemas.openxmlformats.org/officeDocument/2006/relationships/image" Target="../media/image3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6.png"/><Relationship Id="rId1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6.png"/><Relationship Id="rId1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0.png"/><Relationship Id="rId1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队列</a:t>
            </a:r>
            <a:endParaRPr lang="zh-CN" altLang="en-US" sz="6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  <a:endParaRPr lang="zh-CN" altLang="en-US" sz="4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循环队列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59583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队空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2125" y="1677516"/>
            <a:ext cx="5857875" cy="2838450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4255368" y="1527926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kern="0" dirty="0" err="1">
                <a:latin typeface="Times New Roman" panose="02020603050405020304" pitchFamily="18" charset="0"/>
                <a:cs typeface="宋体" panose="02010600030101010101" pitchFamily="2" charset="-122"/>
              </a:rPr>
              <a:t>Q.front</a:t>
            </a:r>
            <a:r>
              <a:rPr lang="en-US" altLang="zh-CN" kern="0" dirty="0">
                <a:latin typeface="Times New Roman" panose="02020603050405020304" pitchFamily="18" charset="0"/>
                <a:cs typeface="宋体" panose="02010600030101010101" pitchFamily="2" charset="-122"/>
              </a:rPr>
              <a:t>==</a:t>
            </a:r>
            <a:r>
              <a:rPr lang="en-US" altLang="zh-CN" kern="0" dirty="0" err="1">
                <a:latin typeface="Times New Roman" panose="02020603050405020304" pitchFamily="18" charset="0"/>
                <a:cs typeface="宋体" panose="02010600030101010101" pitchFamily="2" charset="-122"/>
              </a:rPr>
              <a:t>Q.rear</a:t>
            </a:r>
            <a:endParaRPr lang="zh-CN" altLang="zh-CN" kern="1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循环队列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6673" y="1073770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队满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349" y="1544128"/>
            <a:ext cx="2609850" cy="2800350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1626963" y="1989390"/>
            <a:ext cx="29450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kern="0" dirty="0">
                <a:latin typeface="Times New Roman" panose="02020603050405020304" pitchFamily="18" charset="0"/>
                <a:cs typeface="宋体" panose="02010600030101010101" pitchFamily="2" charset="-122"/>
              </a:rPr>
              <a:t>(Q.rear+1)%</a:t>
            </a:r>
            <a:r>
              <a:rPr lang="en-US" altLang="zh-CN" kern="0" dirty="0" err="1">
                <a:latin typeface="Times New Roman" panose="02020603050405020304" pitchFamily="18" charset="0"/>
                <a:cs typeface="宋体" panose="02010600030101010101" pitchFamily="2" charset="-122"/>
              </a:rPr>
              <a:t>Maxsize</a:t>
            </a:r>
            <a:r>
              <a:rPr lang="en-US" altLang="zh-CN" kern="0" dirty="0">
                <a:latin typeface="Times New Roman" panose="02020603050405020304" pitchFamily="18" charset="0"/>
                <a:cs typeface="宋体" panose="02010600030101010101" pitchFamily="2" charset="-122"/>
              </a:rPr>
              <a:t>=</a:t>
            </a:r>
            <a:r>
              <a:rPr lang="en-US" altLang="zh-CN" kern="0" dirty="0" err="1">
                <a:latin typeface="Times New Roman" panose="02020603050405020304" pitchFamily="18" charset="0"/>
                <a:cs typeface="宋体" panose="02010600030101010101" pitchFamily="2" charset="-122"/>
              </a:rPr>
              <a:t>Q.front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循环队列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6673" y="771550"/>
            <a:ext cx="6891295" cy="383061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111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入队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427734"/>
            <a:ext cx="3960440" cy="2006623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1576587" y="1419622"/>
            <a:ext cx="577480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zh-CN" altLang="zh-CN" kern="0" dirty="0">
                <a:latin typeface="Times New Roman" panose="02020603050405020304" pitchFamily="18" charset="0"/>
                <a:cs typeface="宋体" panose="02010600030101010101" pitchFamily="2" charset="-122"/>
              </a:rPr>
              <a:t>入队：</a:t>
            </a:r>
            <a:endParaRPr lang="zh-CN" altLang="zh-CN" kern="100" dirty="0">
              <a:latin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kern="0" dirty="0" err="1">
                <a:latin typeface="Times New Roman" panose="02020603050405020304" pitchFamily="18" charset="0"/>
                <a:cs typeface="宋体" panose="02010600030101010101" pitchFamily="2" charset="-122"/>
              </a:rPr>
              <a:t>Q.base</a:t>
            </a:r>
            <a:r>
              <a:rPr lang="en-US" altLang="zh-CN" kern="0" dirty="0">
                <a:latin typeface="Times New Roman" panose="02020603050405020304" pitchFamily="18" charset="0"/>
                <a:cs typeface="宋体" panose="02010600030101010101" pitchFamily="2" charset="-122"/>
              </a:rPr>
              <a:t>[</a:t>
            </a:r>
            <a:r>
              <a:rPr lang="en-US" altLang="zh-CN" kern="0" dirty="0" err="1">
                <a:latin typeface="Times New Roman" panose="02020603050405020304" pitchFamily="18" charset="0"/>
                <a:cs typeface="宋体" panose="02010600030101010101" pitchFamily="2" charset="-122"/>
              </a:rPr>
              <a:t>Q.rear</a:t>
            </a:r>
            <a:r>
              <a:rPr lang="en-US" altLang="zh-CN" kern="0" dirty="0">
                <a:latin typeface="Times New Roman" panose="02020603050405020304" pitchFamily="18" charset="0"/>
                <a:cs typeface="宋体" panose="02010600030101010101" pitchFamily="2" charset="-122"/>
              </a:rPr>
              <a:t>]=x;    //</a:t>
            </a:r>
            <a:r>
              <a:rPr lang="zh-CN" altLang="zh-CN" kern="0" dirty="0">
                <a:latin typeface="Times New Roman" panose="02020603050405020304" pitchFamily="18" charset="0"/>
                <a:cs typeface="宋体" panose="02010600030101010101" pitchFamily="2" charset="-122"/>
              </a:rPr>
              <a:t>将元素</a:t>
            </a:r>
            <a:r>
              <a:rPr lang="en-US" altLang="zh-CN" kern="0" dirty="0">
                <a:latin typeface="Times New Roman" panose="02020603050405020304" pitchFamily="18" charset="0"/>
                <a:cs typeface="宋体" panose="02010600030101010101" pitchFamily="2" charset="-122"/>
              </a:rPr>
              <a:t>x</a:t>
            </a:r>
            <a:r>
              <a:rPr lang="zh-CN" altLang="zh-CN" kern="0" dirty="0">
                <a:latin typeface="Times New Roman" panose="02020603050405020304" pitchFamily="18" charset="0"/>
                <a:cs typeface="宋体" panose="02010600030101010101" pitchFamily="2" charset="-122"/>
              </a:rPr>
              <a:t>放入</a:t>
            </a:r>
            <a:r>
              <a:rPr lang="en-US" altLang="zh-CN" kern="0" dirty="0" err="1">
                <a:latin typeface="Times New Roman" panose="02020603050405020304" pitchFamily="18" charset="0"/>
                <a:cs typeface="宋体" panose="02010600030101010101" pitchFamily="2" charset="-122"/>
              </a:rPr>
              <a:t>Q.rear</a:t>
            </a:r>
            <a:r>
              <a:rPr lang="zh-CN" altLang="zh-CN" kern="0" dirty="0">
                <a:latin typeface="Times New Roman" panose="02020603050405020304" pitchFamily="18" charset="0"/>
                <a:cs typeface="宋体" panose="02010600030101010101" pitchFamily="2" charset="-122"/>
              </a:rPr>
              <a:t>所指空间</a:t>
            </a:r>
            <a:endParaRPr lang="zh-CN" altLang="zh-CN" kern="100" dirty="0">
              <a:latin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kern="0" dirty="0" err="1">
                <a:latin typeface="Times New Roman" panose="02020603050405020304" pitchFamily="18" charset="0"/>
                <a:cs typeface="宋体" panose="02010600030101010101" pitchFamily="2" charset="-122"/>
              </a:rPr>
              <a:t>Q.rear</a:t>
            </a:r>
            <a:r>
              <a:rPr lang="en-US" altLang="zh-CN" kern="0" dirty="0">
                <a:latin typeface="Times New Roman" panose="02020603050405020304" pitchFamily="18" charset="0"/>
                <a:cs typeface="宋体" panose="02010600030101010101" pitchFamily="2" charset="-122"/>
              </a:rPr>
              <a:t>=(Q.rear+1) %</a:t>
            </a:r>
            <a:r>
              <a:rPr lang="en-US" altLang="zh-CN" kern="0" dirty="0" err="1">
                <a:latin typeface="Times New Roman" panose="02020603050405020304" pitchFamily="18" charset="0"/>
                <a:cs typeface="宋体" panose="02010600030101010101" pitchFamily="2" charset="-122"/>
              </a:rPr>
              <a:t>Maxsize</a:t>
            </a:r>
            <a:r>
              <a:rPr lang="en-US" altLang="zh-CN" kern="0" dirty="0">
                <a:latin typeface="Times New Roman" panose="02020603050405020304" pitchFamily="18" charset="0"/>
                <a:cs typeface="宋体" panose="02010600030101010101" pitchFamily="2" charset="-122"/>
              </a:rPr>
              <a:t>; //</a:t>
            </a:r>
            <a:r>
              <a:rPr lang="en-US" altLang="zh-CN" kern="0" dirty="0" err="1">
                <a:latin typeface="Times New Roman" panose="02020603050405020304" pitchFamily="18" charset="0"/>
                <a:cs typeface="宋体" panose="02010600030101010101" pitchFamily="2" charset="-122"/>
              </a:rPr>
              <a:t>Q.rear</a:t>
            </a:r>
            <a:r>
              <a:rPr lang="zh-CN" altLang="zh-CN" kern="0" dirty="0">
                <a:latin typeface="Times New Roman" panose="02020603050405020304" pitchFamily="18" charset="0"/>
                <a:cs typeface="宋体" panose="02010600030101010101" pitchFamily="2" charset="-122"/>
              </a:rPr>
              <a:t>后移一位</a:t>
            </a:r>
            <a:endParaRPr lang="zh-CN" altLang="zh-CN" kern="100" dirty="0">
              <a:latin typeface="Times New Roman" panose="02020603050405020304" pitchFamily="18" charset="0"/>
            </a:endParaRPr>
          </a:p>
        </p:txBody>
      </p:sp>
      <p:pic>
        <p:nvPicPr>
          <p:cNvPr id="2" name="图片 1" descr="避免断更，请加微信5018636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9935" y="1059815"/>
            <a:ext cx="2753360" cy="2565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循环队列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6673" y="771550"/>
            <a:ext cx="6891295" cy="383061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111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出队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576587" y="1419622"/>
            <a:ext cx="577480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dirty="0"/>
              <a:t>出队：</a:t>
            </a:r>
            <a:endParaRPr lang="zh-CN" altLang="zh-CN" dirty="0"/>
          </a:p>
          <a:p>
            <a:r>
              <a:rPr lang="en-US" altLang="zh-CN" dirty="0"/>
              <a:t>     e= </a:t>
            </a:r>
            <a:r>
              <a:rPr lang="en-US" altLang="zh-CN" dirty="0" err="1"/>
              <a:t>Q.base</a:t>
            </a:r>
            <a:r>
              <a:rPr lang="en-US" altLang="zh-CN" dirty="0"/>
              <a:t>[</a:t>
            </a:r>
            <a:r>
              <a:rPr lang="en-US" altLang="zh-CN" dirty="0" err="1"/>
              <a:t>Q.front</a:t>
            </a:r>
            <a:r>
              <a:rPr lang="en-US" altLang="zh-CN" dirty="0"/>
              <a:t>];    //</a:t>
            </a:r>
            <a:r>
              <a:rPr lang="zh-CN" altLang="zh-CN" dirty="0"/>
              <a:t>用变量记录</a:t>
            </a:r>
            <a:r>
              <a:rPr lang="en-US" altLang="zh-CN" dirty="0" err="1"/>
              <a:t>Q.front</a:t>
            </a:r>
            <a:r>
              <a:rPr lang="zh-CN" altLang="zh-CN" dirty="0"/>
              <a:t>所指元素</a:t>
            </a:r>
            <a:endParaRPr lang="zh-CN" altLang="zh-CN" dirty="0"/>
          </a:p>
          <a:p>
            <a:r>
              <a:rPr lang="en-US" altLang="zh-CN" dirty="0"/>
              <a:t>     </a:t>
            </a:r>
            <a:r>
              <a:rPr lang="en-US" altLang="zh-CN" dirty="0" err="1"/>
              <a:t>Q.front</a:t>
            </a:r>
            <a:r>
              <a:rPr lang="en-US" altLang="zh-CN" dirty="0"/>
              <a:t>=(Q.front+1) %</a:t>
            </a:r>
            <a:r>
              <a:rPr lang="en-US" altLang="zh-CN" dirty="0" err="1"/>
              <a:t>Maxsize</a:t>
            </a:r>
            <a:r>
              <a:rPr lang="en-US" altLang="zh-CN" dirty="0"/>
              <a:t>; // Q. front</a:t>
            </a:r>
            <a:r>
              <a:rPr lang="zh-CN" altLang="zh-CN" dirty="0"/>
              <a:t>向后移一位</a:t>
            </a:r>
            <a:endParaRPr lang="zh-CN" altLang="zh-CN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8823" y="2446008"/>
            <a:ext cx="5151450" cy="20826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循环队列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6673" y="771550"/>
            <a:ext cx="6891295" cy="383061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111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出队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576587" y="1419622"/>
            <a:ext cx="57748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b="1" dirty="0"/>
              <a:t>队列中元素个数</a:t>
            </a:r>
            <a:r>
              <a:rPr lang="zh-CN" altLang="zh-CN" dirty="0"/>
              <a:t>：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Q.rear-Q.front+Maxsize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)%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Maxsize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160" y="2080470"/>
            <a:ext cx="2736304" cy="2521692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6587" y="2021806"/>
            <a:ext cx="2638425" cy="2447925"/>
          </a:xfrm>
          <a:prstGeom prst="rect">
            <a:avLst/>
          </a:prstGeom>
        </p:spPr>
      </p:pic>
      <p:pic>
        <p:nvPicPr>
          <p:cNvPr id="2" name="图片 1" descr="避免断更，请加微信5018636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9935" y="1059815"/>
            <a:ext cx="2753360" cy="2565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链队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59583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链队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4462" y="2211710"/>
            <a:ext cx="6315075" cy="1133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59583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5425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160573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547664" y="1779662"/>
            <a:ext cx="61206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/>
              <a:t>创建一个顺序队或链队，完成初始化、入队、出队、取队头等基本操作。</a:t>
            </a:r>
            <a:endParaRPr lang="zh-CN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队列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75656" y="1176203"/>
            <a:ext cx="6840760" cy="1706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b="1" dirty="0"/>
              <a:t>先进先出</a:t>
            </a:r>
            <a:r>
              <a:rPr lang="zh-CN" altLang="zh-CN" dirty="0"/>
              <a:t>（</a:t>
            </a:r>
            <a:r>
              <a:rPr lang="en-US" altLang="zh-CN" dirty="0"/>
              <a:t>First In First Out</a:t>
            </a:r>
            <a:r>
              <a:rPr lang="zh-CN" altLang="zh-CN" dirty="0"/>
              <a:t>，</a:t>
            </a:r>
            <a:r>
              <a:rPr lang="en-US" altLang="zh-CN" dirty="0"/>
              <a:t>FIFO</a:t>
            </a:r>
            <a:r>
              <a:rPr lang="zh-CN" altLang="zh-CN" dirty="0"/>
              <a:t>）的线性序列，称为“队列”。队列也是一种线性表，只不过它是操作受限的线性表，只能在两端操作：一端进，一端出。进的一端称为队尾（</a:t>
            </a:r>
            <a:r>
              <a:rPr lang="en-US" altLang="zh-CN" dirty="0"/>
              <a:t>rear</a:t>
            </a:r>
            <a:r>
              <a:rPr lang="zh-CN" altLang="zh-CN" dirty="0"/>
              <a:t>），出的一端称为队头（</a:t>
            </a:r>
            <a:r>
              <a:rPr lang="en-US" altLang="zh-CN" dirty="0"/>
              <a:t>front</a:t>
            </a:r>
            <a:r>
              <a:rPr lang="zh-CN" altLang="zh-CN" dirty="0"/>
              <a:t>）。队列可以用顺序存储，也可以用链式存储。</a:t>
            </a:r>
            <a:endParaRPr lang="zh-CN" altLang="zh-CN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829" y="3012037"/>
            <a:ext cx="6115050" cy="1276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顺序队列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10328" y="100063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630552" y="1833086"/>
            <a:ext cx="5677752" cy="870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dirty="0"/>
              <a:t>队列的顺序存储形式，可以用一段连续的空间存储数据元素，用两个整型变量记录队头和队尾元素的下标。</a:t>
            </a:r>
            <a:endParaRPr lang="zh-CN" altLang="zh-CN" kern="100" dirty="0">
              <a:latin typeface="Times New Roman" panose="02020603050405020304" pitchFamily="18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2953" y="2994807"/>
            <a:ext cx="4552950" cy="1295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顺序队列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59583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12333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动态分配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5912" y="2181548"/>
            <a:ext cx="5972175" cy="1724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顺序队列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59583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静态分配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935" y="2174246"/>
            <a:ext cx="5886450" cy="1752600"/>
          </a:xfrm>
          <a:prstGeom prst="rect">
            <a:avLst/>
          </a:prstGeom>
        </p:spPr>
      </p:pic>
      <p:pic>
        <p:nvPicPr>
          <p:cNvPr id="2" name="图片 1" descr="避免断更，请加微信5018636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9935" y="1059815"/>
            <a:ext cx="2753360" cy="2565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顺序队列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59583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初始化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0153" y="2253740"/>
            <a:ext cx="3705225" cy="1381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顺序队列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59583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入队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050" y="2348236"/>
            <a:ext cx="3771900" cy="1390650"/>
          </a:xfrm>
          <a:prstGeom prst="rect">
            <a:avLst/>
          </a:prstGeom>
        </p:spPr>
      </p:pic>
      <p:pic>
        <p:nvPicPr>
          <p:cNvPr id="2" name="图片 1" descr="避免断更，请加微信5018636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9935" y="1059815"/>
            <a:ext cx="2753360" cy="2565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顺序队列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59583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顺序队列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135" y="1691495"/>
            <a:ext cx="3676650" cy="122872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3087347"/>
            <a:ext cx="4114800" cy="1333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循环队列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59583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循环队列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37" y="2177540"/>
            <a:ext cx="4048125" cy="1533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602</Words>
  <Application>WPS 演示</Application>
  <PresentationFormat>全屏显示(16:9)</PresentationFormat>
  <Paragraphs>114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9" baseType="lpstr">
      <vt:lpstr>Arial</vt:lpstr>
      <vt:lpstr>宋体</vt:lpstr>
      <vt:lpstr>Wingdings</vt:lpstr>
      <vt:lpstr>Adobe 仿宋 Std R</vt:lpstr>
      <vt:lpstr>Aharoni</vt:lpstr>
      <vt:lpstr>Times New Roman</vt:lpstr>
      <vt:lpstr>微软雅黑</vt:lpstr>
      <vt:lpstr>Calibri</vt:lpstr>
      <vt:lpstr>Arial Unicode MS</vt:lpstr>
      <vt:lpstr>等线</vt:lpstr>
      <vt:lpstr>仿宋</vt:lpstr>
      <vt:lpstr>DFPLiJinHeiW8-GB5</vt:lpstr>
      <vt:lpstr>Office 主题​​</vt:lpstr>
      <vt:lpstr>队列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会飞的鱼儿</cp:lastModifiedBy>
  <cp:revision>476</cp:revision>
  <dcterms:created xsi:type="dcterms:W3CDTF">2018-04-19T15:31:00Z</dcterms:created>
  <dcterms:modified xsi:type="dcterms:W3CDTF">2019-01-03T13:06:29Z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2052-11.1.0.8201</vt:lpwstr>
  </property>
</Properties>
</file>