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86" r:id="rId3"/>
    <p:sldId id="478" r:id="rId4"/>
    <p:sldId id="489" r:id="rId5"/>
    <p:sldId id="506" r:id="rId6"/>
    <p:sldId id="507" r:id="rId7"/>
    <p:sldId id="509" r:id="rId8"/>
    <p:sldId id="508" r:id="rId9"/>
    <p:sldId id="510" r:id="rId10"/>
    <p:sldId id="511" r:id="rId11"/>
    <p:sldId id="512" r:id="rId12"/>
    <p:sldId id="513" r:id="rId13"/>
    <p:sldId id="514" r:id="rId14"/>
    <p:sldId id="515" r:id="rId15"/>
    <p:sldId id="516" r:id="rId16"/>
    <p:sldId id="517" r:id="rId17"/>
    <p:sldId id="483" r:id="rId18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SHwK7as3mUeM2Is1B0cVog==" hashData="XZBi96MozNpYLldvHeo3jY9qelg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1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1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数组</a:t>
            </a:r>
            <a:endParaRPr lang="zh-CN" altLang="en-US" sz="6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116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699542"/>
            <a:ext cx="6891295" cy="4176464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803931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71600" y="771550"/>
            <a:ext cx="172819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数组存储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57608" y="1325121"/>
            <a:ext cx="59460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b="1" dirty="0">
                <a:latin typeface="Times New Roman" panose="02020603050405020304" pitchFamily="18" charset="0"/>
              </a:rPr>
              <a:t>特别注意：</a:t>
            </a:r>
            <a:r>
              <a:rPr lang="zh-CN" altLang="zh-CN" dirty="0">
                <a:latin typeface="Times New Roman" panose="02020603050405020304" pitchFamily="18" charset="0"/>
              </a:rPr>
              <a:t>二维数组的下标是从</a:t>
            </a:r>
            <a:r>
              <a:rPr lang="en-US" altLang="zh-CN" dirty="0">
                <a:latin typeface="Times New Roman" panose="02020603050405020304" pitchFamily="18" charset="0"/>
              </a:rPr>
              <a:t>1</a:t>
            </a:r>
            <a:r>
              <a:rPr lang="zh-CN" altLang="zh-CN" dirty="0">
                <a:latin typeface="Times New Roman" panose="02020603050405020304" pitchFamily="18" charset="0"/>
              </a:rPr>
              <a:t>开始的，那么画风就变了～～～</a:t>
            </a:r>
            <a:endParaRPr lang="zh-CN" altLang="zh-CN" dirty="0">
              <a:latin typeface="Times New Roman" panose="02020603050405020304" pitchFamily="18" charset="0"/>
            </a:endParaRPr>
          </a:p>
          <a:p>
            <a:r>
              <a:rPr lang="zh-CN" altLang="zh-CN" dirty="0">
                <a:latin typeface="Times New Roman" panose="02020603050405020304" pitchFamily="18" charset="0"/>
              </a:rPr>
              <a:t>先看看存储</a:t>
            </a:r>
            <a:r>
              <a:rPr lang="en-US" altLang="zh-CN" i="1" dirty="0" err="1">
                <a:latin typeface="Times New Roman" panose="02020603050405020304" pitchFamily="18" charset="0"/>
              </a:rPr>
              <a:t>a</a:t>
            </a:r>
            <a:r>
              <a:rPr lang="en-US" altLang="zh-CN" i="1" baseline="-25000" dirty="0" err="1">
                <a:latin typeface="Times New Roman" panose="02020603050405020304" pitchFamily="18" charset="0"/>
              </a:rPr>
              <a:t>ij</a:t>
            </a:r>
            <a:r>
              <a:rPr lang="zh-CN" altLang="zh-CN" dirty="0">
                <a:latin typeface="Times New Roman" panose="02020603050405020304" pitchFamily="18" charset="0"/>
              </a:rPr>
              <a:t>之前，前面已经存储了多少个元素</a:t>
            </a:r>
            <a:r>
              <a:rPr lang="en-US" altLang="zh-CN" dirty="0">
                <a:latin typeface="Times New Roman" panose="02020603050405020304" pitchFamily="18" charset="0"/>
              </a:rPr>
              <a:t>.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845" y="2395901"/>
            <a:ext cx="5200427" cy="24379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116" y="267494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843559"/>
            <a:ext cx="6891295" cy="3973496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803931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15566"/>
            <a:ext cx="172819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数组存储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73325" y="1506961"/>
            <a:ext cx="6107904" cy="1291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dirty="0">
                <a:latin typeface="Times New Roman" panose="02020603050405020304" pitchFamily="18" charset="0"/>
              </a:rPr>
              <a:t>行数和个数都少</a:t>
            </a:r>
            <a:r>
              <a:rPr lang="en-US" altLang="zh-CN" dirty="0">
                <a:latin typeface="Times New Roman" panose="02020603050405020304" pitchFamily="18" charset="0"/>
              </a:rPr>
              <a:t>1</a:t>
            </a:r>
            <a:r>
              <a:rPr lang="zh-CN" altLang="zh-CN" dirty="0">
                <a:latin typeface="Times New Roman" panose="02020603050405020304" pitchFamily="18" charset="0"/>
              </a:rPr>
              <a:t>，在</a:t>
            </a:r>
            <a:r>
              <a:rPr lang="en-US" altLang="zh-CN" i="1" dirty="0" err="1">
                <a:latin typeface="Times New Roman" panose="02020603050405020304" pitchFamily="18" charset="0"/>
              </a:rPr>
              <a:t>a</a:t>
            </a:r>
            <a:r>
              <a:rPr lang="en-US" altLang="zh-CN" i="1" baseline="-25000" dirty="0" err="1">
                <a:latin typeface="Times New Roman" panose="02020603050405020304" pitchFamily="18" charset="0"/>
              </a:rPr>
              <a:t>ij</a:t>
            </a:r>
            <a:r>
              <a:rPr lang="zh-CN" altLang="zh-CN" dirty="0">
                <a:latin typeface="Times New Roman" panose="02020603050405020304" pitchFamily="18" charset="0"/>
              </a:rPr>
              <a:t>之前一共有</a:t>
            </a:r>
            <a:r>
              <a:rPr lang="en-US" altLang="zh-CN" b="1" dirty="0">
                <a:latin typeface="Times New Roman" panose="02020603050405020304" pitchFamily="18" charset="0"/>
              </a:rPr>
              <a:t>(</a:t>
            </a:r>
            <a:r>
              <a:rPr lang="en-US" altLang="zh-CN" b="1" i="1" dirty="0">
                <a:latin typeface="Times New Roman" panose="02020603050405020304" pitchFamily="18" charset="0"/>
              </a:rPr>
              <a:t>i</a:t>
            </a:r>
            <a:r>
              <a:rPr lang="en-US" altLang="zh-CN" b="1" dirty="0">
                <a:latin typeface="Times New Roman" panose="02020603050405020304" pitchFamily="18" charset="0"/>
              </a:rPr>
              <a:t>-1)*</a:t>
            </a:r>
            <a:r>
              <a:rPr lang="en-US" altLang="zh-CN" b="1" i="1" dirty="0">
                <a:latin typeface="Times New Roman" panose="02020603050405020304" pitchFamily="18" charset="0"/>
              </a:rPr>
              <a:t>n</a:t>
            </a:r>
            <a:r>
              <a:rPr lang="en-US" altLang="zh-CN" b="1" dirty="0">
                <a:latin typeface="Times New Roman" panose="02020603050405020304" pitchFamily="18" charset="0"/>
              </a:rPr>
              <a:t>+</a:t>
            </a:r>
            <a:r>
              <a:rPr lang="en-US" altLang="zh-CN" b="1" i="1" dirty="0">
                <a:latin typeface="Times New Roman" panose="02020603050405020304" pitchFamily="18" charset="0"/>
              </a:rPr>
              <a:t>j</a:t>
            </a:r>
            <a:r>
              <a:rPr lang="en-US" altLang="zh-CN" b="1" dirty="0">
                <a:latin typeface="Times New Roman" panose="02020603050405020304" pitchFamily="18" charset="0"/>
              </a:rPr>
              <a:t>-1</a:t>
            </a:r>
            <a:r>
              <a:rPr lang="zh-CN" altLang="zh-CN" dirty="0">
                <a:latin typeface="Times New Roman" panose="02020603050405020304" pitchFamily="18" charset="0"/>
              </a:rPr>
              <a:t>个元素，如果每个元素占用</a:t>
            </a:r>
            <a:r>
              <a:rPr lang="en-US" altLang="zh-CN" i="1" dirty="0">
                <a:latin typeface="Times New Roman" panose="02020603050405020304" pitchFamily="18" charset="0"/>
              </a:rPr>
              <a:t>L</a:t>
            </a:r>
            <a:r>
              <a:rPr lang="zh-CN" altLang="zh-CN" dirty="0">
                <a:latin typeface="Times New Roman" panose="02020603050405020304" pitchFamily="18" charset="0"/>
              </a:rPr>
              <a:t>个字节，那么共需要</a:t>
            </a:r>
            <a:r>
              <a:rPr lang="en-US" altLang="zh-CN" b="1" dirty="0">
                <a:latin typeface="Times New Roman" panose="02020603050405020304" pitchFamily="18" charset="0"/>
              </a:rPr>
              <a:t>((</a:t>
            </a:r>
            <a:r>
              <a:rPr lang="en-US" altLang="zh-CN" b="1" i="1" dirty="0">
                <a:latin typeface="Times New Roman" panose="02020603050405020304" pitchFamily="18" charset="0"/>
              </a:rPr>
              <a:t>i</a:t>
            </a:r>
            <a:r>
              <a:rPr lang="en-US" altLang="zh-CN" b="1" dirty="0">
                <a:latin typeface="Times New Roman" panose="02020603050405020304" pitchFamily="18" charset="0"/>
              </a:rPr>
              <a:t>-1)*</a:t>
            </a:r>
            <a:r>
              <a:rPr lang="en-US" altLang="zh-CN" b="1" i="1" dirty="0">
                <a:latin typeface="Times New Roman" panose="02020603050405020304" pitchFamily="18" charset="0"/>
              </a:rPr>
              <a:t>n</a:t>
            </a:r>
            <a:r>
              <a:rPr lang="en-US" altLang="zh-CN" b="1" dirty="0">
                <a:latin typeface="Times New Roman" panose="02020603050405020304" pitchFamily="18" charset="0"/>
              </a:rPr>
              <a:t>+</a:t>
            </a:r>
            <a:r>
              <a:rPr lang="en-US" altLang="zh-CN" b="1" i="1" dirty="0">
                <a:latin typeface="Times New Roman" panose="02020603050405020304" pitchFamily="18" charset="0"/>
              </a:rPr>
              <a:t>j</a:t>
            </a:r>
            <a:r>
              <a:rPr lang="en-US" altLang="zh-CN" b="1" dirty="0">
                <a:latin typeface="Times New Roman" panose="02020603050405020304" pitchFamily="18" charset="0"/>
              </a:rPr>
              <a:t>-1</a:t>
            </a:r>
            <a:r>
              <a:rPr lang="en-US" altLang="zh-CN" dirty="0">
                <a:latin typeface="Times New Roman" panose="02020603050405020304" pitchFamily="18" charset="0"/>
              </a:rPr>
              <a:t>)</a:t>
            </a:r>
            <a:r>
              <a:rPr lang="en-US" altLang="zh-CN" b="1" i="1" dirty="0">
                <a:latin typeface="Times New Roman" panose="02020603050405020304" pitchFamily="18" charset="0"/>
              </a:rPr>
              <a:t>*L</a:t>
            </a:r>
            <a:r>
              <a:rPr lang="zh-CN" altLang="zh-CN" dirty="0">
                <a:latin typeface="Times New Roman" panose="02020603050405020304" pitchFamily="18" charset="0"/>
              </a:rPr>
              <a:t>个字节，只需要用基地址加上这些字节就可以得到</a:t>
            </a:r>
            <a:r>
              <a:rPr lang="en-US" altLang="zh-CN" i="1" dirty="0" err="1">
                <a:latin typeface="Times New Roman" panose="02020603050405020304" pitchFamily="18" charset="0"/>
              </a:rPr>
              <a:t>a</a:t>
            </a:r>
            <a:r>
              <a:rPr lang="en-US" altLang="zh-CN" i="1" baseline="-25000" dirty="0" err="1">
                <a:latin typeface="Times New Roman" panose="02020603050405020304" pitchFamily="18" charset="0"/>
              </a:rPr>
              <a:t>ij</a:t>
            </a:r>
            <a:r>
              <a:rPr lang="zh-CN" altLang="zh-CN" dirty="0">
                <a:latin typeface="Times New Roman" panose="02020603050405020304" pitchFamily="18" charset="0"/>
              </a:rPr>
              <a:t>的存储地址了。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466" y="3168476"/>
            <a:ext cx="6047870" cy="828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116" y="267494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843559"/>
            <a:ext cx="6891295" cy="3973496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803931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15566"/>
            <a:ext cx="172819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数组存储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124" y="2120907"/>
            <a:ext cx="6173118" cy="1390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116" y="267494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843559"/>
            <a:ext cx="6891295" cy="3973496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803931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15566"/>
            <a:ext cx="172819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数组存储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376" y="1631683"/>
            <a:ext cx="6325967" cy="1660147"/>
          </a:xfrm>
          <a:prstGeom prst="rect">
            <a:avLst/>
          </a:prstGeom>
        </p:spPr>
      </p:pic>
      <p:pic>
        <p:nvPicPr>
          <p:cNvPr id="2" name="图片 1" descr="【炫彩】避免断更，请加微信501863613 - 副本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0060" y="774065"/>
            <a:ext cx="3656965" cy="3409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116" y="267494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843559"/>
            <a:ext cx="6891295" cy="3973496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803931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15566"/>
            <a:ext cx="172819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数组存储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473325" y="1506961"/>
            <a:ext cx="6107904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1. </a:t>
            </a:r>
            <a:r>
              <a:rPr lang="zh-CN" altLang="en-US" dirty="0">
                <a:latin typeface="Times New Roman" panose="02020603050405020304" pitchFamily="18" charset="0"/>
              </a:rPr>
              <a:t>一个二维数组</a:t>
            </a:r>
            <a:r>
              <a:rPr lang="en-US" altLang="zh-CN" dirty="0">
                <a:latin typeface="Times New Roman" panose="02020603050405020304" pitchFamily="18" charset="0"/>
              </a:rPr>
              <a:t>A</a:t>
            </a:r>
            <a:r>
              <a:rPr lang="zh-CN" altLang="en-US" dirty="0">
                <a:latin typeface="Times New Roman" panose="02020603050405020304" pitchFamily="18" charset="0"/>
              </a:rPr>
              <a:t>，假设每个数组元素占</a:t>
            </a:r>
            <a:r>
              <a:rPr lang="en-US" altLang="zh-CN" dirty="0">
                <a:latin typeface="Times New Roman" panose="02020603050405020304" pitchFamily="18" charset="0"/>
              </a:rPr>
              <a:t>3</a:t>
            </a:r>
            <a:r>
              <a:rPr lang="zh-CN" altLang="en-US" dirty="0">
                <a:latin typeface="Times New Roman" panose="02020603050405020304" pitchFamily="18" charset="0"/>
              </a:rPr>
              <a:t>个存储单元，行下标为</a:t>
            </a:r>
            <a:r>
              <a:rPr lang="en-US" altLang="zh-CN" dirty="0">
                <a:latin typeface="Times New Roman" panose="02020603050405020304" pitchFamily="18" charset="0"/>
              </a:rPr>
              <a:t>0~8</a:t>
            </a:r>
            <a:r>
              <a:rPr lang="zh-CN" altLang="en-US" dirty="0">
                <a:latin typeface="Times New Roman" panose="02020603050405020304" pitchFamily="18" charset="0"/>
              </a:rPr>
              <a:t>，列下标为</a:t>
            </a:r>
            <a:r>
              <a:rPr lang="en-US" altLang="zh-CN" dirty="0">
                <a:latin typeface="Times New Roman" panose="02020603050405020304" pitchFamily="18" charset="0"/>
              </a:rPr>
              <a:t>0~9</a:t>
            </a:r>
            <a:r>
              <a:rPr lang="zh-CN" altLang="en-US" dirty="0">
                <a:latin typeface="Times New Roman" panose="02020603050405020304" pitchFamily="18" charset="0"/>
              </a:rPr>
              <a:t>，从首地址</a:t>
            </a:r>
            <a:r>
              <a:rPr lang="en-US" altLang="zh-CN" dirty="0" err="1">
                <a:latin typeface="Times New Roman" panose="02020603050405020304" pitchFamily="18" charset="0"/>
              </a:rPr>
              <a:t>elem</a:t>
            </a:r>
            <a:r>
              <a:rPr lang="zh-CN" altLang="en-US" dirty="0">
                <a:latin typeface="Times New Roman" panose="02020603050405020304" pitchFamily="18" charset="0"/>
              </a:rPr>
              <a:t>开始按行连续存储，那么</a:t>
            </a:r>
            <a:r>
              <a:rPr lang="en-US" altLang="zh-CN" dirty="0">
                <a:latin typeface="Times New Roman" panose="02020603050405020304" pitchFamily="18" charset="0"/>
              </a:rPr>
              <a:t>A[8][5]</a:t>
            </a:r>
            <a:r>
              <a:rPr lang="zh-CN" altLang="en-US" dirty="0">
                <a:latin typeface="Times New Roman" panose="02020603050405020304" pitchFamily="18" charset="0"/>
              </a:rPr>
              <a:t>的存储地址是多少？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116" y="267494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843559"/>
            <a:ext cx="6891295" cy="3973496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803931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15566"/>
            <a:ext cx="172819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数组存储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473325" y="1506961"/>
            <a:ext cx="6107904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2. </a:t>
            </a:r>
            <a:r>
              <a:rPr lang="zh-CN" altLang="en-US" dirty="0">
                <a:latin typeface="Times New Roman" panose="02020603050405020304" pitchFamily="18" charset="0"/>
              </a:rPr>
              <a:t>二维数组</a:t>
            </a:r>
            <a:r>
              <a:rPr lang="en-US" altLang="zh-CN" dirty="0">
                <a:latin typeface="Times New Roman" panose="02020603050405020304" pitchFamily="18" charset="0"/>
              </a:rPr>
              <a:t>A[1..60][1..70]</a:t>
            </a:r>
            <a:r>
              <a:rPr lang="zh-CN" altLang="en-US" dirty="0">
                <a:latin typeface="Times New Roman" panose="02020603050405020304" pitchFamily="18" charset="0"/>
              </a:rPr>
              <a:t>，假设每个数组元素占</a:t>
            </a:r>
            <a:r>
              <a:rPr lang="en-US" altLang="zh-CN" dirty="0">
                <a:latin typeface="Times New Roman" panose="02020603050405020304" pitchFamily="18" charset="0"/>
              </a:rPr>
              <a:t>2</a:t>
            </a:r>
            <a:r>
              <a:rPr lang="zh-CN" altLang="en-US" dirty="0">
                <a:latin typeface="Times New Roman" panose="02020603050405020304" pitchFamily="18" charset="0"/>
              </a:rPr>
              <a:t>个存储单元，基地址是</a:t>
            </a:r>
            <a:r>
              <a:rPr lang="en-US" altLang="zh-CN" dirty="0">
                <a:latin typeface="Times New Roman" panose="02020603050405020304" pitchFamily="18" charset="0"/>
              </a:rPr>
              <a:t>2046</a:t>
            </a:r>
            <a:r>
              <a:rPr lang="zh-CN" altLang="en-US" dirty="0">
                <a:latin typeface="Times New Roman" panose="02020603050405020304" pitchFamily="18" charset="0"/>
              </a:rPr>
              <a:t>，若按列连续存储，那么</a:t>
            </a:r>
            <a:r>
              <a:rPr lang="en-US" altLang="zh-CN" dirty="0">
                <a:latin typeface="Times New Roman" panose="02020603050405020304" pitchFamily="18" charset="0"/>
              </a:rPr>
              <a:t>A[32][58]</a:t>
            </a:r>
            <a:r>
              <a:rPr lang="zh-CN" altLang="en-US" dirty="0">
                <a:latin typeface="Times New Roman" panose="02020603050405020304" pitchFamily="18" charset="0"/>
              </a:rPr>
              <a:t>的存储地址是多少？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09936" y="1645551"/>
            <a:ext cx="6114511" cy="1286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1. </a:t>
            </a:r>
            <a:r>
              <a:rPr lang="zh-CN" altLang="en-US" dirty="0">
                <a:latin typeface="Times New Roman" panose="02020603050405020304" pitchFamily="18" charset="0"/>
              </a:rPr>
              <a:t>一个二维数组</a:t>
            </a:r>
            <a:r>
              <a:rPr lang="en-US" altLang="zh-CN" dirty="0">
                <a:latin typeface="Times New Roman" panose="02020603050405020304" pitchFamily="18" charset="0"/>
              </a:rPr>
              <a:t>A</a:t>
            </a:r>
            <a:r>
              <a:rPr lang="zh-CN" altLang="en-US" dirty="0">
                <a:latin typeface="Times New Roman" panose="02020603050405020304" pitchFamily="18" charset="0"/>
              </a:rPr>
              <a:t>，假设每个数组元素占</a:t>
            </a:r>
            <a:r>
              <a:rPr lang="en-US" altLang="zh-CN" dirty="0">
                <a:latin typeface="Times New Roman" panose="02020603050405020304" pitchFamily="18" charset="0"/>
              </a:rPr>
              <a:t>3</a:t>
            </a:r>
            <a:r>
              <a:rPr lang="zh-CN" altLang="en-US" dirty="0">
                <a:latin typeface="Times New Roman" panose="02020603050405020304" pitchFamily="18" charset="0"/>
              </a:rPr>
              <a:t>个存储单元，行下标为</a:t>
            </a:r>
            <a:r>
              <a:rPr lang="en-US" altLang="zh-CN" dirty="0">
                <a:latin typeface="Times New Roman" panose="02020603050405020304" pitchFamily="18" charset="0"/>
              </a:rPr>
              <a:t>0~8</a:t>
            </a:r>
            <a:r>
              <a:rPr lang="zh-CN" altLang="en-US" dirty="0">
                <a:latin typeface="Times New Roman" panose="02020603050405020304" pitchFamily="18" charset="0"/>
              </a:rPr>
              <a:t>，列下标为</a:t>
            </a:r>
            <a:r>
              <a:rPr lang="en-US" altLang="zh-CN" dirty="0">
                <a:latin typeface="Times New Roman" panose="02020603050405020304" pitchFamily="18" charset="0"/>
              </a:rPr>
              <a:t>0~9</a:t>
            </a:r>
            <a:r>
              <a:rPr lang="zh-CN" altLang="en-US" dirty="0">
                <a:latin typeface="Times New Roman" panose="02020603050405020304" pitchFamily="18" charset="0"/>
              </a:rPr>
              <a:t>，从首地址</a:t>
            </a:r>
            <a:r>
              <a:rPr lang="en-US" altLang="zh-CN" dirty="0" err="1">
                <a:latin typeface="Times New Roman" panose="02020603050405020304" pitchFamily="18" charset="0"/>
              </a:rPr>
              <a:t>elem</a:t>
            </a:r>
            <a:r>
              <a:rPr lang="zh-CN" altLang="en-US" dirty="0">
                <a:latin typeface="Times New Roman" panose="02020603050405020304" pitchFamily="18" charset="0"/>
              </a:rPr>
              <a:t>开始按行连续存储，那么</a:t>
            </a:r>
            <a:r>
              <a:rPr lang="en-US" altLang="zh-CN" dirty="0">
                <a:latin typeface="Times New Roman" panose="02020603050405020304" pitchFamily="18" charset="0"/>
              </a:rPr>
              <a:t>A[7][4]</a:t>
            </a:r>
            <a:r>
              <a:rPr lang="zh-CN" altLang="en-US" dirty="0">
                <a:latin typeface="Times New Roman" panose="02020603050405020304" pitchFamily="18" charset="0"/>
              </a:rPr>
              <a:t>的存储地址是多少？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751168" y="2944303"/>
            <a:ext cx="5845168" cy="1286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2. </a:t>
            </a:r>
            <a:r>
              <a:rPr lang="zh-CN" altLang="en-US" dirty="0">
                <a:latin typeface="Times New Roman" panose="02020603050405020304" pitchFamily="18" charset="0"/>
              </a:rPr>
              <a:t>二维数组</a:t>
            </a:r>
            <a:r>
              <a:rPr lang="en-US" altLang="zh-CN" dirty="0">
                <a:latin typeface="Times New Roman" panose="02020603050405020304" pitchFamily="18" charset="0"/>
              </a:rPr>
              <a:t>A[1..60][1..70]</a:t>
            </a:r>
            <a:r>
              <a:rPr lang="zh-CN" altLang="en-US" dirty="0">
                <a:latin typeface="Times New Roman" panose="02020603050405020304" pitchFamily="18" charset="0"/>
              </a:rPr>
              <a:t>，假设每个数组元素占</a:t>
            </a:r>
            <a:r>
              <a:rPr lang="en-US" altLang="zh-CN" dirty="0">
                <a:latin typeface="Times New Roman" panose="02020603050405020304" pitchFamily="18" charset="0"/>
              </a:rPr>
              <a:t>2</a:t>
            </a:r>
            <a:r>
              <a:rPr lang="zh-CN" altLang="en-US" dirty="0">
                <a:latin typeface="Times New Roman" panose="02020603050405020304" pitchFamily="18" charset="0"/>
              </a:rPr>
              <a:t>个存储单元，基地址是</a:t>
            </a:r>
            <a:r>
              <a:rPr lang="en-US" altLang="zh-CN" dirty="0">
                <a:latin typeface="Times New Roman" panose="02020603050405020304" pitchFamily="18" charset="0"/>
              </a:rPr>
              <a:t>2046</a:t>
            </a:r>
            <a:r>
              <a:rPr lang="zh-CN" altLang="en-US" dirty="0">
                <a:latin typeface="Times New Roman" panose="02020603050405020304" pitchFamily="18" charset="0"/>
              </a:rPr>
              <a:t>，若按列连续存储，那么</a:t>
            </a:r>
            <a:r>
              <a:rPr lang="en-US" altLang="zh-CN" dirty="0">
                <a:latin typeface="Times New Roman" panose="02020603050405020304" pitchFamily="18" charset="0"/>
              </a:rPr>
              <a:t>A[58][32]</a:t>
            </a:r>
            <a:r>
              <a:rPr lang="zh-CN" altLang="en-US" dirty="0">
                <a:latin typeface="Times New Roman" panose="02020603050405020304" pitchFamily="18" charset="0"/>
              </a:rPr>
              <a:t>的存储地址是多少？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  <p:pic>
        <p:nvPicPr>
          <p:cNvPr id="2" name="图片 1" descr="【炫彩】避免断更，请加微信501863613 - 副本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20060" y="774065"/>
            <a:ext cx="3656965" cy="3409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784384" y="1387590"/>
            <a:ext cx="5667936" cy="875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b="1" dirty="0"/>
              <a:t>数组</a:t>
            </a:r>
            <a:r>
              <a:rPr lang="zh-CN" altLang="zh-CN" dirty="0"/>
              <a:t>是由相同类型的数据元素构成的有限集合。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zh-CN" altLang="zh-CN" dirty="0"/>
              <a:t>一维数组看一看作一个线性表</a:t>
            </a:r>
            <a:r>
              <a:rPr lang="zh-CN" altLang="en-US" dirty="0"/>
              <a:t>。</a:t>
            </a:r>
            <a:endParaRPr lang="zh-CN" altLang="zh-CN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416" y="2573910"/>
            <a:ext cx="6619875" cy="923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100063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671066" y="1607796"/>
            <a:ext cx="5677752" cy="875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dirty="0">
                <a:latin typeface="Times New Roman" panose="02020603050405020304" pitchFamily="18" charset="0"/>
              </a:rPr>
              <a:t>二维数组也可以看作一个线性表</a:t>
            </a:r>
            <a:r>
              <a:rPr lang="en-US" altLang="zh-CN" i="1" dirty="0">
                <a:latin typeface="Times New Roman" panose="02020603050405020304" pitchFamily="18" charset="0"/>
              </a:rPr>
              <a:t>X</a:t>
            </a:r>
            <a:r>
              <a:rPr lang="en-US" altLang="zh-CN" dirty="0">
                <a:latin typeface="Times New Roman" panose="02020603050405020304" pitchFamily="18" charset="0"/>
              </a:rPr>
              <a:t>=(</a:t>
            </a:r>
            <a:r>
              <a:rPr lang="en-US" altLang="zh-CN" i="1" dirty="0">
                <a:latin typeface="Times New Roman" panose="02020603050405020304" pitchFamily="18" charset="0"/>
              </a:rPr>
              <a:t>X</a:t>
            </a:r>
            <a:r>
              <a:rPr lang="en-US" altLang="zh-CN" baseline="-25000" dirty="0">
                <a:latin typeface="Times New Roman" panose="02020603050405020304" pitchFamily="18" charset="0"/>
              </a:rPr>
              <a:t>0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en-US" altLang="zh-CN" i="1" dirty="0">
                <a:latin typeface="Times New Roman" panose="02020603050405020304" pitchFamily="18" charset="0"/>
              </a:rPr>
              <a:t>X</a:t>
            </a:r>
            <a:r>
              <a:rPr lang="en-US" altLang="zh-CN" baseline="-25000" dirty="0">
                <a:latin typeface="Times New Roman" panose="02020603050405020304" pitchFamily="18" charset="0"/>
              </a:rPr>
              <a:t>1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en-US" altLang="zh-CN" i="1" dirty="0">
                <a:latin typeface="Times New Roman" panose="02020603050405020304" pitchFamily="18" charset="0"/>
              </a:rPr>
              <a:t>X</a:t>
            </a:r>
            <a:r>
              <a:rPr lang="en-US" altLang="zh-CN" baseline="-25000" dirty="0">
                <a:latin typeface="Times New Roman" panose="02020603050405020304" pitchFamily="18" charset="0"/>
              </a:rPr>
              <a:t>2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zh-CN" altLang="zh-CN" i="1" dirty="0">
                <a:latin typeface="Times New Roman" panose="02020603050405020304" pitchFamily="18" charset="0"/>
              </a:rPr>
              <a:t>…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en-US" altLang="zh-CN" i="1" dirty="0">
                <a:latin typeface="Times New Roman" panose="02020603050405020304" pitchFamily="18" charset="0"/>
              </a:rPr>
              <a:t>X</a:t>
            </a:r>
            <a:r>
              <a:rPr lang="en-US" altLang="zh-CN" i="1" baseline="-25000" dirty="0">
                <a:latin typeface="Times New Roman" panose="02020603050405020304" pitchFamily="18" charset="0"/>
              </a:rPr>
              <a:t>n</a:t>
            </a:r>
            <a:r>
              <a:rPr lang="en-US" altLang="zh-CN" baseline="-25000" dirty="0">
                <a:latin typeface="Times New Roman" panose="02020603050405020304" pitchFamily="18" charset="0"/>
              </a:rPr>
              <a:t>-1</a:t>
            </a:r>
            <a:r>
              <a:rPr lang="en-US" altLang="zh-CN" dirty="0">
                <a:latin typeface="Times New Roman" panose="02020603050405020304" pitchFamily="18" charset="0"/>
              </a:rPr>
              <a:t>)</a:t>
            </a:r>
            <a:r>
              <a:rPr lang="zh-CN" altLang="zh-CN" dirty="0">
                <a:latin typeface="Times New Roman" panose="02020603050405020304" pitchFamily="18" charset="0"/>
              </a:rPr>
              <a:t>，只不过每一个数据元素</a:t>
            </a:r>
            <a:r>
              <a:rPr lang="en-US" altLang="zh-CN" i="1" dirty="0">
                <a:latin typeface="Times New Roman" panose="02020603050405020304" pitchFamily="18" charset="0"/>
              </a:rPr>
              <a:t>X</a:t>
            </a:r>
            <a:r>
              <a:rPr lang="en-US" altLang="zh-CN" i="1" baseline="-25000" dirty="0">
                <a:latin typeface="Times New Roman" panose="02020603050405020304" pitchFamily="18" charset="0"/>
              </a:rPr>
              <a:t>i</a:t>
            </a:r>
            <a:r>
              <a:rPr lang="zh-CN" altLang="zh-CN" dirty="0">
                <a:latin typeface="Times New Roman" panose="02020603050405020304" pitchFamily="18" charset="0"/>
              </a:rPr>
              <a:t>也是一个线性表。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717" y="2519759"/>
            <a:ext cx="4610100" cy="2219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100063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28336" y="1552999"/>
            <a:ext cx="6459246" cy="875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dirty="0">
                <a:latin typeface="Times New Roman" panose="02020603050405020304" pitchFamily="18" charset="0"/>
              </a:rPr>
              <a:t>横看成岭侧成峰，二维数组也可以看作一个线性表</a:t>
            </a:r>
            <a:r>
              <a:rPr lang="en-US" altLang="zh-CN" i="1" dirty="0">
                <a:latin typeface="Times New Roman" panose="02020603050405020304" pitchFamily="18" charset="0"/>
              </a:rPr>
              <a:t>Y</a:t>
            </a:r>
            <a:r>
              <a:rPr lang="en-US" altLang="zh-CN" dirty="0">
                <a:latin typeface="Times New Roman" panose="02020603050405020304" pitchFamily="18" charset="0"/>
              </a:rPr>
              <a:t>=(</a:t>
            </a:r>
            <a:r>
              <a:rPr lang="en-US" altLang="zh-CN" i="1" dirty="0">
                <a:latin typeface="Times New Roman" panose="02020603050405020304" pitchFamily="18" charset="0"/>
              </a:rPr>
              <a:t>Y</a:t>
            </a:r>
            <a:r>
              <a:rPr lang="en-US" altLang="zh-CN" baseline="-25000" dirty="0">
                <a:latin typeface="Times New Roman" panose="02020603050405020304" pitchFamily="18" charset="0"/>
              </a:rPr>
              <a:t>0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en-US" altLang="zh-CN" i="1" dirty="0">
                <a:latin typeface="Times New Roman" panose="02020603050405020304" pitchFamily="18" charset="0"/>
              </a:rPr>
              <a:t>Y</a:t>
            </a:r>
            <a:r>
              <a:rPr lang="en-US" altLang="zh-CN" baseline="-25000" dirty="0">
                <a:latin typeface="Times New Roman" panose="02020603050405020304" pitchFamily="18" charset="0"/>
              </a:rPr>
              <a:t>1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en-US" altLang="zh-CN" i="1" dirty="0">
                <a:latin typeface="Times New Roman" panose="02020603050405020304" pitchFamily="18" charset="0"/>
              </a:rPr>
              <a:t>Y</a:t>
            </a:r>
            <a:r>
              <a:rPr lang="en-US" altLang="zh-CN" baseline="-25000" dirty="0">
                <a:latin typeface="Times New Roman" panose="02020603050405020304" pitchFamily="18" charset="0"/>
              </a:rPr>
              <a:t>2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zh-CN" altLang="zh-CN" i="1" dirty="0">
                <a:latin typeface="Times New Roman" panose="02020603050405020304" pitchFamily="18" charset="0"/>
              </a:rPr>
              <a:t>…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en-US" altLang="zh-CN" i="1" dirty="0">
                <a:latin typeface="Times New Roman" panose="02020603050405020304" pitchFamily="18" charset="0"/>
              </a:rPr>
              <a:t>Y</a:t>
            </a:r>
            <a:r>
              <a:rPr lang="en-US" altLang="zh-CN" i="1" baseline="-25000" dirty="0">
                <a:latin typeface="Times New Roman" panose="02020603050405020304" pitchFamily="18" charset="0"/>
              </a:rPr>
              <a:t>m</a:t>
            </a:r>
            <a:r>
              <a:rPr lang="en-US" altLang="zh-CN" baseline="-25000" dirty="0">
                <a:latin typeface="Times New Roman" panose="02020603050405020304" pitchFamily="18" charset="0"/>
              </a:rPr>
              <a:t>-1</a:t>
            </a:r>
            <a:r>
              <a:rPr lang="en-US" altLang="zh-CN" dirty="0">
                <a:latin typeface="Times New Roman" panose="02020603050405020304" pitchFamily="18" charset="0"/>
              </a:rPr>
              <a:t>)</a:t>
            </a:r>
            <a:r>
              <a:rPr lang="zh-CN" altLang="zh-CN" dirty="0">
                <a:latin typeface="Times New Roman" panose="02020603050405020304" pitchFamily="18" charset="0"/>
              </a:rPr>
              <a:t>，只不过每一个数据元素</a:t>
            </a:r>
            <a:r>
              <a:rPr lang="en-US" altLang="zh-CN" i="1" dirty="0">
                <a:latin typeface="Times New Roman" panose="02020603050405020304" pitchFamily="18" charset="0"/>
              </a:rPr>
              <a:t>Y</a:t>
            </a:r>
            <a:r>
              <a:rPr lang="en-US" altLang="zh-CN" i="1" baseline="-25000" dirty="0">
                <a:latin typeface="Times New Roman" panose="02020603050405020304" pitchFamily="18" charset="0"/>
              </a:rPr>
              <a:t>i</a:t>
            </a:r>
            <a:r>
              <a:rPr lang="zh-CN" altLang="zh-CN" dirty="0">
                <a:latin typeface="Times New Roman" panose="02020603050405020304" pitchFamily="18" charset="0"/>
              </a:rPr>
              <a:t>也是一个线性表。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887" y="2554382"/>
            <a:ext cx="4848225" cy="1990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87504" y="1000631"/>
            <a:ext cx="6914118" cy="3816423"/>
            <a:chOff x="3438761" y="2577684"/>
            <a:chExt cx="10833809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38761" y="2577684"/>
              <a:ext cx="2839694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71600" y="1059583"/>
            <a:ext cx="1584176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数组存储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47664" y="1739637"/>
            <a:ext cx="6048672" cy="2537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</a:pPr>
            <a:r>
              <a:rPr lang="zh-CN" altLang="zh-CN" dirty="0">
                <a:latin typeface="Times New Roman" panose="02020603050405020304" pitchFamily="18" charset="0"/>
              </a:rPr>
              <a:t>数组一般采用顺序存储结构，因为存储单元是一维的，而数组可以是多维，如何用一组连续的存储单元来存储多维数组呢？以二维数组为例，可以按行序存储，即先存第一行，再存第二行，…；也可以按列序存储，先存第一列，再存第二列，…；现在比较流行的</a:t>
            </a:r>
            <a:r>
              <a:rPr lang="en-US" altLang="zh-CN" dirty="0">
                <a:latin typeface="Times New Roman" panose="02020603050405020304" pitchFamily="18" charset="0"/>
              </a:rPr>
              <a:t>C</a:t>
            </a:r>
            <a:r>
              <a:rPr lang="zh-CN" altLang="zh-CN" dirty="0">
                <a:latin typeface="Times New Roman" panose="02020603050405020304" pitchFamily="18" charset="0"/>
              </a:rPr>
              <a:t>语言，</a:t>
            </a:r>
            <a:r>
              <a:rPr lang="en-US" altLang="zh-CN" dirty="0">
                <a:latin typeface="Times New Roman" panose="02020603050405020304" pitchFamily="18" charset="0"/>
              </a:rPr>
              <a:t>Java</a:t>
            </a:r>
            <a:r>
              <a:rPr lang="zh-CN" altLang="zh-CN" dirty="0">
                <a:latin typeface="Times New Roman" panose="02020603050405020304" pitchFamily="18" charset="0"/>
              </a:rPr>
              <a:t>都是按行序存储的。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  <p:pic>
        <p:nvPicPr>
          <p:cNvPr id="2" name="图片 1" descr="【炫彩】避免断更，请加微信501863613 - 副本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87855" y="4665345"/>
            <a:ext cx="4665345" cy="434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116" y="267494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843559"/>
            <a:ext cx="6891295" cy="3973496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803931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71600" y="915566"/>
            <a:ext cx="172819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数组存储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954486" y="1248577"/>
            <a:ext cx="5740284" cy="875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b="1" dirty="0">
                <a:latin typeface="Times New Roman" panose="02020603050405020304" pitchFamily="18" charset="0"/>
              </a:rPr>
              <a:t>如果按行序存储，怎么找到</a:t>
            </a:r>
            <a:r>
              <a:rPr lang="en-US" altLang="zh-CN" b="1" i="1" dirty="0" err="1">
                <a:latin typeface="Times New Roman" panose="02020603050405020304" pitchFamily="18" charset="0"/>
              </a:rPr>
              <a:t>a</a:t>
            </a:r>
            <a:r>
              <a:rPr lang="en-US" altLang="zh-CN" b="1" i="1" baseline="-25000" dirty="0" err="1">
                <a:latin typeface="Times New Roman" panose="02020603050405020304" pitchFamily="18" charset="0"/>
              </a:rPr>
              <a:t>ij</a:t>
            </a:r>
            <a:r>
              <a:rPr lang="zh-CN" altLang="zh-CN" b="1" dirty="0">
                <a:latin typeface="Times New Roman" panose="02020603050405020304" pitchFamily="18" charset="0"/>
              </a:rPr>
              <a:t>的存储位置呢？</a:t>
            </a:r>
            <a:endParaRPr lang="zh-CN" altLang="zh-CN" dirty="0"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latin typeface="Times New Roman" panose="02020603050405020304" pitchFamily="18" charset="0"/>
              </a:rPr>
              <a:t>先看看存储</a:t>
            </a:r>
            <a:r>
              <a:rPr lang="en-US" altLang="zh-CN" i="1" dirty="0" err="1">
                <a:latin typeface="Times New Roman" panose="02020603050405020304" pitchFamily="18" charset="0"/>
              </a:rPr>
              <a:t>a</a:t>
            </a:r>
            <a:r>
              <a:rPr lang="en-US" altLang="zh-CN" i="1" baseline="-25000" dirty="0" err="1">
                <a:latin typeface="Times New Roman" panose="02020603050405020304" pitchFamily="18" charset="0"/>
              </a:rPr>
              <a:t>ij</a:t>
            </a:r>
            <a:r>
              <a:rPr lang="zh-CN" altLang="zh-CN" dirty="0">
                <a:latin typeface="Times New Roman" panose="02020603050405020304" pitchFamily="18" charset="0"/>
              </a:rPr>
              <a:t>之前，前面已经存储了多少个元素</a:t>
            </a:r>
            <a:r>
              <a:rPr lang="zh-CN" altLang="en-US" dirty="0">
                <a:latin typeface="Times New Roman" panose="02020603050405020304" pitchFamily="18" charset="0"/>
              </a:rPr>
              <a:t>。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411" y="2139702"/>
            <a:ext cx="5611925" cy="24991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116" y="267494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843559"/>
            <a:ext cx="6891295" cy="3973496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803931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15566"/>
            <a:ext cx="172819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数组存储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73325" y="1506961"/>
            <a:ext cx="6107904" cy="1291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dirty="0">
                <a:latin typeface="Times New Roman" panose="02020603050405020304" pitchFamily="18" charset="0"/>
              </a:rPr>
              <a:t>在</a:t>
            </a:r>
            <a:r>
              <a:rPr lang="en-US" altLang="zh-CN" i="1" dirty="0" err="1">
                <a:latin typeface="Times New Roman" panose="02020603050405020304" pitchFamily="18" charset="0"/>
              </a:rPr>
              <a:t>a</a:t>
            </a:r>
            <a:r>
              <a:rPr lang="en-US" altLang="zh-CN" i="1" baseline="-25000" dirty="0" err="1">
                <a:latin typeface="Times New Roman" panose="02020603050405020304" pitchFamily="18" charset="0"/>
              </a:rPr>
              <a:t>ij</a:t>
            </a:r>
            <a:r>
              <a:rPr lang="zh-CN" altLang="zh-CN" dirty="0">
                <a:latin typeface="Times New Roman" panose="02020603050405020304" pitchFamily="18" charset="0"/>
              </a:rPr>
              <a:t>之前一共有</a:t>
            </a:r>
            <a:r>
              <a:rPr lang="zh-CN" altLang="zh-CN" b="1" i="1" dirty="0">
                <a:latin typeface="Times New Roman" panose="02020603050405020304" pitchFamily="18" charset="0"/>
              </a:rPr>
              <a:t>i</a:t>
            </a:r>
            <a:r>
              <a:rPr lang="zh-CN" altLang="zh-CN" b="1" dirty="0">
                <a:latin typeface="Times New Roman" panose="02020603050405020304" pitchFamily="18" charset="0"/>
              </a:rPr>
              <a:t>*</a:t>
            </a:r>
            <a:r>
              <a:rPr lang="zh-CN" altLang="zh-CN" b="1" i="1" dirty="0">
                <a:latin typeface="Times New Roman" panose="02020603050405020304" pitchFamily="18" charset="0"/>
              </a:rPr>
              <a:t>n</a:t>
            </a:r>
            <a:r>
              <a:rPr lang="zh-CN" altLang="zh-CN" b="1" dirty="0">
                <a:latin typeface="Times New Roman" panose="02020603050405020304" pitchFamily="18" charset="0"/>
              </a:rPr>
              <a:t>+</a:t>
            </a:r>
            <a:r>
              <a:rPr lang="zh-CN" altLang="zh-CN" b="1" i="1" dirty="0">
                <a:latin typeface="Times New Roman" panose="02020603050405020304" pitchFamily="18" charset="0"/>
              </a:rPr>
              <a:t>j</a:t>
            </a:r>
            <a:r>
              <a:rPr lang="zh-CN" altLang="zh-CN" dirty="0">
                <a:latin typeface="Times New Roman" panose="02020603050405020304" pitchFamily="18" charset="0"/>
              </a:rPr>
              <a:t>个元素，如果每个元素占用</a:t>
            </a:r>
            <a:r>
              <a:rPr lang="en-US" altLang="zh-CN" i="1" dirty="0">
                <a:latin typeface="Times New Roman" panose="02020603050405020304" pitchFamily="18" charset="0"/>
              </a:rPr>
              <a:t>L</a:t>
            </a:r>
            <a:r>
              <a:rPr lang="zh-CN" altLang="zh-CN" dirty="0">
                <a:latin typeface="Times New Roman" panose="02020603050405020304" pitchFamily="18" charset="0"/>
              </a:rPr>
              <a:t>个字节，那么共需要</a:t>
            </a:r>
            <a:r>
              <a:rPr lang="en-US" altLang="zh-CN" b="1" dirty="0">
                <a:latin typeface="Times New Roman" panose="02020603050405020304" pitchFamily="18" charset="0"/>
              </a:rPr>
              <a:t>(</a:t>
            </a:r>
            <a:r>
              <a:rPr lang="zh-CN" altLang="zh-CN" b="1" i="1" dirty="0">
                <a:latin typeface="Times New Roman" panose="02020603050405020304" pitchFamily="18" charset="0"/>
              </a:rPr>
              <a:t>i</a:t>
            </a:r>
            <a:r>
              <a:rPr lang="zh-CN" altLang="zh-CN" b="1" dirty="0">
                <a:latin typeface="Times New Roman" panose="02020603050405020304" pitchFamily="18" charset="0"/>
              </a:rPr>
              <a:t>*</a:t>
            </a:r>
            <a:r>
              <a:rPr lang="zh-CN" altLang="zh-CN" b="1" i="1" dirty="0">
                <a:latin typeface="Times New Roman" panose="02020603050405020304" pitchFamily="18" charset="0"/>
              </a:rPr>
              <a:t>n</a:t>
            </a:r>
            <a:r>
              <a:rPr lang="zh-CN" altLang="zh-CN" b="1" dirty="0">
                <a:latin typeface="Times New Roman" panose="02020603050405020304" pitchFamily="18" charset="0"/>
              </a:rPr>
              <a:t>+</a:t>
            </a:r>
            <a:r>
              <a:rPr lang="zh-CN" altLang="zh-CN" b="1" i="1" dirty="0">
                <a:latin typeface="Times New Roman" panose="02020603050405020304" pitchFamily="18" charset="0"/>
              </a:rPr>
              <a:t>j</a:t>
            </a:r>
            <a:r>
              <a:rPr lang="en-US" altLang="zh-CN" dirty="0">
                <a:latin typeface="Times New Roman" panose="02020603050405020304" pitchFamily="18" charset="0"/>
              </a:rPr>
              <a:t>)</a:t>
            </a:r>
            <a:r>
              <a:rPr lang="zh-CN" altLang="zh-CN" b="1" i="1" dirty="0">
                <a:latin typeface="Times New Roman" panose="02020603050405020304" pitchFamily="18" charset="0"/>
              </a:rPr>
              <a:t>*L</a:t>
            </a:r>
            <a:r>
              <a:rPr lang="zh-CN" altLang="zh-CN" dirty="0">
                <a:latin typeface="Times New Roman" panose="02020603050405020304" pitchFamily="18" charset="0"/>
              </a:rPr>
              <a:t>个字节，只需要用基地址加上这些字节就可以得到</a:t>
            </a:r>
            <a:r>
              <a:rPr lang="en-US" altLang="zh-CN" i="1" dirty="0" err="1">
                <a:latin typeface="Times New Roman" panose="02020603050405020304" pitchFamily="18" charset="0"/>
              </a:rPr>
              <a:t>a</a:t>
            </a:r>
            <a:r>
              <a:rPr lang="en-US" altLang="zh-CN" i="1" baseline="-25000" dirty="0" err="1">
                <a:latin typeface="Times New Roman" panose="02020603050405020304" pitchFamily="18" charset="0"/>
              </a:rPr>
              <a:t>ij</a:t>
            </a:r>
            <a:r>
              <a:rPr lang="zh-CN" altLang="zh-CN" dirty="0">
                <a:latin typeface="Times New Roman" panose="02020603050405020304" pitchFamily="18" charset="0"/>
              </a:rPr>
              <a:t>的存储地址了。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553" y="3173710"/>
            <a:ext cx="5653743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116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699542"/>
            <a:ext cx="6891295" cy="4176464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803931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71600" y="771550"/>
            <a:ext cx="172819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数组存储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954486" y="1248577"/>
            <a:ext cx="5740284" cy="875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b="1" dirty="0">
                <a:latin typeface="Times New Roman" panose="02020603050405020304" pitchFamily="18" charset="0"/>
              </a:rPr>
              <a:t>如果按</a:t>
            </a:r>
            <a:r>
              <a:rPr lang="zh-CN" altLang="en-US" b="1" dirty="0">
                <a:latin typeface="Times New Roman" panose="02020603050405020304" pitchFamily="18" charset="0"/>
              </a:rPr>
              <a:t>列</a:t>
            </a:r>
            <a:r>
              <a:rPr lang="zh-CN" altLang="zh-CN" b="1" dirty="0">
                <a:latin typeface="Times New Roman" panose="02020603050405020304" pitchFamily="18" charset="0"/>
              </a:rPr>
              <a:t>序存储，怎么找到</a:t>
            </a:r>
            <a:r>
              <a:rPr lang="en-US" altLang="zh-CN" b="1" i="1" dirty="0" err="1">
                <a:latin typeface="Times New Roman" panose="02020603050405020304" pitchFamily="18" charset="0"/>
              </a:rPr>
              <a:t>a</a:t>
            </a:r>
            <a:r>
              <a:rPr lang="en-US" altLang="zh-CN" b="1" i="1" baseline="-25000" dirty="0" err="1">
                <a:latin typeface="Times New Roman" panose="02020603050405020304" pitchFamily="18" charset="0"/>
              </a:rPr>
              <a:t>ij</a:t>
            </a:r>
            <a:r>
              <a:rPr lang="zh-CN" altLang="zh-CN" b="1" dirty="0">
                <a:latin typeface="Times New Roman" panose="02020603050405020304" pitchFamily="18" charset="0"/>
              </a:rPr>
              <a:t>的存储位置呢？</a:t>
            </a:r>
            <a:endParaRPr lang="zh-CN" altLang="zh-CN" dirty="0"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latin typeface="Times New Roman" panose="02020603050405020304" pitchFamily="18" charset="0"/>
              </a:rPr>
              <a:t>先看看存储</a:t>
            </a:r>
            <a:r>
              <a:rPr lang="en-US" altLang="zh-CN" i="1" dirty="0" err="1">
                <a:latin typeface="Times New Roman" panose="02020603050405020304" pitchFamily="18" charset="0"/>
              </a:rPr>
              <a:t>a</a:t>
            </a:r>
            <a:r>
              <a:rPr lang="en-US" altLang="zh-CN" i="1" baseline="-25000" dirty="0" err="1">
                <a:latin typeface="Times New Roman" panose="02020603050405020304" pitchFamily="18" charset="0"/>
              </a:rPr>
              <a:t>ij</a:t>
            </a:r>
            <a:r>
              <a:rPr lang="zh-CN" altLang="zh-CN" dirty="0">
                <a:latin typeface="Times New Roman" panose="02020603050405020304" pitchFamily="18" charset="0"/>
              </a:rPr>
              <a:t>之前，前面已经存储了多少个元素</a:t>
            </a:r>
            <a:r>
              <a:rPr lang="zh-CN" altLang="en-US" dirty="0">
                <a:latin typeface="Times New Roman" panose="02020603050405020304" pitchFamily="18" charset="0"/>
              </a:rPr>
              <a:t>。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794" y="2140103"/>
            <a:ext cx="4221437" cy="26453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116" y="267494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843559"/>
            <a:ext cx="6891295" cy="3973496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803931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15566"/>
            <a:ext cx="172819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数组存储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73325" y="1506961"/>
            <a:ext cx="6107904" cy="1286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dirty="0">
                <a:latin typeface="Times New Roman" panose="02020603050405020304" pitchFamily="18" charset="0"/>
              </a:rPr>
              <a:t>在</a:t>
            </a:r>
            <a:r>
              <a:rPr lang="en-US" altLang="zh-CN" i="1" dirty="0" err="1">
                <a:latin typeface="Times New Roman" panose="02020603050405020304" pitchFamily="18" charset="0"/>
              </a:rPr>
              <a:t>a</a:t>
            </a:r>
            <a:r>
              <a:rPr lang="en-US" altLang="zh-CN" i="1" baseline="-25000" dirty="0" err="1">
                <a:latin typeface="Times New Roman" panose="02020603050405020304" pitchFamily="18" charset="0"/>
              </a:rPr>
              <a:t>ij</a:t>
            </a:r>
            <a:r>
              <a:rPr lang="zh-CN" altLang="zh-CN" dirty="0">
                <a:latin typeface="Times New Roman" panose="02020603050405020304" pitchFamily="18" charset="0"/>
              </a:rPr>
              <a:t>之前一共有</a:t>
            </a:r>
            <a:r>
              <a:rPr lang="zh-CN" altLang="zh-CN" b="1" i="1" dirty="0">
                <a:latin typeface="Times New Roman" panose="02020603050405020304" pitchFamily="18" charset="0"/>
              </a:rPr>
              <a:t>j</a:t>
            </a:r>
            <a:r>
              <a:rPr lang="zh-CN" altLang="zh-CN" b="1" dirty="0">
                <a:latin typeface="Times New Roman" panose="02020603050405020304" pitchFamily="18" charset="0"/>
              </a:rPr>
              <a:t>*</a:t>
            </a:r>
            <a:r>
              <a:rPr lang="zh-CN" altLang="zh-CN" b="1" i="1" dirty="0">
                <a:latin typeface="Times New Roman" panose="02020603050405020304" pitchFamily="18" charset="0"/>
              </a:rPr>
              <a:t>m</a:t>
            </a:r>
            <a:r>
              <a:rPr lang="zh-CN" altLang="zh-CN" b="1" dirty="0">
                <a:latin typeface="Times New Roman" panose="02020603050405020304" pitchFamily="18" charset="0"/>
              </a:rPr>
              <a:t>+</a:t>
            </a:r>
            <a:r>
              <a:rPr lang="zh-CN" altLang="zh-CN" b="1" i="1" dirty="0">
                <a:latin typeface="Times New Roman" panose="02020603050405020304" pitchFamily="18" charset="0"/>
              </a:rPr>
              <a:t>i</a:t>
            </a:r>
            <a:r>
              <a:rPr lang="zh-CN" altLang="zh-CN" dirty="0">
                <a:latin typeface="Times New Roman" panose="02020603050405020304" pitchFamily="18" charset="0"/>
              </a:rPr>
              <a:t>个元素，如果每个元素占用</a:t>
            </a:r>
            <a:r>
              <a:rPr lang="en-US" altLang="zh-CN" i="1" dirty="0">
                <a:latin typeface="Times New Roman" panose="02020603050405020304" pitchFamily="18" charset="0"/>
              </a:rPr>
              <a:t>L</a:t>
            </a:r>
            <a:r>
              <a:rPr lang="zh-CN" altLang="zh-CN" dirty="0">
                <a:latin typeface="Times New Roman" panose="02020603050405020304" pitchFamily="18" charset="0"/>
              </a:rPr>
              <a:t>个字节，那么共需要</a:t>
            </a:r>
            <a:r>
              <a:rPr lang="en-US" altLang="zh-CN" b="1" dirty="0">
                <a:latin typeface="Times New Roman" panose="02020603050405020304" pitchFamily="18" charset="0"/>
              </a:rPr>
              <a:t>(</a:t>
            </a:r>
            <a:r>
              <a:rPr lang="zh-CN" altLang="zh-CN" b="1" i="1" dirty="0">
                <a:latin typeface="Times New Roman" panose="02020603050405020304" pitchFamily="18" charset="0"/>
              </a:rPr>
              <a:t>j</a:t>
            </a:r>
            <a:r>
              <a:rPr lang="zh-CN" altLang="zh-CN" b="1" dirty="0">
                <a:latin typeface="Times New Roman" panose="02020603050405020304" pitchFamily="18" charset="0"/>
              </a:rPr>
              <a:t>*</a:t>
            </a:r>
            <a:r>
              <a:rPr lang="zh-CN" altLang="zh-CN" b="1" i="1" dirty="0">
                <a:latin typeface="Times New Roman" panose="02020603050405020304" pitchFamily="18" charset="0"/>
              </a:rPr>
              <a:t>m</a:t>
            </a:r>
            <a:r>
              <a:rPr lang="zh-CN" altLang="zh-CN" b="1" dirty="0">
                <a:latin typeface="Times New Roman" panose="02020603050405020304" pitchFamily="18" charset="0"/>
              </a:rPr>
              <a:t>+</a:t>
            </a:r>
            <a:r>
              <a:rPr lang="zh-CN" altLang="zh-CN" b="1" i="1" dirty="0">
                <a:latin typeface="Times New Roman" panose="02020603050405020304" pitchFamily="18" charset="0"/>
              </a:rPr>
              <a:t>i</a:t>
            </a:r>
            <a:r>
              <a:rPr lang="en-US" altLang="zh-CN" dirty="0">
                <a:latin typeface="Times New Roman" panose="02020603050405020304" pitchFamily="18" charset="0"/>
              </a:rPr>
              <a:t>)</a:t>
            </a:r>
            <a:r>
              <a:rPr lang="zh-CN" altLang="zh-CN" b="1" i="1" dirty="0">
                <a:latin typeface="Times New Roman" panose="02020603050405020304" pitchFamily="18" charset="0"/>
              </a:rPr>
              <a:t>*L</a:t>
            </a:r>
            <a:r>
              <a:rPr lang="zh-CN" altLang="zh-CN" dirty="0">
                <a:latin typeface="Times New Roman" panose="02020603050405020304" pitchFamily="18" charset="0"/>
              </a:rPr>
              <a:t>个字节，只需要用基地址加上这些字节就可以得到</a:t>
            </a:r>
            <a:r>
              <a:rPr lang="en-US" altLang="zh-CN" i="1" dirty="0" err="1">
                <a:latin typeface="Times New Roman" panose="02020603050405020304" pitchFamily="18" charset="0"/>
              </a:rPr>
              <a:t>a</a:t>
            </a:r>
            <a:r>
              <a:rPr lang="en-US" altLang="zh-CN" i="1" baseline="-25000" dirty="0" err="1">
                <a:latin typeface="Times New Roman" panose="02020603050405020304" pitchFamily="18" charset="0"/>
              </a:rPr>
              <a:t>ij</a:t>
            </a:r>
            <a:r>
              <a:rPr lang="zh-CN" altLang="zh-CN" dirty="0">
                <a:latin typeface="Times New Roman" panose="02020603050405020304" pitchFamily="18" charset="0"/>
              </a:rPr>
              <a:t>的存储地址了。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771" y="3147524"/>
            <a:ext cx="6107904" cy="809625"/>
          </a:xfrm>
          <a:prstGeom prst="rect">
            <a:avLst/>
          </a:prstGeom>
        </p:spPr>
      </p:pic>
      <p:pic>
        <p:nvPicPr>
          <p:cNvPr id="2" name="图片 1" descr="【炫彩】避免断更，请加微信501863613 - 副本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0060" y="774065"/>
            <a:ext cx="3656965" cy="3409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1108</Words>
  <Application>WPS 演示</Application>
  <PresentationFormat>全屏显示(16:9)</PresentationFormat>
  <Paragraphs>126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9" baseType="lpstr">
      <vt:lpstr>Arial</vt:lpstr>
      <vt:lpstr>宋体</vt:lpstr>
      <vt:lpstr>Wingdings</vt:lpstr>
      <vt:lpstr>Adobe 仿宋 Std R</vt:lpstr>
      <vt:lpstr>Aharoni</vt:lpstr>
      <vt:lpstr>Times New Roman</vt:lpstr>
      <vt:lpstr>微软雅黑</vt:lpstr>
      <vt:lpstr>Calibri</vt:lpstr>
      <vt:lpstr>Arial Unicode MS</vt:lpstr>
      <vt:lpstr>仿宋</vt:lpstr>
      <vt:lpstr>DFPLiJinHeiW8-GB5</vt:lpstr>
      <vt:lpstr>等线</vt:lpstr>
      <vt:lpstr>Office 主题​​</vt:lpstr>
      <vt:lpstr>数组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会飞的鱼儿</cp:lastModifiedBy>
  <cp:revision>517</cp:revision>
  <dcterms:created xsi:type="dcterms:W3CDTF">2018-04-19T15:31:00Z</dcterms:created>
  <dcterms:modified xsi:type="dcterms:W3CDTF">2019-01-10T12:53:26Z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2052-11.1.0.8201</vt:lpwstr>
  </property>
</Properties>
</file>