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86" r:id="rId3"/>
    <p:sldId id="478" r:id="rId4"/>
    <p:sldId id="518" r:id="rId5"/>
    <p:sldId id="519" r:id="rId6"/>
    <p:sldId id="520" r:id="rId7"/>
    <p:sldId id="521" r:id="rId8"/>
    <p:sldId id="522" r:id="rId9"/>
    <p:sldId id="516" r:id="rId10"/>
    <p:sldId id="523" r:id="rId11"/>
    <p:sldId id="524" r:id="rId12"/>
    <p:sldId id="525" r:id="rId13"/>
    <p:sldId id="527" r:id="rId14"/>
    <p:sldId id="526" r:id="rId15"/>
    <p:sldId id="529" r:id="rId16"/>
    <p:sldId id="530" r:id="rId17"/>
    <p:sldId id="528" r:id="rId18"/>
    <p:sldId id="531" r:id="rId19"/>
    <p:sldId id="532" r:id="rId20"/>
    <p:sldId id="483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PFfyeJzNsNY/X5mBX8DQg==" hashData="1NoaBA6c1v87FmTvYBz7fn/lRBY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FF1"/>
    <a:srgbClr val="E3EDE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9" autoAdjust="0"/>
    <p:restoredTop sz="93778" autoAdjust="0"/>
  </p:normalViewPr>
  <p:slideViewPr>
    <p:cSldViewPr>
      <p:cViewPr varScale="1">
        <p:scale>
          <a:sx n="89" d="100"/>
          <a:sy n="89" d="100"/>
        </p:scale>
        <p:origin x="870" y="90"/>
      </p:cViewPr>
      <p:guideLst>
        <p:guide orient="horz" pos="1577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D0D3-16A4-4D3F-B07D-2EF6AE92F7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CCA9B-DFD8-4B08-AB41-A02133EF45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32062" y="356040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01" y="4820797"/>
            <a:ext cx="634018" cy="312056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020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3" Type="http://schemas.openxmlformats.org/officeDocument/2006/relationships/theme" Target="../theme/theme1.xml"/><Relationship Id="rId32" Type="http://schemas.openxmlformats.org/officeDocument/2006/relationships/image" Target="../media/image21.png"/><Relationship Id="rId31" Type="http://schemas.openxmlformats.org/officeDocument/2006/relationships/image" Target="../media/image20.png"/><Relationship Id="rId30" Type="http://schemas.openxmlformats.org/officeDocument/2006/relationships/image" Target="../media/image19.png"/><Relationship Id="rId3" Type="http://schemas.openxmlformats.org/officeDocument/2006/relationships/slideLayout" Target="../slideLayouts/slideLayout3.xml"/><Relationship Id="rId29" Type="http://schemas.openxmlformats.org/officeDocument/2006/relationships/image" Target="../media/image18.jpeg"/><Relationship Id="rId28" Type="http://schemas.openxmlformats.org/officeDocument/2006/relationships/image" Target="../media/image17.jpeg"/><Relationship Id="rId27" Type="http://schemas.openxmlformats.org/officeDocument/2006/relationships/image" Target="../media/image16.jpeg"/><Relationship Id="rId26" Type="http://schemas.openxmlformats.org/officeDocument/2006/relationships/image" Target="../media/image15.jpeg"/><Relationship Id="rId25" Type="http://schemas.openxmlformats.org/officeDocument/2006/relationships/image" Target="../media/image14.jpeg"/><Relationship Id="rId24" Type="http://schemas.openxmlformats.org/officeDocument/2006/relationships/image" Target="../media/image13.jpeg"/><Relationship Id="rId23" Type="http://schemas.openxmlformats.org/officeDocument/2006/relationships/image" Target="../media/image12.jpeg"/><Relationship Id="rId22" Type="http://schemas.openxmlformats.org/officeDocument/2006/relationships/image" Target="../media/image11.jpeg"/><Relationship Id="rId21" Type="http://schemas.openxmlformats.org/officeDocument/2006/relationships/image" Target="../media/image10.jpeg"/><Relationship Id="rId20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8.jpeg"/><Relationship Id="rId18" Type="http://schemas.openxmlformats.org/officeDocument/2006/relationships/image" Target="../media/image7.jpeg"/><Relationship Id="rId17" Type="http://schemas.openxmlformats.org/officeDocument/2006/relationships/image" Target="../media/image6.jpeg"/><Relationship Id="rId16" Type="http://schemas.openxmlformats.org/officeDocument/2006/relationships/image" Target="../media/image5.jpeg"/><Relationship Id="rId15" Type="http://schemas.openxmlformats.org/officeDocument/2006/relationships/image" Target="../media/image4.jpeg"/><Relationship Id="rId14" Type="http://schemas.openxmlformats.org/officeDocument/2006/relationships/image" Target="../media/image3.png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27E3-A7D7-4DEF-BDBE-55072F0EF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69" y="4802665"/>
            <a:ext cx="544272" cy="31972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51" y="4806724"/>
            <a:ext cx="590718" cy="31566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4811846"/>
            <a:ext cx="734142" cy="31054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13" y="4800690"/>
            <a:ext cx="491386" cy="31716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57" y="4796127"/>
            <a:ext cx="641957" cy="32626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6" y="4799498"/>
            <a:ext cx="611560" cy="32289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6" y="4779840"/>
            <a:ext cx="726224" cy="33178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" y="4786539"/>
            <a:ext cx="459656" cy="328121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682228" y="255836"/>
            <a:ext cx="8465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 userDrawn="1"/>
        </p:nvGrpSpPr>
        <p:grpSpPr>
          <a:xfrm>
            <a:off x="-6759" y="-20103"/>
            <a:ext cx="9187545" cy="5200853"/>
            <a:chOff x="-6759" y="-26804"/>
            <a:chExt cx="9187545" cy="6934470"/>
          </a:xfrm>
        </p:grpSpPr>
        <p:sp>
          <p:nvSpPr>
            <p:cNvPr id="7" name="矩形 6"/>
            <p:cNvSpPr/>
            <p:nvPr userDrawn="1"/>
          </p:nvSpPr>
          <p:spPr>
            <a:xfrm>
              <a:off x="890827" y="-26804"/>
              <a:ext cx="4213386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18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做口碑最好的人工智能在线教育品牌！</a:t>
              </a:r>
              <a:endParaRPr lang="zh-CN" altLang="en-US" sz="1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-6759" y="6293932"/>
              <a:ext cx="9144000" cy="613734"/>
              <a:chOff x="3516" y="6274325"/>
              <a:chExt cx="9144000" cy="613734"/>
            </a:xfr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grpSpPr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274325"/>
                <a:ext cx="9144000" cy="6137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9435" y="6398850"/>
                <a:ext cx="576064" cy="41147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498" y="6382052"/>
                <a:ext cx="672731" cy="44175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2123" y="6394589"/>
                <a:ext cx="494617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5368" y="6387295"/>
                <a:ext cx="644839" cy="43650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8946" y="6390775"/>
                <a:ext cx="686422" cy="42472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6966" y="6387295"/>
                <a:ext cx="682228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542" y="6403552"/>
                <a:ext cx="609893" cy="39948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641" y="6398850"/>
                <a:ext cx="323671" cy="4045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3" name="图片 42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1369" y="6415795"/>
                <a:ext cx="544272" cy="42629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5" name="图片 44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0651" y="6421207"/>
                <a:ext cx="590718" cy="42088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6" name="图片 45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799" y="6428038"/>
                <a:ext cx="734142" cy="41405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7" name="图片 46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413" y="6413163"/>
                <a:ext cx="491386" cy="42288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8" name="图片 47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8456" y="6407079"/>
                <a:ext cx="641957" cy="43501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9" name="图片 48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96" y="6411573"/>
                <a:ext cx="611560" cy="43052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0" name="图片 49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476" y="6385362"/>
                <a:ext cx="726224" cy="44237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1" name="图片 50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394295"/>
                <a:ext cx="459656" cy="43749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5255" y="-26804"/>
              <a:ext cx="1015531" cy="103024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5199728" y="6723"/>
              <a:ext cx="281751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itchFamily="18" charset="-122"/>
                  <a:ea typeface="Adobe 仿宋 Std R" pitchFamily="18" charset="-122"/>
                  <a:cs typeface="Aharoni" panose="02010803020104030203" pitchFamily="2" charset="-79"/>
                </a:rPr>
                <a:t>  网站</a:t>
              </a:r>
              <a:r>
                <a:rPr lang="en-US" altLang="zh-CN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itchFamily="18" charset="-122"/>
                  <a:ea typeface="Adobe 仿宋 Std R" pitchFamily="18" charset="-122"/>
                  <a:cs typeface="Aharoni" panose="02010803020104030203" pitchFamily="2" charset="-79"/>
                </a:rPr>
                <a:t>:mici.jiqishidai.com</a:t>
              </a:r>
              <a:endParaRPr lang="zh-CN" altLang="en-US" sz="1600" b="1" cap="none" spc="0" baseline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仿宋 Std R" pitchFamily="18" charset="-122"/>
                <a:ea typeface="Adobe 仿宋 Std R" pitchFamily="18" charset="-122"/>
                <a:cs typeface="Aharoni" panose="02010803020104030203" pitchFamily="2" charset="-79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" y="0"/>
              <a:ext cx="832738" cy="83273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245" y="5202258"/>
              <a:ext cx="1091673" cy="1091673"/>
            </a:xfrm>
            <a:prstGeom prst="rect">
              <a:avLst/>
            </a:prstGeom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360" y="2139702"/>
            <a:ext cx="8435280" cy="1368152"/>
          </a:xfrm>
        </p:spPr>
        <p:txBody>
          <a:bodyPr>
            <a:norm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特殊矩阵压缩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54360" y="481935"/>
            <a:ext cx="8435280" cy="1153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数据结构与算法</a:t>
            </a: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365</a:t>
            </a: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特训营</a:t>
            </a:r>
            <a:endParaRPr lang="zh-CN" altLang="en-US" sz="4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三角矩阵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1000631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5105" y="2006000"/>
            <a:ext cx="389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下三角矩阵按行存储在一维数组</a:t>
            </a:r>
            <a:r>
              <a:rPr lang="en-US" altLang="zh-CN" i="1" dirty="0">
                <a:latin typeface="Times New Roman" panose="02020603050405020304" pitchFamily="18" charset="0"/>
              </a:rPr>
              <a:t>s</a:t>
            </a:r>
            <a:r>
              <a:rPr lang="en-US" altLang="zh-CN" dirty="0">
                <a:latin typeface="Times New Roman" panose="02020603050405020304" pitchFamily="18" charset="0"/>
              </a:rPr>
              <a:t>[]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77" y="2844710"/>
            <a:ext cx="6315892" cy="18097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724951"/>
            <a:ext cx="3357836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三角矩阵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1000631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80" y="2470290"/>
            <a:ext cx="2667000" cy="13525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124267" y="1859852"/>
            <a:ext cx="4362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三角矩阵按行序存储时，</a:t>
            </a:r>
            <a:r>
              <a:rPr lang="en-US" altLang="zh-CN" i="1" dirty="0" err="1">
                <a:latin typeface="Times New Roman" panose="02020603050405020304" pitchFamily="18" charset="0"/>
              </a:rPr>
              <a:t>a</a:t>
            </a:r>
            <a:r>
              <a:rPr lang="en-US" altLang="zh-CN" i="1" baseline="-25000" dirty="0" err="1">
                <a:latin typeface="Times New Roman" panose="02020603050405020304" pitchFamily="18" charset="0"/>
              </a:rPr>
              <a:t>ij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的下标为：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三角矩阵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1000631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42156" y="164680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三角矩阵按行序存储时：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29" y="2088232"/>
            <a:ext cx="6381750" cy="2571750"/>
          </a:xfrm>
          <a:prstGeom prst="rect">
            <a:avLst/>
          </a:prstGeom>
        </p:spPr>
      </p:pic>
      <p:pic>
        <p:nvPicPr>
          <p:cNvPr id="2" name="图片 1" descr="【炫彩】避免断更，请加微信501863613 - 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860" y="998855"/>
            <a:ext cx="3719195" cy="34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三角矩阵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1000631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24267" y="1859852"/>
            <a:ext cx="431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三角矩阵按行序存储时，</a:t>
            </a:r>
            <a:r>
              <a:rPr lang="en-US" altLang="zh-CN" i="1" dirty="0" err="1">
                <a:latin typeface="Times New Roman" panose="02020603050405020304" pitchFamily="18" charset="0"/>
              </a:rPr>
              <a:t>a</a:t>
            </a:r>
            <a:r>
              <a:rPr lang="en-US" altLang="zh-CN" i="1" baseline="-25000" dirty="0" err="1">
                <a:latin typeface="Times New Roman" panose="02020603050405020304" pitchFamily="18" charset="0"/>
              </a:rPr>
              <a:t>ij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的下标为：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9" y="2612959"/>
            <a:ext cx="3686175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116" y="267494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三角矩阵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843559"/>
            <a:ext cx="6891295" cy="3973496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2803931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915566"/>
            <a:ext cx="172819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压缩存储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73325" y="1506961"/>
            <a:ext cx="6107904" cy="870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2. </a:t>
            </a:r>
            <a:r>
              <a:rPr lang="zh-CN" altLang="en-US" dirty="0">
                <a:latin typeface="Times New Roman" panose="02020603050405020304" pitchFamily="18" charset="0"/>
              </a:rPr>
              <a:t>一个</a:t>
            </a:r>
            <a:r>
              <a:rPr lang="en-US" altLang="zh-CN" dirty="0">
                <a:latin typeface="Times New Roman" panose="02020603050405020304" pitchFamily="18" charset="0"/>
              </a:rPr>
              <a:t>n</a:t>
            </a:r>
            <a:r>
              <a:rPr lang="zh-CN" altLang="en-US" dirty="0">
                <a:latin typeface="Times New Roman" panose="02020603050405020304" pitchFamily="18" charset="0"/>
              </a:rPr>
              <a:t>阶上三角矩阵</a:t>
            </a:r>
            <a:r>
              <a:rPr lang="en-US" altLang="zh-CN" dirty="0">
                <a:latin typeface="Times New Roman" panose="02020603050405020304" pitchFamily="18" charset="0"/>
              </a:rPr>
              <a:t>A</a:t>
            </a:r>
            <a:r>
              <a:rPr lang="zh-CN" altLang="en-US" dirty="0">
                <a:latin typeface="Times New Roman" panose="02020603050405020304" pitchFamily="18" charset="0"/>
              </a:rPr>
              <a:t>，将其按列存储存放在一维数组</a:t>
            </a:r>
            <a:r>
              <a:rPr lang="en-US" altLang="zh-CN" dirty="0">
                <a:latin typeface="Times New Roman" panose="02020603050405020304" pitchFamily="18" charset="0"/>
              </a:rPr>
              <a:t>B</a:t>
            </a:r>
            <a:r>
              <a:rPr lang="zh-CN" altLang="en-US" dirty="0">
                <a:latin typeface="Times New Roman" panose="02020603050405020304" pitchFamily="18" charset="0"/>
              </a:rPr>
              <a:t>中，</a:t>
            </a:r>
            <a:r>
              <a:rPr lang="en-US" altLang="zh-CN" dirty="0">
                <a:latin typeface="Times New Roman" panose="02020603050405020304" pitchFamily="18" charset="0"/>
              </a:rPr>
              <a:t>A[1][1]</a:t>
            </a:r>
            <a:r>
              <a:rPr lang="zh-CN" altLang="en-US" dirty="0">
                <a:latin typeface="Times New Roman" panose="02020603050405020304" pitchFamily="18" charset="0"/>
              </a:rPr>
              <a:t>存放在</a:t>
            </a:r>
            <a:r>
              <a:rPr lang="en-US" altLang="zh-CN" dirty="0">
                <a:latin typeface="Times New Roman" panose="02020603050405020304" pitchFamily="18" charset="0"/>
              </a:rPr>
              <a:t>B[1]</a:t>
            </a:r>
            <a:r>
              <a:rPr lang="zh-CN" altLang="en-US" dirty="0">
                <a:latin typeface="Times New Roman" panose="02020603050405020304" pitchFamily="18" charset="0"/>
              </a:rPr>
              <a:t>中 ，</a:t>
            </a:r>
            <a:r>
              <a:rPr lang="en-US" altLang="zh-CN" dirty="0">
                <a:latin typeface="Times New Roman" panose="02020603050405020304" pitchFamily="18" charset="0"/>
              </a:rPr>
              <a:t>A[</a:t>
            </a:r>
            <a:r>
              <a:rPr lang="en-US" altLang="zh-CN" dirty="0" err="1">
                <a:latin typeface="Times New Roman" panose="02020603050405020304" pitchFamily="18" charset="0"/>
              </a:rPr>
              <a:t>i</a:t>
            </a:r>
            <a:r>
              <a:rPr lang="en-US" altLang="zh-CN" dirty="0">
                <a:latin typeface="Times New Roman" panose="02020603050405020304" pitchFamily="18" charset="0"/>
              </a:rPr>
              <a:t>][j]</a:t>
            </a:r>
            <a:r>
              <a:rPr lang="zh-CN" altLang="en-US" dirty="0">
                <a:latin typeface="Times New Roman" panose="02020603050405020304" pitchFamily="18" charset="0"/>
              </a:rPr>
              <a:t>存放在</a:t>
            </a:r>
            <a:r>
              <a:rPr lang="en-US" altLang="zh-CN" dirty="0">
                <a:latin typeface="Times New Roman" panose="02020603050405020304" pitchFamily="18" charset="0"/>
              </a:rPr>
              <a:t>B</a:t>
            </a:r>
            <a:r>
              <a:rPr lang="zh-CN" altLang="en-US" dirty="0">
                <a:latin typeface="Times New Roman" panose="02020603050405020304" pitchFamily="18" charset="0"/>
              </a:rPr>
              <a:t>数组的下标是多少？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对角矩阵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1000631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01006" y="1498076"/>
            <a:ext cx="6439346" cy="129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对角矩阵又称为带状矩阵，是指在</a:t>
            </a:r>
            <a:r>
              <a:rPr lang="en-US" altLang="zh-CN" i="1" dirty="0" err="1">
                <a:latin typeface="Times New Roman" panose="02020603050405020304" pitchFamily="18" charset="0"/>
              </a:rPr>
              <a:t>n</a:t>
            </a:r>
            <a:r>
              <a:rPr lang="en-US" altLang="zh-CN" dirty="0" err="1">
                <a:latin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CN" i="1" dirty="0" err="1">
                <a:latin typeface="Times New Roman" panose="02020603050405020304" pitchFamily="18" charset="0"/>
              </a:rPr>
              <a:t>n</a:t>
            </a:r>
            <a:r>
              <a:rPr lang="zh-CN" altLang="zh-CN" dirty="0">
                <a:latin typeface="Times New Roman" panose="02020603050405020304" pitchFamily="18" charset="0"/>
              </a:rPr>
              <a:t>的矩阵中，非零元素集中在主对角线及其两侧，共</a:t>
            </a:r>
            <a:r>
              <a:rPr lang="en-US" altLang="zh-CN" i="1" dirty="0">
                <a:latin typeface="Times New Roman" panose="02020603050405020304" pitchFamily="18" charset="0"/>
              </a:rPr>
              <a:t>L</a:t>
            </a:r>
            <a:r>
              <a:rPr lang="en-US" altLang="zh-CN" dirty="0">
                <a:latin typeface="Times New Roman" panose="02020603050405020304" pitchFamily="18" charset="0"/>
              </a:rPr>
              <a:t>(</a:t>
            </a:r>
            <a:r>
              <a:rPr lang="zh-CN" altLang="zh-CN" dirty="0">
                <a:latin typeface="Times New Roman" panose="02020603050405020304" pitchFamily="18" charset="0"/>
              </a:rPr>
              <a:t>奇数</a:t>
            </a:r>
            <a:r>
              <a:rPr lang="en-US" altLang="zh-CN" dirty="0">
                <a:latin typeface="Times New Roman" panose="02020603050405020304" pitchFamily="18" charset="0"/>
              </a:rPr>
              <a:t>)</a:t>
            </a:r>
            <a:r>
              <a:rPr lang="zh-CN" altLang="zh-CN" dirty="0">
                <a:latin typeface="Times New Roman" panose="02020603050405020304" pitchFamily="18" charset="0"/>
              </a:rPr>
              <a:t>条对角线的带状区域内，称为</a:t>
            </a:r>
            <a:r>
              <a:rPr lang="en-US" altLang="zh-CN" i="1" dirty="0">
                <a:latin typeface="Times New Roman" panose="02020603050405020304" pitchFamily="18" charset="0"/>
              </a:rPr>
              <a:t>L</a:t>
            </a:r>
            <a:r>
              <a:rPr lang="zh-CN" altLang="zh-CN" dirty="0">
                <a:latin typeface="Times New Roman" panose="02020603050405020304" pitchFamily="18" charset="0"/>
              </a:rPr>
              <a:t>对角矩阵。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572440"/>
            <a:ext cx="4248472" cy="2166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对角矩阵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1000631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9" y="2327498"/>
            <a:ext cx="5553075" cy="24765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734031" y="1526981"/>
            <a:ext cx="6093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为了节省空间，第一行前面和最后一行后面的</a:t>
            </a:r>
            <a:r>
              <a:rPr lang="en-US" altLang="zh-CN" i="1" dirty="0">
                <a:latin typeface="Times New Roman" panose="02020603050405020304" pitchFamily="18" charset="0"/>
              </a:rPr>
              <a:t>d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dirty="0">
                <a:latin typeface="Times New Roman" panose="02020603050405020304" pitchFamily="18" charset="0"/>
              </a:rPr>
              <a:t>0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可以不存储，“</a:t>
            </a:r>
            <a:r>
              <a:rPr lang="zh-CN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掐头去尾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”，需要</a:t>
            </a:r>
            <a:r>
              <a:rPr lang="en-US" altLang="zh-CN" i="1" dirty="0">
                <a:latin typeface="Times New Roman" panose="02020603050405020304" pitchFamily="18" charset="0"/>
              </a:rPr>
              <a:t>L</a:t>
            </a:r>
            <a:r>
              <a:rPr lang="en-US" altLang="zh-CN" dirty="0">
                <a:latin typeface="Times New Roman" panose="02020603050405020304" pitchFamily="18" charset="0"/>
              </a:rPr>
              <a:t>×</a:t>
            </a:r>
            <a:r>
              <a:rPr lang="en-US" altLang="zh-CN" i="1" dirty="0">
                <a:latin typeface="Times New Roman" panose="02020603050405020304" pitchFamily="18" charset="0"/>
              </a:rPr>
              <a:t>n</a:t>
            </a:r>
            <a:r>
              <a:rPr lang="en-US" altLang="zh-CN" dirty="0">
                <a:latin typeface="Times New Roman" panose="02020603050405020304" pitchFamily="18" charset="0"/>
              </a:rPr>
              <a:t>-2</a:t>
            </a:r>
            <a:r>
              <a:rPr lang="en-US" altLang="zh-CN" i="1" dirty="0">
                <a:latin typeface="Times New Roman" panose="02020603050405020304" pitchFamily="18" charset="0"/>
              </a:rPr>
              <a:t>d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个空间。</a:t>
            </a:r>
            <a:endParaRPr lang="zh-CN" altLang="en-US" dirty="0"/>
          </a:p>
        </p:txBody>
      </p:sp>
      <p:pic>
        <p:nvPicPr>
          <p:cNvPr id="2" name="图片 1" descr="【炫彩】避免断更，请加微信501863613 - 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860" y="998855"/>
            <a:ext cx="3719195" cy="34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对角矩阵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1000631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99506"/>
            <a:ext cx="6336704" cy="2476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40185"/>
            <a:ext cx="3390900" cy="77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116" y="267494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对角矩阵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843559"/>
            <a:ext cx="6891295" cy="3973496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2803931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915566"/>
            <a:ext cx="172819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压缩存储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73325" y="1506961"/>
            <a:ext cx="6107904" cy="1286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3. </a:t>
            </a:r>
            <a:r>
              <a:rPr lang="zh-CN" altLang="en-US" dirty="0">
                <a:latin typeface="Times New Roman" panose="02020603050405020304" pitchFamily="18" charset="0"/>
              </a:rPr>
              <a:t>一个</a:t>
            </a:r>
            <a:r>
              <a:rPr lang="en-US" altLang="zh-CN" dirty="0">
                <a:latin typeface="Times New Roman" panose="02020603050405020304" pitchFamily="18" charset="0"/>
              </a:rPr>
              <a:t>100</a:t>
            </a:r>
            <a:r>
              <a:rPr lang="zh-CN" altLang="en-US" dirty="0">
                <a:latin typeface="Times New Roman" panose="02020603050405020304" pitchFamily="18" charset="0"/>
              </a:rPr>
              <a:t>阶的三对角矩阵</a:t>
            </a:r>
            <a:r>
              <a:rPr lang="en-US" altLang="zh-CN" dirty="0">
                <a:latin typeface="Times New Roman" panose="02020603050405020304" pitchFamily="18" charset="0"/>
              </a:rPr>
              <a:t>A</a:t>
            </a:r>
            <a:r>
              <a:rPr lang="zh-CN" altLang="en-US" dirty="0">
                <a:latin typeface="Times New Roman" panose="02020603050405020304" pitchFamily="18" charset="0"/>
              </a:rPr>
              <a:t>，将其按行存储存放在一维数组</a:t>
            </a:r>
            <a:r>
              <a:rPr lang="en-US" altLang="zh-CN" dirty="0">
                <a:latin typeface="Times New Roman" panose="02020603050405020304" pitchFamily="18" charset="0"/>
              </a:rPr>
              <a:t>B</a:t>
            </a:r>
            <a:r>
              <a:rPr lang="zh-CN" altLang="en-US" dirty="0">
                <a:latin typeface="Times New Roman" panose="02020603050405020304" pitchFamily="18" charset="0"/>
              </a:rPr>
              <a:t>中，</a:t>
            </a:r>
            <a:r>
              <a:rPr lang="en-US" altLang="zh-CN" dirty="0">
                <a:latin typeface="Times New Roman" panose="02020603050405020304" pitchFamily="18" charset="0"/>
              </a:rPr>
              <a:t>A[1][1]</a:t>
            </a:r>
            <a:r>
              <a:rPr lang="zh-CN" altLang="en-US" dirty="0">
                <a:latin typeface="Times New Roman" panose="02020603050405020304" pitchFamily="18" charset="0"/>
              </a:rPr>
              <a:t>存放在</a:t>
            </a:r>
            <a:r>
              <a:rPr lang="en-US" altLang="zh-CN" dirty="0">
                <a:latin typeface="Times New Roman" panose="02020603050405020304" pitchFamily="18" charset="0"/>
              </a:rPr>
              <a:t>B[0]</a:t>
            </a:r>
            <a:r>
              <a:rPr lang="zh-CN" altLang="en-US" dirty="0">
                <a:latin typeface="Times New Roman" panose="02020603050405020304" pitchFamily="18" charset="0"/>
              </a:rPr>
              <a:t>中 ，</a:t>
            </a:r>
            <a:r>
              <a:rPr lang="en-US" altLang="zh-CN" dirty="0">
                <a:latin typeface="Times New Roman" panose="02020603050405020304" pitchFamily="18" charset="0"/>
              </a:rPr>
              <a:t>A[30][30]</a:t>
            </a:r>
            <a:r>
              <a:rPr lang="zh-CN" altLang="en-US" dirty="0">
                <a:latin typeface="Times New Roman" panose="02020603050405020304" pitchFamily="18" charset="0"/>
              </a:rPr>
              <a:t>存放在</a:t>
            </a:r>
            <a:r>
              <a:rPr lang="en-US" altLang="zh-CN" dirty="0">
                <a:latin typeface="Times New Roman" panose="02020603050405020304" pitchFamily="18" charset="0"/>
              </a:rPr>
              <a:t>B</a:t>
            </a:r>
            <a:r>
              <a:rPr lang="zh-CN" altLang="en-US" dirty="0">
                <a:latin typeface="Times New Roman" panose="02020603050405020304" pitchFamily="18" charset="0"/>
              </a:rPr>
              <a:t>数组的下标是多少？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1059583"/>
            <a:ext cx="6891295" cy="3528392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2542508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1123330"/>
            <a:ext cx="160573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09936" y="1645551"/>
            <a:ext cx="6114511" cy="1286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1.</a:t>
            </a:r>
            <a:r>
              <a:rPr lang="zh-CN" altLang="en-US" dirty="0">
                <a:latin typeface="Times New Roman" panose="02020603050405020304" pitchFamily="18" charset="0"/>
              </a:rPr>
              <a:t>一个</a:t>
            </a:r>
            <a:r>
              <a:rPr lang="en-US" altLang="zh-CN" dirty="0">
                <a:latin typeface="Times New Roman" panose="02020603050405020304" pitchFamily="18" charset="0"/>
              </a:rPr>
              <a:t>100</a:t>
            </a:r>
            <a:r>
              <a:rPr lang="zh-CN" altLang="en-US" dirty="0">
                <a:latin typeface="Times New Roman" panose="02020603050405020304" pitchFamily="18" charset="0"/>
              </a:rPr>
              <a:t>阶的三对角矩阵</a:t>
            </a:r>
            <a:r>
              <a:rPr lang="en-US" altLang="zh-CN" dirty="0">
                <a:latin typeface="Times New Roman" panose="02020603050405020304" pitchFamily="18" charset="0"/>
              </a:rPr>
              <a:t>A</a:t>
            </a:r>
            <a:r>
              <a:rPr lang="zh-CN" altLang="en-US" dirty="0">
                <a:latin typeface="Times New Roman" panose="02020603050405020304" pitchFamily="18" charset="0"/>
              </a:rPr>
              <a:t>，将其按行存储存放在一维数组</a:t>
            </a:r>
            <a:r>
              <a:rPr lang="en-US" altLang="zh-CN" dirty="0">
                <a:latin typeface="Times New Roman" panose="02020603050405020304" pitchFamily="18" charset="0"/>
              </a:rPr>
              <a:t>B</a:t>
            </a:r>
            <a:r>
              <a:rPr lang="zh-CN" altLang="en-US" dirty="0">
                <a:latin typeface="Times New Roman" panose="02020603050405020304" pitchFamily="18" charset="0"/>
              </a:rPr>
              <a:t>中，</a:t>
            </a:r>
            <a:r>
              <a:rPr lang="en-US" altLang="zh-CN" dirty="0">
                <a:latin typeface="Times New Roman" panose="02020603050405020304" pitchFamily="18" charset="0"/>
              </a:rPr>
              <a:t>A[1][1]</a:t>
            </a:r>
            <a:r>
              <a:rPr lang="zh-CN" altLang="en-US" dirty="0">
                <a:latin typeface="Times New Roman" panose="02020603050405020304" pitchFamily="18" charset="0"/>
              </a:rPr>
              <a:t>存放在</a:t>
            </a:r>
            <a:r>
              <a:rPr lang="en-US" altLang="zh-CN" dirty="0">
                <a:latin typeface="Times New Roman" panose="02020603050405020304" pitchFamily="18" charset="0"/>
              </a:rPr>
              <a:t>B[1]</a:t>
            </a:r>
            <a:r>
              <a:rPr lang="zh-CN" altLang="en-US" dirty="0">
                <a:latin typeface="Times New Roman" panose="02020603050405020304" pitchFamily="18" charset="0"/>
              </a:rPr>
              <a:t>中 ，</a:t>
            </a:r>
            <a:r>
              <a:rPr lang="en-US" altLang="zh-CN" dirty="0">
                <a:latin typeface="Times New Roman" panose="02020603050405020304" pitchFamily="18" charset="0"/>
              </a:rPr>
              <a:t>A[66][65]</a:t>
            </a:r>
            <a:r>
              <a:rPr lang="zh-CN" altLang="en-US" dirty="0">
                <a:latin typeface="Times New Roman" panose="02020603050405020304" pitchFamily="18" charset="0"/>
              </a:rPr>
              <a:t>存放在</a:t>
            </a:r>
            <a:r>
              <a:rPr lang="en-US" altLang="zh-CN" dirty="0">
                <a:latin typeface="Times New Roman" panose="02020603050405020304" pitchFamily="18" charset="0"/>
              </a:rPr>
              <a:t>B</a:t>
            </a:r>
            <a:r>
              <a:rPr lang="zh-CN" altLang="en-US" dirty="0">
                <a:latin typeface="Times New Roman" panose="02020603050405020304" pitchFamily="18" charset="0"/>
              </a:rPr>
              <a:t>数组的下标是多少？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51168" y="2944303"/>
            <a:ext cx="5845168" cy="1286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2.</a:t>
            </a:r>
            <a:r>
              <a:rPr lang="zh-CN" altLang="en-US" dirty="0">
                <a:latin typeface="Times New Roman" panose="02020603050405020304" pitchFamily="18" charset="0"/>
              </a:rPr>
              <a:t>一个</a:t>
            </a:r>
            <a:r>
              <a:rPr lang="en-US" altLang="zh-CN" dirty="0">
                <a:latin typeface="Times New Roman" panose="02020603050405020304" pitchFamily="18" charset="0"/>
              </a:rPr>
              <a:t>n</a:t>
            </a:r>
            <a:r>
              <a:rPr lang="zh-CN" altLang="en-US" dirty="0">
                <a:latin typeface="Times New Roman" panose="02020603050405020304" pitchFamily="18" charset="0"/>
              </a:rPr>
              <a:t>阶下三角矩阵</a:t>
            </a:r>
            <a:r>
              <a:rPr lang="en-US" altLang="zh-CN" dirty="0">
                <a:latin typeface="Times New Roman" panose="02020603050405020304" pitchFamily="18" charset="0"/>
              </a:rPr>
              <a:t>A</a:t>
            </a:r>
            <a:r>
              <a:rPr lang="zh-CN" altLang="en-US" dirty="0">
                <a:latin typeface="Times New Roman" panose="02020603050405020304" pitchFamily="18" charset="0"/>
              </a:rPr>
              <a:t>，将其按列存储存放在一维数组</a:t>
            </a:r>
            <a:r>
              <a:rPr lang="en-US" altLang="zh-CN" dirty="0">
                <a:latin typeface="Times New Roman" panose="02020603050405020304" pitchFamily="18" charset="0"/>
              </a:rPr>
              <a:t>B</a:t>
            </a:r>
            <a:r>
              <a:rPr lang="zh-CN" altLang="en-US" dirty="0">
                <a:latin typeface="Times New Roman" panose="02020603050405020304" pitchFamily="18" charset="0"/>
              </a:rPr>
              <a:t>中，</a:t>
            </a:r>
            <a:r>
              <a:rPr lang="en-US" altLang="zh-CN" dirty="0">
                <a:latin typeface="Times New Roman" panose="02020603050405020304" pitchFamily="18" charset="0"/>
              </a:rPr>
              <a:t>A[1][1]</a:t>
            </a:r>
            <a:r>
              <a:rPr lang="zh-CN" altLang="en-US" dirty="0">
                <a:latin typeface="Times New Roman" panose="02020603050405020304" pitchFamily="18" charset="0"/>
              </a:rPr>
              <a:t>存放在</a:t>
            </a:r>
            <a:r>
              <a:rPr lang="en-US" altLang="zh-CN" dirty="0">
                <a:latin typeface="Times New Roman" panose="02020603050405020304" pitchFamily="18" charset="0"/>
              </a:rPr>
              <a:t>B[1]</a:t>
            </a:r>
            <a:r>
              <a:rPr lang="zh-CN" altLang="en-US" dirty="0">
                <a:latin typeface="Times New Roman" panose="02020603050405020304" pitchFamily="18" charset="0"/>
              </a:rPr>
              <a:t>中 ，</a:t>
            </a:r>
            <a:r>
              <a:rPr lang="en-US" altLang="zh-CN" dirty="0">
                <a:latin typeface="Times New Roman" panose="02020603050405020304" pitchFamily="18" charset="0"/>
              </a:rPr>
              <a:t>A[</a:t>
            </a:r>
            <a:r>
              <a:rPr lang="en-US" altLang="zh-CN" dirty="0" err="1">
                <a:latin typeface="Times New Roman" panose="02020603050405020304" pitchFamily="18" charset="0"/>
              </a:rPr>
              <a:t>i</a:t>
            </a:r>
            <a:r>
              <a:rPr lang="en-US" altLang="zh-CN" dirty="0">
                <a:latin typeface="Times New Roman" panose="02020603050405020304" pitchFamily="18" charset="0"/>
              </a:rPr>
              <a:t>][j]</a:t>
            </a:r>
            <a:r>
              <a:rPr lang="zh-CN" altLang="en-US" dirty="0">
                <a:latin typeface="Times New Roman" panose="02020603050405020304" pitchFamily="18" charset="0"/>
              </a:rPr>
              <a:t>存放在</a:t>
            </a:r>
            <a:r>
              <a:rPr lang="en-US" altLang="zh-CN" dirty="0">
                <a:latin typeface="Times New Roman" panose="02020603050405020304" pitchFamily="18" charset="0"/>
              </a:rPr>
              <a:t>B</a:t>
            </a:r>
            <a:r>
              <a:rPr lang="zh-CN" altLang="en-US" dirty="0">
                <a:latin typeface="Times New Roman" panose="02020603050405020304" pitchFamily="18" charset="0"/>
              </a:rPr>
              <a:t>数组的下标是多少？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  <p:pic>
        <p:nvPicPr>
          <p:cNvPr id="2" name="图片 1" descr="【炫彩】避免断更，请加微信501863613 -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3860" y="998855"/>
            <a:ext cx="3719195" cy="34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51470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特殊矩阵压缩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705072"/>
            <a:ext cx="7455272" cy="3712271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726157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619672" y="1275606"/>
            <a:ext cx="6474067" cy="295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b="1" dirty="0"/>
              <a:t>什么是压缩存储？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zh-CN" altLang="zh-CN" dirty="0"/>
              <a:t>把多个相同的元素分配一个存储空间，元素为</a:t>
            </a:r>
            <a:r>
              <a:rPr lang="en-US" altLang="zh-CN" dirty="0"/>
              <a:t>0</a:t>
            </a:r>
            <a:r>
              <a:rPr lang="zh-CN" altLang="zh-CN" dirty="0"/>
              <a:t>的不分配空间。</a:t>
            </a:r>
            <a:endParaRPr lang="zh-CN" altLang="zh-CN" dirty="0"/>
          </a:p>
          <a:p>
            <a:pPr lvl="0">
              <a:lnSpc>
                <a:spcPct val="150000"/>
              </a:lnSpc>
            </a:pPr>
            <a:r>
              <a:rPr lang="zh-CN" altLang="zh-CN" b="1" dirty="0"/>
              <a:t>什么样的矩阵能够压缩？</a:t>
            </a:r>
            <a:r>
              <a:rPr lang="en-US" altLang="zh-CN" b="1" dirty="0"/>
              <a:t>  </a:t>
            </a:r>
            <a:r>
              <a:rPr lang="en-US" altLang="zh-CN" dirty="0"/>
              <a:t>     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zh-CN" altLang="zh-CN" dirty="0"/>
              <a:t>特殊矩阵，如：对称矩阵，对角矩阵，三角矩阵，稀疏矩阵等。</a:t>
            </a:r>
            <a:endParaRPr lang="zh-CN" altLang="zh-CN" dirty="0"/>
          </a:p>
          <a:p>
            <a:pPr lvl="0">
              <a:lnSpc>
                <a:spcPct val="150000"/>
              </a:lnSpc>
            </a:pPr>
            <a:r>
              <a:rPr lang="zh-CN" altLang="zh-CN" b="1" dirty="0"/>
              <a:t>什么叫稀疏矩阵？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zh-CN" altLang="zh-CN" dirty="0"/>
              <a:t>矩阵中非零元素的个数较少，怎样才算是较少呢？一般认为非零元素个数小于</a:t>
            </a:r>
            <a:r>
              <a:rPr lang="en-US" altLang="zh-CN" dirty="0"/>
              <a:t>5%</a:t>
            </a:r>
            <a:r>
              <a:rPr lang="zh-CN" altLang="zh-CN" dirty="0"/>
              <a:t>的矩阵为稀疏矩阵。</a:t>
            </a:r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对称矩阵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1000631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28998" y="1498076"/>
            <a:ext cx="6583362" cy="870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dirty="0"/>
              <a:t>对称矩阵比较特殊，其数据元素沿着对角线对称</a:t>
            </a:r>
            <a:r>
              <a:rPr lang="zh-CN" altLang="en-US" dirty="0"/>
              <a:t>。</a:t>
            </a:r>
            <a:endParaRPr lang="zh-CN" altLang="zh-CN" kern="100" dirty="0">
              <a:latin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dirty="0"/>
              <a:t>对称矩阵根据其对称性，只存储其下三角或上三角就可以了。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28" y="2460031"/>
            <a:ext cx="5753100" cy="189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对称矩阵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1000631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28" y="1744781"/>
            <a:ext cx="5753100" cy="409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10" y="2111434"/>
            <a:ext cx="5181600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对称矩阵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1000631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86" y="2787774"/>
            <a:ext cx="6027177" cy="1009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922473"/>
            <a:ext cx="5753100" cy="409575"/>
          </a:xfrm>
          <a:prstGeom prst="rect">
            <a:avLst/>
          </a:prstGeom>
        </p:spPr>
      </p:pic>
      <p:pic>
        <p:nvPicPr>
          <p:cNvPr id="2" name="图片 1" descr="【炫彩】避免断更，请加微信501863613 -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860" y="998855"/>
            <a:ext cx="3719195" cy="34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对称矩阵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1000631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17" y="1563638"/>
            <a:ext cx="5753100" cy="409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78" y="2060774"/>
            <a:ext cx="6325966" cy="2687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对称矩阵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1000631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58" y="1708373"/>
            <a:ext cx="6325967" cy="15133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418" y="3686323"/>
            <a:ext cx="3048000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116" y="267494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对称矩阵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843559"/>
            <a:ext cx="6891295" cy="3973496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2803931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915566"/>
            <a:ext cx="172819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压缩存储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73325" y="1506961"/>
            <a:ext cx="6107904" cy="1286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1. </a:t>
            </a:r>
            <a:r>
              <a:rPr lang="zh-CN" altLang="en-US" dirty="0">
                <a:latin typeface="Times New Roman" panose="02020603050405020304" pitchFamily="18" charset="0"/>
              </a:rPr>
              <a:t>一个</a:t>
            </a:r>
            <a:r>
              <a:rPr lang="en-US" altLang="zh-CN" dirty="0" err="1">
                <a:latin typeface="Times New Roman" panose="02020603050405020304" pitchFamily="18" charset="0"/>
              </a:rPr>
              <a:t>n×n</a:t>
            </a:r>
            <a:r>
              <a:rPr lang="zh-CN" altLang="en-US" dirty="0">
                <a:latin typeface="Times New Roman" panose="02020603050405020304" pitchFamily="18" charset="0"/>
              </a:rPr>
              <a:t>的对称矩阵</a:t>
            </a:r>
            <a:r>
              <a:rPr lang="en-US" altLang="zh-CN" dirty="0">
                <a:latin typeface="Times New Roman" panose="02020603050405020304" pitchFamily="18" charset="0"/>
              </a:rPr>
              <a:t>A</a:t>
            </a:r>
            <a:r>
              <a:rPr lang="zh-CN" altLang="en-US" dirty="0">
                <a:latin typeface="Times New Roman" panose="02020603050405020304" pitchFamily="18" charset="0"/>
              </a:rPr>
              <a:t>，将其下三角按行存放在一维数组</a:t>
            </a:r>
            <a:r>
              <a:rPr lang="en-US" altLang="zh-CN" dirty="0">
                <a:latin typeface="Times New Roman" panose="02020603050405020304" pitchFamily="18" charset="0"/>
              </a:rPr>
              <a:t>B</a:t>
            </a:r>
            <a:r>
              <a:rPr lang="zh-CN" altLang="en-US" dirty="0">
                <a:latin typeface="Times New Roman" panose="02020603050405020304" pitchFamily="18" charset="0"/>
              </a:rPr>
              <a:t>中，</a:t>
            </a:r>
            <a:r>
              <a:rPr lang="en-US" altLang="zh-CN" dirty="0">
                <a:latin typeface="Times New Roman" panose="02020603050405020304" pitchFamily="18" charset="0"/>
              </a:rPr>
              <a:t>A[0][0]</a:t>
            </a:r>
            <a:r>
              <a:rPr lang="zh-CN" altLang="en-US" dirty="0">
                <a:latin typeface="Times New Roman" panose="02020603050405020304" pitchFamily="18" charset="0"/>
              </a:rPr>
              <a:t>存放在</a:t>
            </a:r>
            <a:r>
              <a:rPr lang="en-US" altLang="zh-CN" dirty="0">
                <a:latin typeface="Times New Roman" panose="02020603050405020304" pitchFamily="18" charset="0"/>
              </a:rPr>
              <a:t>B[0]</a:t>
            </a:r>
            <a:r>
              <a:rPr lang="zh-CN" altLang="en-US" dirty="0">
                <a:latin typeface="Times New Roman" panose="02020603050405020304" pitchFamily="18" charset="0"/>
              </a:rPr>
              <a:t>中 ，</a:t>
            </a:r>
            <a:r>
              <a:rPr lang="en-US" altLang="zh-CN" dirty="0">
                <a:latin typeface="Times New Roman" panose="02020603050405020304" pitchFamily="18" charset="0"/>
              </a:rPr>
              <a:t>A[</a:t>
            </a:r>
            <a:r>
              <a:rPr lang="en-US" altLang="zh-CN" dirty="0" err="1">
                <a:latin typeface="Times New Roman" panose="02020603050405020304" pitchFamily="18" charset="0"/>
              </a:rPr>
              <a:t>i</a:t>
            </a:r>
            <a:r>
              <a:rPr lang="en-US" altLang="zh-CN" dirty="0">
                <a:latin typeface="Times New Roman" panose="02020603050405020304" pitchFamily="18" charset="0"/>
              </a:rPr>
              <a:t>][</a:t>
            </a:r>
            <a:r>
              <a:rPr lang="en-US" altLang="zh-CN" dirty="0" err="1">
                <a:latin typeface="Times New Roman" panose="02020603050405020304" pitchFamily="18" charset="0"/>
              </a:rPr>
              <a:t>i</a:t>
            </a:r>
            <a:r>
              <a:rPr lang="en-US" altLang="zh-CN" dirty="0">
                <a:latin typeface="Times New Roman" panose="02020603050405020304" pitchFamily="18" charset="0"/>
              </a:rPr>
              <a:t>]</a:t>
            </a:r>
            <a:r>
              <a:rPr lang="zh-CN" altLang="en-US" dirty="0">
                <a:latin typeface="Times New Roman" panose="02020603050405020304" pitchFamily="18" charset="0"/>
              </a:rPr>
              <a:t>存放在</a:t>
            </a:r>
            <a:r>
              <a:rPr lang="en-US" altLang="zh-CN" dirty="0">
                <a:latin typeface="Times New Roman" panose="02020603050405020304" pitchFamily="18" charset="0"/>
              </a:rPr>
              <a:t>B</a:t>
            </a:r>
            <a:r>
              <a:rPr lang="zh-CN" altLang="en-US" dirty="0">
                <a:latin typeface="Times New Roman" panose="02020603050405020304" pitchFamily="18" charset="0"/>
              </a:rPr>
              <a:t>数组的下标是多少？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三角矩阵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1000631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28998" y="1498076"/>
            <a:ext cx="6583362" cy="875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dirty="0"/>
              <a:t>三角矩阵比较特殊，分为下三角矩阵和上三角矩阵，下三角矩阵是指矩阵的下三角有数据，而其余的都是常数</a:t>
            </a:r>
            <a:r>
              <a:rPr lang="en-US" altLang="zh-CN" i="1" dirty="0"/>
              <a:t>c</a:t>
            </a:r>
            <a:r>
              <a:rPr lang="zh-CN" altLang="zh-CN" dirty="0"/>
              <a:t>或者为</a:t>
            </a:r>
            <a:r>
              <a:rPr lang="en-US" altLang="zh-CN" dirty="0"/>
              <a:t>0</a:t>
            </a:r>
            <a:r>
              <a:rPr lang="zh-CN" altLang="zh-CN" dirty="0"/>
              <a:t>。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45888"/>
            <a:ext cx="3357836" cy="1857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37" y="2716095"/>
            <a:ext cx="3596302" cy="180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主题​​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WPS 演示</Application>
  <PresentationFormat>全屏显示(16:9)</PresentationFormat>
  <Paragraphs>146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Adobe 仿宋 Std R</vt:lpstr>
      <vt:lpstr>Aharoni</vt:lpstr>
      <vt:lpstr>Times New Roman</vt:lpstr>
      <vt:lpstr>微软雅黑</vt:lpstr>
      <vt:lpstr>Symbol</vt:lpstr>
      <vt:lpstr>Calibri</vt:lpstr>
      <vt:lpstr>Arial Unicode MS</vt:lpstr>
      <vt:lpstr>仿宋</vt:lpstr>
      <vt:lpstr>DFPLiJinHeiW8-GB5</vt:lpstr>
      <vt:lpstr>等线</vt:lpstr>
      <vt:lpstr>Office 主题​​</vt:lpstr>
      <vt:lpstr>特殊矩阵压缩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会飞的鱼儿</cp:lastModifiedBy>
  <cp:revision>564</cp:revision>
  <dcterms:created xsi:type="dcterms:W3CDTF">2018-04-19T15:31:00Z</dcterms:created>
  <dcterms:modified xsi:type="dcterms:W3CDTF">2019-01-10T12:52:47Z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2052-11.1.0.8201</vt:lpwstr>
  </property>
</Properties>
</file>