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86" r:id="rId3"/>
    <p:sldId id="478" r:id="rId4"/>
    <p:sldId id="518" r:id="rId5"/>
    <p:sldId id="535" r:id="rId6"/>
    <p:sldId id="536" r:id="rId7"/>
    <p:sldId id="537" r:id="rId8"/>
    <p:sldId id="538" r:id="rId9"/>
    <p:sldId id="539" r:id="rId10"/>
    <p:sldId id="540" r:id="rId11"/>
    <p:sldId id="541" r:id="rId12"/>
    <p:sldId id="542" r:id="rId13"/>
    <p:sldId id="543" r:id="rId14"/>
    <p:sldId id="544" r:id="rId15"/>
    <p:sldId id="545" r:id="rId16"/>
    <p:sldId id="546" r:id="rId17"/>
    <p:sldId id="547" r:id="rId18"/>
    <p:sldId id="548" r:id="rId19"/>
    <p:sldId id="549" r:id="rId20"/>
    <p:sldId id="553" r:id="rId21"/>
    <p:sldId id="550" r:id="rId22"/>
    <p:sldId id="551" r:id="rId23"/>
    <p:sldId id="552" r:id="rId24"/>
    <p:sldId id="554" r:id="rId25"/>
    <p:sldId id="555" r:id="rId26"/>
    <p:sldId id="483" r:id="rId27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notesMaster" Target="notesMasters/notesMaster1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3" Type="http://schemas.openxmlformats.org/officeDocument/2006/relationships/theme" Target="../theme/theme1.xml"/><Relationship Id="rId32" Type="http://schemas.openxmlformats.org/officeDocument/2006/relationships/image" Target="../media/image21.png"/><Relationship Id="rId31" Type="http://schemas.openxmlformats.org/officeDocument/2006/relationships/image" Target="../media/image20.png"/><Relationship Id="rId30" Type="http://schemas.openxmlformats.org/officeDocument/2006/relationships/image" Target="../media/image19.png"/><Relationship Id="rId3" Type="http://schemas.openxmlformats.org/officeDocument/2006/relationships/slideLayout" Target="../slideLayouts/slideLayout3.xml"/><Relationship Id="rId29" Type="http://schemas.openxmlformats.org/officeDocument/2006/relationships/image" Target="../media/image18.jpeg"/><Relationship Id="rId28" Type="http://schemas.openxmlformats.org/officeDocument/2006/relationships/image" Target="../media/image17.jpeg"/><Relationship Id="rId27" Type="http://schemas.openxmlformats.org/officeDocument/2006/relationships/image" Target="../media/image16.jpeg"/><Relationship Id="rId26" Type="http://schemas.openxmlformats.org/officeDocument/2006/relationships/image" Target="../media/image15.jpeg"/><Relationship Id="rId25" Type="http://schemas.openxmlformats.org/officeDocument/2006/relationships/image" Target="../media/image14.jpeg"/><Relationship Id="rId24" Type="http://schemas.openxmlformats.org/officeDocument/2006/relationships/image" Target="../media/image13.jpeg"/><Relationship Id="rId23" Type="http://schemas.openxmlformats.org/officeDocument/2006/relationships/image" Target="../media/image12.jpeg"/><Relationship Id="rId22" Type="http://schemas.openxmlformats.org/officeDocument/2006/relationships/image" Target="../media/image11.jpeg"/><Relationship Id="rId21" Type="http://schemas.openxmlformats.org/officeDocument/2006/relationships/image" Target="../media/image10.jpeg"/><Relationship Id="rId20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8.jpeg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jpeg"/><Relationship Id="rId14" Type="http://schemas.openxmlformats.org/officeDocument/2006/relationships/image" Target="../media/image3.png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  <a:endParaRPr lang="zh-CN" altLang="en-US" sz="18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0.png"/><Relationship Id="rId1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9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0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en-US" altLang="zh-CN" sz="4800" dirty="0">
                <a:solidFill>
                  <a:schemeClr val="bg1"/>
                </a:solidFill>
                <a:latin typeface="Times New Roman" panose="02020603050405020304" pitchFamily="18" charset="0"/>
              </a:rPr>
              <a:t>KMP</a:t>
            </a:r>
            <a:r>
              <a:rPr lang="zh-CN" altLang="en-US" sz="4800" dirty="0">
                <a:solidFill>
                  <a:schemeClr val="bg1"/>
                </a:solidFill>
                <a:latin typeface="Times New Roman" panose="02020603050405020304" pitchFamily="18" charset="0"/>
              </a:rPr>
              <a:t>算法</a:t>
            </a:r>
            <a:endParaRPr lang="zh-CN" altLang="en-US" sz="48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  <a:endParaRPr lang="zh-CN" altLang="en-US" sz="4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255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95575" y="1885315"/>
            <a:ext cx="3857625" cy="18884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255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76955" y="1534795"/>
            <a:ext cx="2466340" cy="986790"/>
          </a:xfrm>
          <a:prstGeom prst="rect">
            <a:avLst/>
          </a:prstGeom>
        </p:spPr>
      </p:pic>
      <p:pic>
        <p:nvPicPr>
          <p:cNvPr id="5" name="图片 4" descr="Q_}1R1EZ5YFH$QS@{3J${[I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7475" y="2606040"/>
            <a:ext cx="6110605" cy="2168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92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39545" y="1868805"/>
            <a:ext cx="6186170" cy="16529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255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60500" y="2162175"/>
            <a:ext cx="6208395" cy="13341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255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2865" y="2118360"/>
            <a:ext cx="6343015" cy="1793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255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4545" y="2367915"/>
            <a:ext cx="4914900" cy="923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255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5875" y="2176145"/>
            <a:ext cx="6459220" cy="1409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255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2555" y="1997075"/>
            <a:ext cx="6360160" cy="1866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255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7780" y="1972945"/>
            <a:ext cx="6424930" cy="2000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255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60170" y="1886585"/>
            <a:ext cx="6344285" cy="2257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算法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619672" y="1275606"/>
            <a:ext cx="6474067" cy="295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zh-CN" b="1" dirty="0"/>
              <a:t>什么是压缩存储？</a:t>
            </a:r>
            <a:endParaRPr lang="zh-CN" altLang="zh-CN" dirty="0"/>
          </a:p>
          <a:p>
            <a:pPr>
              <a:lnSpc>
                <a:spcPct val="150000"/>
              </a:lnSpc>
            </a:pPr>
            <a:r>
              <a:rPr lang="zh-CN" altLang="zh-CN" dirty="0"/>
              <a:t>把多个相同的元素分配一个存储空间，元素为</a:t>
            </a:r>
            <a:r>
              <a:rPr lang="en-US" altLang="zh-CN" dirty="0"/>
              <a:t>0</a:t>
            </a:r>
            <a:r>
              <a:rPr lang="zh-CN" altLang="zh-CN" dirty="0"/>
              <a:t>的不分配空间。</a:t>
            </a:r>
            <a:endParaRPr lang="zh-CN" altLang="zh-CN" dirty="0"/>
          </a:p>
          <a:p>
            <a:pPr lvl="0">
              <a:lnSpc>
                <a:spcPct val="150000"/>
              </a:lnSpc>
            </a:pPr>
            <a:r>
              <a:rPr lang="zh-CN" altLang="zh-CN" b="1" dirty="0"/>
              <a:t>什么样的矩阵能够压缩？</a:t>
            </a:r>
            <a:r>
              <a:rPr lang="en-US" altLang="zh-CN" b="1" dirty="0"/>
              <a:t>  </a:t>
            </a:r>
            <a:r>
              <a:rPr lang="en-US" altLang="zh-CN" dirty="0"/>
              <a:t>     </a:t>
            </a:r>
            <a:endParaRPr lang="zh-CN" altLang="zh-CN" dirty="0"/>
          </a:p>
          <a:p>
            <a:pPr>
              <a:lnSpc>
                <a:spcPct val="150000"/>
              </a:lnSpc>
            </a:pPr>
            <a:r>
              <a:rPr lang="zh-CN" altLang="zh-CN" dirty="0"/>
              <a:t>特殊矩阵，如：对称矩阵，对角矩阵，三角矩阵，稀疏矩阵等。</a:t>
            </a:r>
            <a:endParaRPr lang="zh-CN" altLang="zh-CN" dirty="0"/>
          </a:p>
          <a:p>
            <a:pPr lvl="0">
              <a:lnSpc>
                <a:spcPct val="150000"/>
              </a:lnSpc>
            </a:pPr>
            <a:r>
              <a:rPr lang="zh-CN" altLang="zh-CN" b="1" dirty="0"/>
              <a:t>什么叫稀疏矩阵？</a:t>
            </a:r>
            <a:endParaRPr lang="zh-CN" altLang="zh-CN" dirty="0"/>
          </a:p>
          <a:p>
            <a:pPr>
              <a:lnSpc>
                <a:spcPct val="150000"/>
              </a:lnSpc>
            </a:pPr>
            <a:r>
              <a:rPr lang="zh-CN" altLang="zh-CN" dirty="0"/>
              <a:t>矩阵中非零元素的个数较少，怎样才算是较少呢？一般认为非零元素个数小于</a:t>
            </a:r>
            <a:r>
              <a:rPr lang="en-US" altLang="zh-CN" dirty="0"/>
              <a:t>5%</a:t>
            </a:r>
            <a:r>
              <a:rPr lang="zh-CN" altLang="zh-CN" dirty="0"/>
              <a:t>的矩阵为稀疏矩阵。</a:t>
            </a:r>
            <a:endParaRPr lang="zh-CN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4017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84300" y="2210435"/>
            <a:ext cx="6311265" cy="10013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255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J]0OZT}[YL@043@[5_]ZOR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9215" y="1753870"/>
            <a:ext cx="6278880" cy="28581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255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74470" y="2086610"/>
            <a:ext cx="5972175" cy="1647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255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图片 10" descr="FB70YGSOF_P5ZHF0VKW)~@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12875" y="1626870"/>
            <a:ext cx="5866765" cy="313499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6397654" y="1428329"/>
            <a:ext cx="1610617" cy="92333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zh-CN" altLang="en-US" dirty="0"/>
              <a:t>abaabaabeca</a:t>
            </a:r>
            <a:endParaRPr lang="zh-CN" altLang="en-US" dirty="0"/>
          </a:p>
          <a:p>
            <a:r>
              <a:rPr lang="zh-CN" altLang="en-US" dirty="0"/>
              <a:t>abaabe</a:t>
            </a:r>
            <a:endParaRPr lang="zh-CN" altLang="en-US" dirty="0"/>
          </a:p>
          <a:p>
            <a:r>
              <a:rPr lang="zh-CN" altLang="en-US" dirty="0"/>
              <a:t>1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255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4135" y="1935480"/>
            <a:ext cx="6407785" cy="2324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709936" y="1949081"/>
            <a:ext cx="6114511" cy="506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</a:rPr>
              <a:t>1.</a:t>
            </a:r>
            <a:r>
              <a:rPr lang="zh-CN" altLang="en-US" dirty="0">
                <a:latin typeface="Times New Roman" panose="02020603050405020304" pitchFamily="18" charset="0"/>
              </a:rPr>
              <a:t>动手写</a:t>
            </a:r>
            <a:r>
              <a:rPr lang="en-US" altLang="zh-CN" dirty="0">
                <a:latin typeface="Times New Roman" panose="02020603050405020304" pitchFamily="18" charset="0"/>
              </a:rPr>
              <a:t>next</a:t>
            </a:r>
            <a:r>
              <a:rPr lang="zh-CN" altLang="en-US" dirty="0">
                <a:latin typeface="Times New Roman" panose="02020603050405020304" pitchFamily="18" charset="0"/>
              </a:rPr>
              <a:t>数组，深刻理解其思想。</a:t>
            </a:r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709893" y="2543618"/>
            <a:ext cx="5845168" cy="506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</a:rPr>
              <a:t>2.</a:t>
            </a:r>
            <a:r>
              <a:rPr lang="zh-CN" altLang="en-US" dirty="0">
                <a:latin typeface="Times New Roman" panose="02020603050405020304" pitchFamily="18" charset="0"/>
              </a:rPr>
              <a:t>动手写</a:t>
            </a:r>
            <a:r>
              <a:rPr lang="en-US" altLang="zh-CN" dirty="0">
                <a:latin typeface="Times New Roman" panose="02020603050405020304" pitchFamily="18" charset="0"/>
              </a:rPr>
              <a:t>kmp</a:t>
            </a:r>
            <a:r>
              <a:rPr lang="zh-CN" altLang="en-US" dirty="0">
                <a:latin typeface="Times New Roman" panose="02020603050405020304" pitchFamily="18" charset="0"/>
              </a:rPr>
              <a:t>算法，分析其算法复杂性。</a:t>
            </a:r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100063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72235" y="1497965"/>
            <a:ext cx="6237605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</a:pPr>
            <a:r>
              <a:rPr lang="zh-CN" altLang="zh-CN" kern="100" dirty="0">
                <a:latin typeface="Times New Roman" panose="02020603050405020304" pitchFamily="18" charset="0"/>
              </a:rPr>
              <a:t>实际上，完全没必要从S的每一个字符开始，暴力穷举每一种情况，Knuth、Morris和Pratt对该算法进行了改进，称为KMP算法。</a:t>
            </a:r>
            <a:endParaRPr lang="zh-CN" altLang="zh-CN" kern="100" dirty="0">
              <a:latin typeface="Times New Roman" panose="02020603050405020304" pitchFamily="18" charset="0"/>
            </a:endParaRPr>
          </a:p>
        </p:txBody>
      </p:sp>
      <p:pic>
        <p:nvPicPr>
          <p:cNvPr id="2" name="图片 1" descr="1071S(JG{JD5}4}OS3`9V%Y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4630" y="3022600"/>
            <a:ext cx="6175375" cy="1391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100063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72235" y="1497965"/>
            <a:ext cx="6237605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</a:pPr>
            <a:r>
              <a:rPr lang="zh-CN" altLang="zh-CN" kern="100" dirty="0">
                <a:latin typeface="Times New Roman" panose="02020603050405020304" pitchFamily="18" charset="0"/>
              </a:rPr>
              <a:t>实际上，完全没必要从S的每一个字符开始，暴力穷举每一种情况，Knuth、Morris和Pratt对该算法进行了改进，称为KMP算法。</a:t>
            </a:r>
            <a:endParaRPr lang="zh-CN" altLang="zh-CN" kern="100" dirty="0">
              <a:latin typeface="Times New Roman" panose="02020603050405020304" pitchFamily="18" charset="0"/>
            </a:endParaRPr>
          </a:p>
        </p:txBody>
      </p:sp>
      <p:pic>
        <p:nvPicPr>
          <p:cNvPr id="2" name="图片 1" descr="1071S(JG{JD5}4}OS3`9V%Y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4630" y="3022600"/>
            <a:ext cx="6175375" cy="1391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100063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72235" y="1497965"/>
            <a:ext cx="6237605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</a:pPr>
            <a:r>
              <a:rPr lang="zh-CN" altLang="zh-CN" kern="100" dirty="0">
                <a:latin typeface="Times New Roman" panose="02020603050405020304" pitchFamily="18" charset="0"/>
              </a:rPr>
              <a:t>实际上，完全没必要从S的每一个字符开始，暴力穷举每一种情况，Knuth、Morris和Pratt对该算法进行了改进，称为KMP算法。</a:t>
            </a:r>
            <a:endParaRPr lang="zh-CN" altLang="zh-CN" kern="100" dirty="0">
              <a:latin typeface="Times New Roman" panose="02020603050405020304" pitchFamily="18" charset="0"/>
            </a:endParaRPr>
          </a:p>
        </p:txBody>
      </p:sp>
      <p:pic>
        <p:nvPicPr>
          <p:cNvPr id="2" name="图片 1" descr="1071S(JG{JD5}4}OS3`9V%Y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4630" y="3022600"/>
            <a:ext cx="6175375" cy="1391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255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 descr="GPXR3X_MO{4@]SIWA7`QDO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06855" y="3053715"/>
            <a:ext cx="3197860" cy="1502410"/>
          </a:xfrm>
          <a:prstGeom prst="rect">
            <a:avLst/>
          </a:prstGeom>
        </p:spPr>
      </p:pic>
      <p:pic>
        <p:nvPicPr>
          <p:cNvPr id="11" name="图片 10" descr="EILV`X24{CI{8`VUCGE7}FI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715" y="3125470"/>
            <a:ext cx="2997200" cy="1505585"/>
          </a:xfrm>
          <a:prstGeom prst="rect">
            <a:avLst/>
          </a:prstGeom>
        </p:spPr>
      </p:pic>
      <p:pic>
        <p:nvPicPr>
          <p:cNvPr id="12" name="图片 11" descr="_(06YTOCAIS6@PN2I3X4G~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9900" y="1534795"/>
            <a:ext cx="3451860" cy="1635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100063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 descr="H)TF`N33%UX54L_NZ8WSC(C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93495" y="1852930"/>
            <a:ext cx="6472555" cy="24714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255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37155" y="1856740"/>
            <a:ext cx="4458970" cy="22047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KMP</a:t>
            </a: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算法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2553" y="105905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37155" y="1856740"/>
            <a:ext cx="4458970" cy="22047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666</Words>
  <Application>WPS 演示</Application>
  <PresentationFormat>全屏显示(16:9)</PresentationFormat>
  <Paragraphs>169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8" baseType="lpstr">
      <vt:lpstr>Arial</vt:lpstr>
      <vt:lpstr>宋体</vt:lpstr>
      <vt:lpstr>Wingdings</vt:lpstr>
      <vt:lpstr>Adobe 仿宋 Std R</vt:lpstr>
      <vt:lpstr>Aharoni</vt:lpstr>
      <vt:lpstr>Times New Roman</vt:lpstr>
      <vt:lpstr>微软雅黑</vt:lpstr>
      <vt:lpstr>Symbol</vt:lpstr>
      <vt:lpstr>Calibri</vt:lpstr>
      <vt:lpstr>Arial Unicode MS</vt:lpstr>
      <vt:lpstr>等线</vt:lpstr>
      <vt:lpstr>Kozuka Mincho Pro B</vt:lpstr>
      <vt:lpstr>Office 主题​​</vt:lpstr>
      <vt:lpstr>特殊矩阵压缩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ihjn0</cp:lastModifiedBy>
  <cp:revision>565</cp:revision>
  <dcterms:created xsi:type="dcterms:W3CDTF">2018-04-19T15:31:00Z</dcterms:created>
  <dcterms:modified xsi:type="dcterms:W3CDTF">2019-01-16T03:13:56Z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2052-11.1.0.7989</vt:lpwstr>
  </property>
</Properties>
</file>