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6" r:id="rId2"/>
    <p:sldId id="478" r:id="rId3"/>
    <p:sldId id="518" r:id="rId4"/>
    <p:sldId id="519" r:id="rId5"/>
    <p:sldId id="520" r:id="rId6"/>
    <p:sldId id="521" r:id="rId7"/>
    <p:sldId id="531" r:id="rId8"/>
    <p:sldId id="530" r:id="rId9"/>
    <p:sldId id="522" r:id="rId10"/>
    <p:sldId id="523" r:id="rId11"/>
    <p:sldId id="524" r:id="rId12"/>
    <p:sldId id="532" r:id="rId13"/>
    <p:sldId id="525" r:id="rId14"/>
    <p:sldId id="526" r:id="rId15"/>
    <p:sldId id="527" r:id="rId16"/>
    <p:sldId id="528" r:id="rId17"/>
    <p:sldId id="529" r:id="rId18"/>
    <p:sldId id="533" r:id="rId19"/>
    <p:sldId id="534" r:id="rId20"/>
    <p:sldId id="483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3778" autoAdjust="0"/>
  </p:normalViewPr>
  <p:slideViewPr>
    <p:cSldViewPr>
      <p:cViewPr varScale="1">
        <p:scale>
          <a:sx n="89" d="100"/>
          <a:sy n="89" d="100"/>
        </p:scale>
        <p:origin x="870" y="90"/>
      </p:cViewPr>
      <p:guideLst>
        <p:guide orient="horz" pos="1577"/>
        <p:guide pos="287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树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树的存储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7CD6DE-BCD1-40E2-93E7-B3C2FED4A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72" y="1677853"/>
            <a:ext cx="6286214" cy="27931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EDBFBC-645E-4B1E-9A14-163EFB79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7" y="4364707"/>
            <a:ext cx="16954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树转换二叉树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09032" y="1027070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2C26EF-4E55-43C8-AE2A-3F81EF632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73" y="1851670"/>
            <a:ext cx="6457950" cy="314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649E37-62A0-4383-9617-0C7F38FB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46" y="2318742"/>
            <a:ext cx="5638800" cy="22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二叉树还原树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09032" y="1027070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39621C-49CB-48DE-ADD1-0E851161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4" y="1885883"/>
            <a:ext cx="6025168" cy="25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森林转换二叉树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382D0F-AD50-4DAE-8371-A85A69700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3" y="1927680"/>
            <a:ext cx="6399237" cy="24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480094-C10E-4064-874C-256708F5D93B}"/>
              </a:ext>
            </a:extLst>
          </p:cNvPr>
          <p:cNvSpPr/>
          <p:nvPr/>
        </p:nvSpPr>
        <p:spPr>
          <a:xfrm>
            <a:off x="1547664" y="1916098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</a:rPr>
              <a:t>二叉树（</a:t>
            </a:r>
            <a:r>
              <a:rPr lang="en-US" altLang="zh-CN" dirty="0">
                <a:latin typeface="Times New Roman" panose="02020603050405020304" pitchFamily="18" charset="0"/>
              </a:rPr>
              <a:t>Binary Tree</a:t>
            </a:r>
            <a:r>
              <a:rPr lang="zh-CN" altLang="zh-CN" dirty="0">
                <a:latin typeface="Times New Roman" panose="02020603050405020304" pitchFamily="18" charset="0"/>
              </a:rPr>
              <a:t>）是</a:t>
            </a:r>
            <a:r>
              <a:rPr lang="en-US" altLang="zh-CN" dirty="0">
                <a:latin typeface="Times New Roman" panose="02020603050405020304" pitchFamily="18" charset="0"/>
              </a:rPr>
              <a:t>n</a:t>
            </a:r>
            <a:r>
              <a:rPr lang="zh-CN" altLang="zh-CN" dirty="0"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</a:rPr>
              <a:t>n</a:t>
            </a:r>
            <a:r>
              <a:rPr lang="zh-CN" altLang="zh-CN" dirty="0">
                <a:latin typeface="Times New Roman" panose="02020603050405020304" pitchFamily="18" charset="0"/>
              </a:rPr>
              <a:t>≥</a:t>
            </a:r>
            <a:r>
              <a:rPr lang="en-US" altLang="zh-CN" dirty="0">
                <a:latin typeface="Times New Roman" panose="02020603050405020304" pitchFamily="18" charset="0"/>
              </a:rPr>
              <a:t>0</a:t>
            </a:r>
            <a:r>
              <a:rPr lang="zh-CN" altLang="zh-CN" dirty="0">
                <a:latin typeface="Times New Roman" panose="02020603050405020304" pitchFamily="18" charset="0"/>
              </a:rPr>
              <a:t>）个结点所构成的集合，它或为空树（</a:t>
            </a:r>
            <a:r>
              <a:rPr lang="en-US" altLang="zh-CN" dirty="0">
                <a:latin typeface="Times New Roman" panose="02020603050405020304" pitchFamily="18" charset="0"/>
              </a:rPr>
              <a:t>n=0</a:t>
            </a:r>
            <a:r>
              <a:rPr lang="zh-CN" altLang="zh-CN" dirty="0">
                <a:latin typeface="Times New Roman" panose="02020603050405020304" pitchFamily="18" charset="0"/>
              </a:rPr>
              <a:t>）；或为非空树。对于非空树</a:t>
            </a:r>
            <a:r>
              <a:rPr lang="en-US" altLang="zh-CN" dirty="0">
                <a:latin typeface="Times New Roman" panose="02020603050405020304" pitchFamily="18" charset="0"/>
              </a:rPr>
              <a:t>T</a:t>
            </a:r>
            <a:r>
              <a:rPr lang="zh-CN" altLang="zh-CN" dirty="0">
                <a:latin typeface="Times New Roman" panose="02020603050405020304" pitchFamily="18" charset="0"/>
              </a:rPr>
              <a:t>满足：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dirty="0">
                <a:latin typeface="Times New Roman" panose="02020603050405020304" pitchFamily="18" charset="0"/>
              </a:rPr>
              <a:t>有且仅有一个称为根的结点；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        2)  </a:t>
            </a:r>
            <a:r>
              <a:rPr lang="zh-CN" altLang="zh-CN" dirty="0">
                <a:latin typeface="Times New Roman" panose="02020603050405020304" pitchFamily="18" charset="0"/>
              </a:rPr>
              <a:t>除根结点以外，其余结点分为两个互不相交的子集</a:t>
            </a:r>
            <a:r>
              <a:rPr lang="en-US" altLang="zh-CN" dirty="0">
                <a:latin typeface="Times New Roman" panose="02020603050405020304" pitchFamily="18" charset="0"/>
              </a:rPr>
              <a:t>T1</a:t>
            </a:r>
            <a:r>
              <a:rPr lang="zh-CN" altLang="zh-CN" dirty="0">
                <a:latin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</a:rPr>
              <a:t>T2</a:t>
            </a:r>
            <a:r>
              <a:rPr lang="zh-CN" altLang="zh-CN" dirty="0">
                <a:latin typeface="Times New Roman" panose="02020603050405020304" pitchFamily="18" charset="0"/>
              </a:rPr>
              <a:t>，分别称为</a:t>
            </a:r>
            <a:r>
              <a:rPr lang="en-US" altLang="zh-CN" dirty="0">
                <a:latin typeface="Times New Roman" panose="02020603050405020304" pitchFamily="18" charset="0"/>
              </a:rPr>
              <a:t>T</a:t>
            </a:r>
            <a:r>
              <a:rPr lang="zh-CN" altLang="zh-CN" dirty="0">
                <a:latin typeface="Times New Roman" panose="02020603050405020304" pitchFamily="18" charset="0"/>
              </a:rPr>
              <a:t>的左子树和右子树，且</a:t>
            </a:r>
            <a:r>
              <a:rPr lang="en-US" altLang="zh-CN" dirty="0">
                <a:latin typeface="Times New Roman" panose="02020603050405020304" pitchFamily="18" charset="0"/>
              </a:rPr>
              <a:t>T1</a:t>
            </a:r>
            <a:r>
              <a:rPr lang="zh-CN" altLang="zh-CN" dirty="0">
                <a:latin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</a:rPr>
              <a:t>T2</a:t>
            </a:r>
            <a:r>
              <a:rPr lang="zh-CN" altLang="zh-CN" dirty="0">
                <a:latin typeface="Times New Roman" panose="02020603050405020304" pitchFamily="18" charset="0"/>
              </a:rPr>
              <a:t>本身都是二叉树。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二叉树的性质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E83491-6188-45A1-AA8B-EF95CE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029200" cy="371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E52BF5-0A1B-4EF0-92E6-87752C7C2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33453"/>
            <a:ext cx="5038725" cy="333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4FBB82-5A43-40E0-87FF-8297BE4E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01" y="2371085"/>
            <a:ext cx="6253959" cy="323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39A477-3F7A-45FE-B880-FF61EF968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6" y="2815310"/>
            <a:ext cx="5600700" cy="3238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A5BD27-D0C9-4AED-83C8-F835FF5E8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61" y="3202915"/>
            <a:ext cx="6583362" cy="3383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F04658B-6520-4B73-A534-17DF83066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7" y="3515146"/>
            <a:ext cx="1474149" cy="3246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C0270E6-F4F5-42B5-9C2E-A22A66176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01" y="3795886"/>
            <a:ext cx="6210300" cy="3429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028B6C3-EEDC-49E0-8B60-BE1E4A775F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55926"/>
            <a:ext cx="6426324" cy="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二叉树的存储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D5DC44-DE62-4E8D-8CEB-0F68DA745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65" y="1535029"/>
            <a:ext cx="5530180" cy="32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二叉树的存储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68C-D23F-40EA-829E-A115AC94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4" y="1672804"/>
            <a:ext cx="4429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二叉树创建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F7B915-2F5A-43BC-B293-F03FD4D1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8" y="1657513"/>
            <a:ext cx="6439514" cy="24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二叉树创建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6CBA43-81E3-46BF-9BA1-2F59F0AB9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7" y="1427883"/>
            <a:ext cx="4181475" cy="32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51470"/>
            <a:ext cx="3021013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05072"/>
            <a:ext cx="7455272" cy="3712271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726157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19672" y="1427460"/>
            <a:ext cx="647406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树（Tree）是n（n≥0）个结点的有限集合，当n=0时，为空树；n&gt;0时，为非空树。任意一棵非空树，满足：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</a:t>
            </a:r>
            <a:r>
              <a:rPr lang="zh-CN" altLang="zh-CN" dirty="0">
                <a:latin typeface="Times New Roman" panose="02020603050405020304" pitchFamily="18" charset="0"/>
              </a:rPr>
              <a:t>1)有且仅有一个称之为根的结点；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</a:t>
            </a:r>
            <a:r>
              <a:rPr lang="zh-CN" altLang="zh-CN" dirty="0">
                <a:latin typeface="Times New Roman" panose="02020603050405020304" pitchFamily="18" charset="0"/>
              </a:rPr>
              <a:t>2)除根结点以外的其余结点可分为m（m＞0）个互不相交的有限集T1, T2, …, Tm, 其中每一个集合本身又是一棵树，并且称为根的子树（SubTree）。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 dirty="0"/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123330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1709936" y="1949081"/>
            <a:ext cx="6114511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熟悉二叉树性质。</a:t>
            </a:r>
          </a:p>
        </p:txBody>
      </p:sp>
      <p:sp>
        <p:nvSpPr>
          <p:cNvPr id="5" name="矩形 4"/>
          <p:cNvSpPr/>
          <p:nvPr/>
        </p:nvSpPr>
        <p:spPr>
          <a:xfrm>
            <a:off x="1709893" y="2543618"/>
            <a:ext cx="5845168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写一个创建二叉树程序。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AD37D6-EEEA-4129-9815-47E49D47B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500007"/>
            <a:ext cx="38290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376C04-080D-4DF2-A3A1-0DAB36DD7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67" y="1732627"/>
            <a:ext cx="6019800" cy="21050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E44CBA1-AC52-4277-BA3F-148F7A69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29382"/>
            <a:ext cx="6248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B6E2CC-9C46-4BCA-9303-C5730BE6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1598753"/>
            <a:ext cx="4543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627534"/>
            <a:ext cx="6891295" cy="4358495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699542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72B42B-2AEE-4977-A0CF-5A3938F9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6" y="1297351"/>
            <a:ext cx="5200650" cy="695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E90B64-4D33-4001-B3B3-234B6E66C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31894"/>
            <a:ext cx="5372100" cy="1095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BF5DD6-9A00-43EF-9141-C544A974C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24812"/>
            <a:ext cx="6109943" cy="7143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C8A6E7-B9AF-4F86-98A7-ED57EE0C5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98" y="3820641"/>
            <a:ext cx="5972175" cy="6953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04EDB-5A8B-4DEE-B82E-0E03BB773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9" y="4551560"/>
            <a:ext cx="5343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树的存储结构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EF1457-E004-46C8-98A8-53A8686D99BA}"/>
              </a:ext>
            </a:extLst>
          </p:cNvPr>
          <p:cNvSpPr/>
          <p:nvPr/>
        </p:nvSpPr>
        <p:spPr>
          <a:xfrm>
            <a:off x="1763688" y="156363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采用顺序存储和链式存储两种形式。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D49C6F-5684-4F61-AD20-F2379E53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08" y="1963250"/>
            <a:ext cx="42386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61493" y="232367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树的存储结构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28E98C-8CAD-47D5-A058-284E3CD4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6" y="995480"/>
            <a:ext cx="7438962" cy="37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树的存储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7B5CB1-B31F-416B-AAF7-2DA1C13D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8" y="1557553"/>
            <a:ext cx="4257337" cy="32166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416A13-2B96-456B-800C-8332EDFD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40" y="4426664"/>
            <a:ext cx="17049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351</Words>
  <Application>Microsoft Office PowerPoint</Application>
  <PresentationFormat>全屏显示(16:9)</PresentationFormat>
  <Paragraphs>68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599</cp:revision>
  <dcterms:created xsi:type="dcterms:W3CDTF">2018-04-19T15:31:00Z</dcterms:created>
  <dcterms:modified xsi:type="dcterms:W3CDTF">2019-01-23T09:31:44Z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2052-11.1.0.8408</vt:lpwstr>
  </property>
</Properties>
</file>