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5"/>
  </p:notesMasterIdLst>
  <p:sldIdLst>
    <p:sldId id="286" r:id="rId3"/>
    <p:sldId id="478" r:id="rId4"/>
    <p:sldId id="543" r:id="rId5"/>
    <p:sldId id="544" r:id="rId6"/>
    <p:sldId id="545" r:id="rId7"/>
    <p:sldId id="547" r:id="rId8"/>
    <p:sldId id="546" r:id="rId9"/>
    <p:sldId id="518" r:id="rId10"/>
    <p:sldId id="519" r:id="rId11"/>
    <p:sldId id="520" r:id="rId12"/>
    <p:sldId id="521" r:id="rId13"/>
    <p:sldId id="483" r:id="rId14"/>
  </p:sldIdLst>
  <p:sldSz cx="9144000" cy="5143500" type="screen16x9"/>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FEFF1"/>
    <a:srgbClr val="E3EDED"/>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69" autoAdjust="0"/>
    <p:restoredTop sz="93778" autoAdjust="0"/>
  </p:normalViewPr>
  <p:slideViewPr>
    <p:cSldViewPr>
      <p:cViewPr varScale="1">
        <p:scale>
          <a:sx n="89" d="100"/>
          <a:sy n="89" d="100"/>
        </p:scale>
        <p:origin x="870" y="90"/>
      </p:cViewPr>
      <p:guideLst>
        <p:guide orient="horz" pos="1577"/>
        <p:guide pos="2873"/>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8" Type="http://schemas.openxmlformats.org/officeDocument/2006/relationships/tableStyles" Target="tableStyles.xml"/><Relationship Id="rId17" Type="http://schemas.openxmlformats.org/officeDocument/2006/relationships/viewProps" Target="viewProps.xml"/><Relationship Id="rId16" Type="http://schemas.openxmlformats.org/officeDocument/2006/relationships/presProps" Target="presProps.xml"/><Relationship Id="rId15" Type="http://schemas.openxmlformats.org/officeDocument/2006/relationships/notesMaster" Target="notesMasters/notesMaster1.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9EFD0D3-16A4-4D3F-B07D-2EF6AE92F7B4}"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ACCA9B-DFD8-4B08-AB41-A02133EF455A}"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showMasterSp="0" userDrawn="1">
  <p:cSld name="标题幻灯片">
    <p:spTree>
      <p:nvGrpSpPr>
        <p:cNvPr id="1" name=""/>
        <p:cNvGrpSpPr/>
        <p:nvPr/>
      </p:nvGrpSpPr>
      <p:grpSpPr>
        <a:xfrm>
          <a:off x="0" y="0"/>
          <a:ext cx="0" cy="0"/>
          <a:chOff x="0" y="0"/>
          <a:chExt cx="0" cy="0"/>
        </a:xfrm>
      </p:grpSpPr>
      <p:sp>
        <p:nvSpPr>
          <p:cNvPr id="3" name="副标题 2"/>
          <p:cNvSpPr>
            <a:spLocks noGrp="1"/>
          </p:cNvSpPr>
          <p:nvPr>
            <p:ph type="subTitle" idx="1"/>
          </p:nvPr>
        </p:nvSpPr>
        <p:spPr>
          <a:xfrm>
            <a:off x="2132062" y="3560401"/>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dirty="0"/>
              <a:t>单击此处编辑母版副标题样式</a:t>
            </a:r>
            <a:endParaRPr lang="zh-CN" altLang="en-US" dirty="0"/>
          </a:p>
        </p:txBody>
      </p:sp>
      <p:sp>
        <p:nvSpPr>
          <p:cNvPr id="4" name="日期占位符 3"/>
          <p:cNvSpPr>
            <a:spLocks noGrp="1"/>
          </p:cNvSpPr>
          <p:nvPr>
            <p:ph type="dt" sz="half" idx="10"/>
          </p:nvPr>
        </p:nvSpPr>
        <p:spPr/>
        <p:txBody>
          <a:bodyPr/>
          <a:lstStyle/>
          <a:p>
            <a:fld id="{D0F827E3-A7D7-4DEF-BDBE-55072F0EF5BD}"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dirty="0"/>
          </a:p>
        </p:txBody>
      </p:sp>
      <p:sp>
        <p:nvSpPr>
          <p:cNvPr id="6" name="灯片编号占位符 5"/>
          <p:cNvSpPr>
            <a:spLocks noGrp="1"/>
          </p:cNvSpPr>
          <p:nvPr>
            <p:ph type="sldNum" sz="quarter" idx="12"/>
          </p:nvPr>
        </p:nvSpPr>
        <p:spPr/>
        <p:txBody>
          <a:bodyPr/>
          <a:lstStyle/>
          <a:p>
            <a:fld id="{C2E678EF-D8EB-4C4D-85EB-EF017F1780F4}" type="slidenum">
              <a:rPr lang="zh-CN" altLang="en-US" smtClean="0"/>
            </a:fld>
            <a:endParaRPr lang="zh-CN" altLang="en-US"/>
          </a:p>
        </p:txBody>
      </p:sp>
      <p:pic>
        <p:nvPicPr>
          <p:cNvPr id="14" name="图片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781901" y="4820797"/>
            <a:ext cx="634018" cy="312056"/>
          </a:xfrm>
          <a:prstGeom prst="rect">
            <a:avLst/>
          </a:prstGeom>
        </p:spPr>
      </p:pic>
      <p:sp>
        <p:nvSpPr>
          <p:cNvPr id="7" name="标题 6"/>
          <p:cNvSpPr>
            <a:spLocks noGrp="1"/>
          </p:cNvSpPr>
          <p:nvPr>
            <p:ph type="title"/>
          </p:nvPr>
        </p:nvSpPr>
        <p:spPr/>
        <p:txBody>
          <a:bodyPr/>
          <a:lstStyle/>
          <a:p>
            <a:r>
              <a:rPr lang="zh-CN" altLang="en-US"/>
              <a:t>单击此处编辑母版标题样式</a:t>
            </a:r>
            <a:endParaRPr lang="zh-CN" altLang="en-US"/>
          </a:p>
        </p:txBody>
      </p:sp>
    </p:spTree>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showMasterSp="0">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D0F827E3-A7D7-4DEF-BDBE-55072F0EF5BD}"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2E678EF-D8EB-4C4D-85EB-EF017F1780F4}" type="slidenum">
              <a:rPr lang="zh-CN" altLang="en-US" smtClean="0"/>
            </a:fld>
            <a:endParaRPr lang="zh-CN" altLang="en-US"/>
          </a:p>
        </p:txBody>
      </p:sp>
    </p:spTree>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showMasterSp="0">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5979"/>
            <a:ext cx="2057400" cy="4388644"/>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457200" y="205979"/>
            <a:ext cx="6019800" cy="4388644"/>
          </a:xfr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D0F827E3-A7D7-4DEF-BDBE-55072F0EF5BD}"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2E678EF-D8EB-4C4D-85EB-EF017F1780F4}" type="slidenum">
              <a:rPr lang="zh-CN" altLang="en-US" smtClean="0"/>
            </a:fld>
            <a:endParaRPr lang="zh-CN" altLang="en-US"/>
          </a:p>
        </p:txBody>
      </p:sp>
    </p:spTree>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showMasterSp="0"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D0F827E3-A7D7-4DEF-BDBE-55072F0EF5BD}"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C2E678EF-D8EB-4C4D-85EB-EF017F1780F4}" type="slidenum">
              <a:rPr lang="zh-CN" altLang="en-US" smtClean="0"/>
            </a:fld>
            <a:endParaRPr lang="zh-CN" altLang="en-US"/>
          </a:p>
        </p:txBody>
      </p:sp>
    </p:spTree>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showMasterSp="0">
  <p:cSld name="标题和内容">
    <p:spTree>
      <p:nvGrpSpPr>
        <p:cNvPr id="1" name=""/>
        <p:cNvGrpSpPr/>
        <p:nvPr/>
      </p:nvGrpSpPr>
      <p:grpSpPr>
        <a:xfrm>
          <a:off x="0" y="0"/>
          <a:ext cx="0" cy="0"/>
          <a:chOff x="0" y="0"/>
          <a:chExt cx="0" cy="0"/>
        </a:xfrm>
      </p:grpSpPr>
      <p:sp>
        <p:nvSpPr>
          <p:cNvPr id="3" name="内容占位符 2"/>
          <p:cNvSpPr>
            <a:spLocks noGrp="1"/>
          </p:cNvSpPr>
          <p:nvPr>
            <p:ph idx="1"/>
          </p:nvPr>
        </p:nvSpPr>
        <p:spPr>
          <a:xfrm>
            <a:off x="467544" y="1059582"/>
            <a:ext cx="8229600" cy="3394472"/>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2" name="标题 1"/>
          <p:cNvSpPr>
            <a:spLocks noGrp="1"/>
          </p:cNvSpPr>
          <p:nvPr>
            <p:ph type="title"/>
          </p:nvPr>
        </p:nvSpPr>
        <p:spPr>
          <a:xfrm>
            <a:off x="457200" y="357504"/>
            <a:ext cx="8229600" cy="702078"/>
          </a:xfrm>
        </p:spPr>
        <p:txBody>
          <a:bodyPr/>
          <a:lstStyle/>
          <a:p>
            <a:r>
              <a:rPr lang="zh-CN" altLang="en-US"/>
              <a:t>单击此处编辑母版标题样式</a:t>
            </a:r>
            <a:endParaRPr lang="zh-CN" altLang="en-US"/>
          </a:p>
        </p:txBody>
      </p:sp>
      <p:sp>
        <p:nvSpPr>
          <p:cNvPr id="4" name="日期占位符 3"/>
          <p:cNvSpPr>
            <a:spLocks noGrp="1"/>
          </p:cNvSpPr>
          <p:nvPr>
            <p:ph type="dt" sz="half" idx="10"/>
          </p:nvPr>
        </p:nvSpPr>
        <p:spPr/>
        <p:txBody>
          <a:bodyPr/>
          <a:lstStyle/>
          <a:p>
            <a:fld id="{D0F827E3-A7D7-4DEF-BDBE-55072F0EF5BD}"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2E678EF-D8EB-4C4D-85EB-EF017F1780F4}" type="slidenum">
              <a:rPr lang="zh-CN" altLang="en-US" smtClean="0"/>
            </a:fld>
            <a:endParaRPr lang="zh-CN" altLang="en-US"/>
          </a:p>
        </p:txBody>
      </p:sp>
    </p:spTree>
  </p:cSld>
  <p:clrMapOvr>
    <a:overrideClrMapping bg1="lt1" tx1="dk1" bg2="lt2" tx2="dk2" accent1="accent1" accent2="accent2" accent3="accent3" accent4="accent4" accent5="accent5" accent6="accent6" hlink="hlink" folHlink="folHlink"/>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176"/>
            <a:ext cx="7772400" cy="1021556"/>
          </a:xfrm>
        </p:spPr>
        <p:txBody>
          <a:bodyPr anchor="t"/>
          <a:lstStyle>
            <a:lvl1pPr algn="l">
              <a:defRPr sz="4000" b="1" cap="all"/>
            </a:lvl1pPr>
          </a:lstStyle>
          <a:p>
            <a:r>
              <a:rPr lang="zh-CN" altLang="en-US"/>
              <a:t>单击此处编辑母版标题样式</a:t>
            </a:r>
            <a:endParaRPr lang="zh-CN" altLang="en-US"/>
          </a:p>
        </p:txBody>
      </p:sp>
      <p:sp>
        <p:nvSpPr>
          <p:cNvPr id="3" name="文本占位符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p>
            <a:fld id="{D0F827E3-A7D7-4DEF-BDBE-55072F0EF5BD}"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2E678EF-D8EB-4C4D-85EB-EF017F1780F4}" type="slidenum">
              <a:rPr lang="zh-CN" altLang="en-US" smtClean="0"/>
            </a:fld>
            <a:endParaRPr lang="zh-CN" altLang="en-US"/>
          </a:p>
        </p:txBody>
      </p:sp>
    </p:spTree>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showMasterSp="0">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4"/>
          <p:cNvSpPr>
            <a:spLocks noGrp="1"/>
          </p:cNvSpPr>
          <p:nvPr>
            <p:ph type="dt" sz="half" idx="10"/>
          </p:nvPr>
        </p:nvSpPr>
        <p:spPr/>
        <p:txBody>
          <a:bodyPr/>
          <a:lstStyle/>
          <a:p>
            <a:fld id="{D0F827E3-A7D7-4DEF-BDBE-55072F0EF5BD}"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2E678EF-D8EB-4C4D-85EB-EF017F1780F4}" type="slidenum">
              <a:rPr lang="zh-CN" altLang="en-US" smtClean="0"/>
            </a:fld>
            <a:endParaRPr lang="zh-CN" altLang="en-US"/>
          </a:p>
        </p:txBody>
      </p:sp>
    </p:spTree>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showMasterSp="0">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endParaRPr lang="zh-CN" altLang="en-US"/>
          </a:p>
        </p:txBody>
      </p:sp>
      <p:sp>
        <p:nvSpPr>
          <p:cNvPr id="3" name="文本占位符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6"/>
          <p:cNvSpPr>
            <a:spLocks noGrp="1"/>
          </p:cNvSpPr>
          <p:nvPr>
            <p:ph type="dt" sz="half" idx="10"/>
          </p:nvPr>
        </p:nvSpPr>
        <p:spPr/>
        <p:txBody>
          <a:bodyPr/>
          <a:lstStyle/>
          <a:p>
            <a:fld id="{D0F827E3-A7D7-4DEF-BDBE-55072F0EF5BD}"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C2E678EF-D8EB-4C4D-85EB-EF017F1780F4}" type="slidenum">
              <a:rPr lang="zh-CN" altLang="en-US" smtClean="0"/>
            </a:fld>
            <a:endParaRPr lang="zh-CN" altLang="en-US"/>
          </a:p>
        </p:txBody>
      </p:sp>
    </p:spTree>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showMasterSp="0">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D0F827E3-A7D7-4DEF-BDBE-55072F0EF5BD}"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C2E678EF-D8EB-4C4D-85EB-EF017F1780F4}" type="slidenum">
              <a:rPr lang="zh-CN" altLang="en-US" smtClean="0"/>
            </a:fld>
            <a:endParaRPr lang="zh-CN" altLang="en-US"/>
          </a:p>
        </p:txBody>
      </p:sp>
    </p:spTree>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0F827E3-A7D7-4DEF-BDBE-55072F0EF5BD}"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C2E678EF-D8EB-4C4D-85EB-EF017F1780F4}" type="slidenum">
              <a:rPr lang="zh-CN" altLang="en-US" smtClean="0"/>
            </a:fld>
            <a:endParaRPr lang="zh-CN" altLang="en-US"/>
          </a:p>
        </p:txBody>
      </p:sp>
    </p:spTree>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1" y="204787"/>
            <a:ext cx="3008313" cy="871538"/>
          </a:xfrm>
        </p:spPr>
        <p:txBody>
          <a:bodyPr anchor="b"/>
          <a:lstStyle>
            <a:lvl1pPr algn="l">
              <a:defRPr sz="2000" b="1"/>
            </a:lvl1pPr>
          </a:lstStyle>
          <a:p>
            <a:r>
              <a:rPr lang="zh-CN" altLang="en-US"/>
              <a:t>单击此处编辑母版标题样式</a:t>
            </a:r>
            <a:endParaRPr lang="zh-CN" altLang="en-US"/>
          </a:p>
        </p:txBody>
      </p:sp>
      <p:sp>
        <p:nvSpPr>
          <p:cNvPr id="3" name="内容占位符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文本占位符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D0F827E3-A7D7-4DEF-BDBE-55072F0EF5BD}"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2E678EF-D8EB-4C4D-85EB-EF017F1780F4}" type="slidenum">
              <a:rPr lang="zh-CN" altLang="en-US" smtClean="0"/>
            </a:fld>
            <a:endParaRPr lang="zh-CN" altLang="en-US"/>
          </a:p>
        </p:txBody>
      </p:sp>
    </p:spTree>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0"/>
            <a:ext cx="5486400" cy="425054"/>
          </a:xfrm>
        </p:spPr>
        <p:txBody>
          <a:bodyPr anchor="b"/>
          <a:lstStyle>
            <a:lvl1pPr algn="l">
              <a:defRPr sz="2000" b="1"/>
            </a:lvl1pPr>
          </a:lstStyle>
          <a:p>
            <a:r>
              <a:rPr lang="zh-CN" altLang="en-US"/>
              <a:t>单击此处编辑母版标题样式</a:t>
            </a:r>
            <a:endParaRPr lang="zh-CN" altLang="en-US"/>
          </a:p>
        </p:txBody>
      </p:sp>
      <p:sp>
        <p:nvSpPr>
          <p:cNvPr id="3" name="图片占位符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D0F827E3-A7D7-4DEF-BDBE-55072F0EF5BD}"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2E678EF-D8EB-4C4D-85EB-EF017F1780F4}" type="slidenum">
              <a:rPr lang="zh-CN" altLang="en-US" smtClean="0"/>
            </a:fld>
            <a:endParaRPr lang="zh-CN" altLang="en-US"/>
          </a:p>
        </p:txBody>
      </p:sp>
    </p:spTree>
  </p:cSld>
  <p:clrMapOvr>
    <a:masterClrMapping/>
  </p:clrMapOvr>
  <p:hf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3" Type="http://schemas.openxmlformats.org/officeDocument/2006/relationships/theme" Target="../theme/theme1.xml"/><Relationship Id="rId32" Type="http://schemas.openxmlformats.org/officeDocument/2006/relationships/image" Target="../media/image21.png"/><Relationship Id="rId31" Type="http://schemas.openxmlformats.org/officeDocument/2006/relationships/image" Target="../media/image20.png"/><Relationship Id="rId30" Type="http://schemas.openxmlformats.org/officeDocument/2006/relationships/image" Target="../media/image19.png"/><Relationship Id="rId3" Type="http://schemas.openxmlformats.org/officeDocument/2006/relationships/slideLayout" Target="../slideLayouts/slideLayout3.xml"/><Relationship Id="rId29" Type="http://schemas.openxmlformats.org/officeDocument/2006/relationships/image" Target="../media/image18.jpeg"/><Relationship Id="rId28" Type="http://schemas.openxmlformats.org/officeDocument/2006/relationships/image" Target="../media/image17.jpeg"/><Relationship Id="rId27" Type="http://schemas.openxmlformats.org/officeDocument/2006/relationships/image" Target="../media/image16.jpeg"/><Relationship Id="rId26" Type="http://schemas.openxmlformats.org/officeDocument/2006/relationships/image" Target="../media/image15.jpeg"/><Relationship Id="rId25" Type="http://schemas.openxmlformats.org/officeDocument/2006/relationships/image" Target="../media/image14.jpeg"/><Relationship Id="rId24" Type="http://schemas.openxmlformats.org/officeDocument/2006/relationships/image" Target="../media/image13.jpeg"/><Relationship Id="rId23" Type="http://schemas.openxmlformats.org/officeDocument/2006/relationships/image" Target="../media/image12.jpeg"/><Relationship Id="rId22" Type="http://schemas.openxmlformats.org/officeDocument/2006/relationships/image" Target="../media/image11.jpeg"/><Relationship Id="rId21" Type="http://schemas.openxmlformats.org/officeDocument/2006/relationships/image" Target="../media/image10.jpeg"/><Relationship Id="rId20" Type="http://schemas.openxmlformats.org/officeDocument/2006/relationships/image" Target="../media/image9.jpeg"/><Relationship Id="rId2" Type="http://schemas.openxmlformats.org/officeDocument/2006/relationships/slideLayout" Target="../slideLayouts/slideLayout2.xml"/><Relationship Id="rId19" Type="http://schemas.openxmlformats.org/officeDocument/2006/relationships/image" Target="../media/image8.jpeg"/><Relationship Id="rId18" Type="http://schemas.openxmlformats.org/officeDocument/2006/relationships/image" Target="../media/image7.jpeg"/><Relationship Id="rId17" Type="http://schemas.openxmlformats.org/officeDocument/2006/relationships/image" Target="../media/image6.jpeg"/><Relationship Id="rId16" Type="http://schemas.openxmlformats.org/officeDocument/2006/relationships/image" Target="../media/image5.jpeg"/><Relationship Id="rId15" Type="http://schemas.openxmlformats.org/officeDocument/2006/relationships/image" Target="../media/image4.jpeg"/><Relationship Id="rId14" Type="http://schemas.openxmlformats.org/officeDocument/2006/relationships/image" Target="../media/image3.png"/><Relationship Id="rId13" Type="http://schemas.openxmlformats.org/officeDocument/2006/relationships/image" Target="../media/image2.jpeg"/><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accent1">
            <a:alpha val="0"/>
          </a:schemeClr>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05978"/>
            <a:ext cx="8229600" cy="857250"/>
          </a:xfrm>
          <a:prstGeom prst="rect">
            <a:avLst/>
          </a:prstGeom>
        </p:spPr>
        <p:txBody>
          <a:bodyPr vert="horz" lIns="91440" tIns="45720" rIns="91440" bIns="45720" rtlCol="0" anchor="ctr">
            <a:normAutofit/>
          </a:bodyPr>
          <a:lstStyle/>
          <a:p>
            <a:r>
              <a:rPr lang="zh-CN" altLang="en-US" dirty="0"/>
              <a:t>单击此处编辑母版标题样式</a:t>
            </a:r>
            <a:endParaRPr lang="zh-CN" altLang="en-US" dirty="0"/>
          </a:p>
        </p:txBody>
      </p:sp>
      <p:sp>
        <p:nvSpPr>
          <p:cNvPr id="3" name="文本占位符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D0F827E3-A7D7-4DEF-BDBE-55072F0EF5BD}" type="datetimeFigureOut">
              <a:rPr lang="zh-CN" altLang="en-US" smtClean="0"/>
            </a:fld>
            <a:endParaRPr lang="zh-CN" altLang="en-US"/>
          </a:p>
        </p:txBody>
      </p:sp>
      <p:sp>
        <p:nvSpPr>
          <p:cNvPr id="5" name="页脚占位符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C2E678EF-D8EB-4C4D-85EB-EF017F1780F4}" type="slidenum">
              <a:rPr lang="zh-CN" altLang="en-US" smtClean="0"/>
            </a:fld>
            <a:endParaRPr lang="zh-CN" altLang="en-US"/>
          </a:p>
        </p:txBody>
      </p:sp>
      <p:pic>
        <p:nvPicPr>
          <p:cNvPr id="35" name="图片 34"/>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4061369" y="4802665"/>
            <a:ext cx="544272" cy="319724"/>
          </a:xfrm>
          <a:prstGeom prst="rect">
            <a:avLst/>
          </a:prstGeom>
        </p:spPr>
      </p:pic>
      <p:pic>
        <p:nvPicPr>
          <p:cNvPr id="36" name="图片 35"/>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3470651" y="4806724"/>
            <a:ext cx="590718" cy="315665"/>
          </a:xfrm>
          <a:prstGeom prst="rect">
            <a:avLst/>
          </a:prstGeom>
        </p:spPr>
      </p:pic>
      <p:pic>
        <p:nvPicPr>
          <p:cNvPr id="37" name="图片 36"/>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2771799" y="4811846"/>
            <a:ext cx="734142" cy="310542"/>
          </a:xfrm>
          <a:prstGeom prst="rect">
            <a:avLst/>
          </a:prstGeom>
        </p:spPr>
      </p:pic>
      <p:pic>
        <p:nvPicPr>
          <p:cNvPr id="38" name="图片 37"/>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2280413" y="4800690"/>
            <a:ext cx="491386" cy="317162"/>
          </a:xfrm>
          <a:prstGeom prst="rect">
            <a:avLst/>
          </a:prstGeom>
        </p:spPr>
      </p:pic>
      <p:pic>
        <p:nvPicPr>
          <p:cNvPr id="39" name="图片 38"/>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1638457" y="4796127"/>
            <a:ext cx="641957" cy="326262"/>
          </a:xfrm>
          <a:prstGeom prst="rect">
            <a:avLst/>
          </a:prstGeom>
        </p:spPr>
      </p:pic>
      <p:pic>
        <p:nvPicPr>
          <p:cNvPr id="40" name="图片 39"/>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1026896" y="4799498"/>
            <a:ext cx="611560" cy="322891"/>
          </a:xfrm>
          <a:prstGeom prst="rect">
            <a:avLst/>
          </a:prstGeom>
        </p:spPr>
      </p:pic>
      <p:pic>
        <p:nvPicPr>
          <p:cNvPr id="41" name="图片 40"/>
          <p:cNvPicPr>
            <a:picLocks noChangeAspect="1"/>
          </p:cNvPicPr>
          <p:nvPr userDrawn="1"/>
        </p:nvPicPr>
        <p:blipFill>
          <a:blip r:embed="rId19" cstate="print">
            <a:extLst>
              <a:ext uri="{28A0092B-C50C-407E-A947-70E740481C1C}">
                <a14:useLocalDpi xmlns:a14="http://schemas.microsoft.com/office/drawing/2010/main" val="0"/>
              </a:ext>
            </a:extLst>
          </a:blip>
          <a:stretch>
            <a:fillRect/>
          </a:stretch>
        </p:blipFill>
        <p:spPr>
          <a:xfrm>
            <a:off x="348476" y="4779840"/>
            <a:ext cx="726224" cy="331784"/>
          </a:xfrm>
          <a:prstGeom prst="rect">
            <a:avLst/>
          </a:prstGeom>
        </p:spPr>
      </p:pic>
      <p:pic>
        <p:nvPicPr>
          <p:cNvPr id="42" name="图片 41"/>
          <p:cNvPicPr>
            <a:picLocks noChangeAspect="1"/>
          </p:cNvPicPr>
          <p:nvPr userDrawn="1"/>
        </p:nvPicPr>
        <p:blipFill>
          <a:blip r:embed="rId20" cstate="print">
            <a:extLst>
              <a:ext uri="{28A0092B-C50C-407E-A947-70E740481C1C}">
                <a14:useLocalDpi xmlns:a14="http://schemas.microsoft.com/office/drawing/2010/main" val="0"/>
              </a:ext>
            </a:extLst>
          </a:blip>
          <a:stretch>
            <a:fillRect/>
          </a:stretch>
        </p:blipFill>
        <p:spPr>
          <a:xfrm>
            <a:off x="3516" y="4786539"/>
            <a:ext cx="459656" cy="328121"/>
          </a:xfrm>
          <a:prstGeom prst="rect">
            <a:avLst/>
          </a:prstGeom>
        </p:spPr>
      </p:pic>
      <p:cxnSp>
        <p:nvCxnSpPr>
          <p:cNvPr id="9" name="直接连接符 8"/>
          <p:cNvCxnSpPr/>
          <p:nvPr userDrawn="1"/>
        </p:nvCxnSpPr>
        <p:spPr>
          <a:xfrm>
            <a:off x="682228" y="255836"/>
            <a:ext cx="8465288"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3" name="组合 12"/>
          <p:cNvGrpSpPr/>
          <p:nvPr userDrawn="1"/>
        </p:nvGrpSpPr>
        <p:grpSpPr>
          <a:xfrm>
            <a:off x="-6759" y="-20103"/>
            <a:ext cx="9187545" cy="5200853"/>
            <a:chOff x="-6759" y="-26804"/>
            <a:chExt cx="9187545" cy="6934470"/>
          </a:xfrm>
        </p:grpSpPr>
        <p:sp>
          <p:nvSpPr>
            <p:cNvPr id="7" name="矩形 6"/>
            <p:cNvSpPr/>
            <p:nvPr userDrawn="1"/>
          </p:nvSpPr>
          <p:spPr>
            <a:xfrm>
              <a:off x="890827" y="-26804"/>
              <a:ext cx="4213386" cy="492443"/>
            </a:xfrm>
            <a:prstGeom prst="rect">
              <a:avLst/>
            </a:prstGeom>
            <a:noFill/>
          </p:spPr>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zh-CN" altLang="en-US" sz="18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做口碑最好的人工智能在线教育品牌！</a:t>
              </a:r>
              <a:endParaRPr lang="zh-CN" altLang="en-US" sz="18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grpSp>
          <p:nvGrpSpPr>
            <p:cNvPr id="10" name="组合 9"/>
            <p:cNvGrpSpPr/>
            <p:nvPr userDrawn="1"/>
          </p:nvGrpSpPr>
          <p:grpSpPr>
            <a:xfrm>
              <a:off x="-6759" y="6293932"/>
              <a:ext cx="9144000" cy="613734"/>
              <a:chOff x="3516" y="6274325"/>
              <a:chExt cx="9144000" cy="613734"/>
            </a:xfrm>
            <a:effectLst>
              <a:glow rad="228600">
                <a:schemeClr val="accent6">
                  <a:satMod val="175000"/>
                  <a:alpha val="40000"/>
                </a:schemeClr>
              </a:glow>
            </a:effectLst>
          </p:grpSpPr>
          <p:pic>
            <p:nvPicPr>
              <p:cNvPr id="26" name="图片 25"/>
              <p:cNvPicPr>
                <a:picLocks noChangeAspect="1"/>
              </p:cNvPicPr>
              <p:nvPr userDrawn="1"/>
            </p:nvPicPr>
            <p:blipFill>
              <a:blip r:embed="rId21">
                <a:extLst>
                  <a:ext uri="{28A0092B-C50C-407E-A947-70E740481C1C}">
                    <a14:useLocalDpi xmlns:a14="http://schemas.microsoft.com/office/drawing/2010/main" val="0"/>
                  </a:ext>
                </a:extLst>
              </a:blip>
              <a:stretch>
                <a:fillRect/>
              </a:stretch>
            </p:blipFill>
            <p:spPr>
              <a:xfrm>
                <a:off x="3516" y="6274325"/>
                <a:ext cx="9144000" cy="613734"/>
              </a:xfrm>
              <a:prstGeom prst="rect">
                <a:avLst/>
              </a:prstGeom>
              <a:solidFill>
                <a:srgbClr val="FFFFFF">
                  <a:shade val="85000"/>
                </a:srgbClr>
              </a:solidFill>
              <a:ln w="88900" cap="sq">
                <a:noFill/>
                <a:miter lim="800000"/>
                <a:headEnd/>
                <a:tailEnd/>
              </a:ln>
              <a:effectLst>
                <a:outerShdw blurRad="55000" dist="18000" dir="5400000" algn="tl" rotWithShape="0">
                  <a:srgbClr val="000000">
                    <a:alpha val="40000"/>
                  </a:srgbClr>
                </a:outerShdw>
              </a:effectLst>
            </p:spPr>
          </p:pic>
          <p:pic>
            <p:nvPicPr>
              <p:cNvPr id="27" name="图片 26"/>
              <p:cNvPicPr>
                <a:picLocks noChangeAspect="1"/>
              </p:cNvPicPr>
              <p:nvPr userDrawn="1"/>
            </p:nvPicPr>
            <p:blipFill>
              <a:blip r:embed="rId22" cstate="print">
                <a:extLst>
                  <a:ext uri="{28A0092B-C50C-407E-A947-70E740481C1C}">
                    <a14:useLocalDpi xmlns:a14="http://schemas.microsoft.com/office/drawing/2010/main" val="0"/>
                  </a:ext>
                </a:extLst>
              </a:blip>
              <a:stretch>
                <a:fillRect/>
              </a:stretch>
            </p:blipFill>
            <p:spPr>
              <a:xfrm>
                <a:off x="5419435" y="6398850"/>
                <a:ext cx="576064" cy="411474"/>
              </a:xfrm>
              <a:prstGeom prst="rect">
                <a:avLst/>
              </a:prstGeom>
              <a:solidFill>
                <a:srgbClr val="FFFFFF">
                  <a:shade val="85000"/>
                </a:srgbClr>
              </a:solidFill>
              <a:ln w="88900" cap="sq">
                <a:noFill/>
                <a:miter lim="800000"/>
                <a:headEnd/>
                <a:tailEnd/>
              </a:ln>
              <a:effectLst>
                <a:outerShdw blurRad="55000" dist="18000" dir="5400000" algn="tl" rotWithShape="0">
                  <a:srgbClr val="000000">
                    <a:alpha val="40000"/>
                  </a:srgbClr>
                </a:outerShdw>
              </a:effectLst>
            </p:spPr>
          </p:pic>
          <p:pic>
            <p:nvPicPr>
              <p:cNvPr id="28" name="图片 27"/>
              <p:cNvPicPr>
                <a:picLocks noChangeAspect="1"/>
              </p:cNvPicPr>
              <p:nvPr userDrawn="1"/>
            </p:nvPicPr>
            <p:blipFill>
              <a:blip r:embed="rId23" cstate="print">
                <a:extLst>
                  <a:ext uri="{28A0092B-C50C-407E-A947-70E740481C1C}">
                    <a14:useLocalDpi xmlns:a14="http://schemas.microsoft.com/office/drawing/2010/main" val="0"/>
                  </a:ext>
                </a:extLst>
              </a:blip>
              <a:stretch>
                <a:fillRect/>
              </a:stretch>
            </p:blipFill>
            <p:spPr>
              <a:xfrm>
                <a:off x="5995498" y="6382052"/>
                <a:ext cx="672731" cy="441750"/>
              </a:xfrm>
              <a:prstGeom prst="rect">
                <a:avLst/>
              </a:prstGeom>
              <a:solidFill>
                <a:srgbClr val="FFFFFF">
                  <a:shade val="85000"/>
                </a:srgbClr>
              </a:solidFill>
              <a:ln w="88900" cap="sq">
                <a:noFill/>
                <a:miter lim="800000"/>
                <a:headEnd/>
                <a:tailEnd/>
              </a:ln>
              <a:effectLst>
                <a:outerShdw blurRad="55000" dist="18000" dir="5400000" algn="tl" rotWithShape="0">
                  <a:srgbClr val="000000">
                    <a:alpha val="40000"/>
                  </a:srgbClr>
                </a:outerShdw>
              </a:effectLst>
            </p:spPr>
          </p:pic>
          <p:pic>
            <p:nvPicPr>
              <p:cNvPr id="29" name="图片 28"/>
              <p:cNvPicPr>
                <a:picLocks noChangeAspect="1"/>
              </p:cNvPicPr>
              <p:nvPr userDrawn="1"/>
            </p:nvPicPr>
            <p:blipFill>
              <a:blip r:embed="rId24" cstate="print">
                <a:extLst>
                  <a:ext uri="{28A0092B-C50C-407E-A947-70E740481C1C}">
                    <a14:useLocalDpi xmlns:a14="http://schemas.microsoft.com/office/drawing/2010/main" val="0"/>
                  </a:ext>
                </a:extLst>
              </a:blip>
              <a:stretch>
                <a:fillRect/>
              </a:stretch>
            </p:blipFill>
            <p:spPr>
              <a:xfrm>
                <a:off x="6622123" y="6394589"/>
                <a:ext cx="494617" cy="435262"/>
              </a:xfrm>
              <a:prstGeom prst="rect">
                <a:avLst/>
              </a:prstGeom>
              <a:solidFill>
                <a:srgbClr val="FFFFFF">
                  <a:shade val="85000"/>
                </a:srgbClr>
              </a:solidFill>
              <a:ln w="88900" cap="sq">
                <a:noFill/>
                <a:miter lim="800000"/>
                <a:headEnd/>
                <a:tailEnd/>
              </a:ln>
              <a:effectLst>
                <a:outerShdw blurRad="55000" dist="18000" dir="5400000" algn="tl" rotWithShape="0">
                  <a:srgbClr val="000000">
                    <a:alpha val="40000"/>
                  </a:srgbClr>
                </a:outerShdw>
              </a:effectLst>
            </p:spPr>
          </p:pic>
          <p:pic>
            <p:nvPicPr>
              <p:cNvPr id="30" name="图片 29"/>
              <p:cNvPicPr>
                <a:picLocks noChangeAspect="1"/>
              </p:cNvPicPr>
              <p:nvPr userDrawn="1"/>
            </p:nvPicPr>
            <p:blipFill>
              <a:blip r:embed="rId25" cstate="print">
                <a:extLst>
                  <a:ext uri="{28A0092B-C50C-407E-A947-70E740481C1C}">
                    <a14:useLocalDpi xmlns:a14="http://schemas.microsoft.com/office/drawing/2010/main" val="0"/>
                  </a:ext>
                </a:extLst>
              </a:blip>
              <a:stretch>
                <a:fillRect/>
              </a:stretch>
            </p:blipFill>
            <p:spPr>
              <a:xfrm>
                <a:off x="7805368" y="6387295"/>
                <a:ext cx="644839" cy="436507"/>
              </a:xfrm>
              <a:prstGeom prst="rect">
                <a:avLst/>
              </a:prstGeom>
              <a:solidFill>
                <a:srgbClr val="FFFFFF">
                  <a:shade val="85000"/>
                </a:srgbClr>
              </a:solidFill>
              <a:ln w="88900" cap="sq">
                <a:noFill/>
                <a:miter lim="800000"/>
                <a:headEnd/>
                <a:tailEnd/>
              </a:ln>
              <a:effectLst>
                <a:outerShdw blurRad="55000" dist="18000" dir="5400000" algn="tl" rotWithShape="0">
                  <a:srgbClr val="000000">
                    <a:alpha val="40000"/>
                  </a:srgbClr>
                </a:outerShdw>
              </a:effectLst>
            </p:spPr>
          </p:pic>
          <p:pic>
            <p:nvPicPr>
              <p:cNvPr id="31" name="图片 30"/>
              <p:cNvPicPr>
                <a:picLocks noChangeAspect="1"/>
              </p:cNvPicPr>
              <p:nvPr userDrawn="1"/>
            </p:nvPicPr>
            <p:blipFill>
              <a:blip r:embed="rId26" cstate="print">
                <a:extLst>
                  <a:ext uri="{28A0092B-C50C-407E-A947-70E740481C1C}">
                    <a14:useLocalDpi xmlns:a14="http://schemas.microsoft.com/office/drawing/2010/main" val="0"/>
                  </a:ext>
                </a:extLst>
              </a:blip>
              <a:stretch>
                <a:fillRect/>
              </a:stretch>
            </p:blipFill>
            <p:spPr>
              <a:xfrm>
                <a:off x="7118946" y="6390775"/>
                <a:ext cx="686422" cy="424724"/>
              </a:xfrm>
              <a:prstGeom prst="rect">
                <a:avLst/>
              </a:prstGeom>
              <a:solidFill>
                <a:srgbClr val="FFFFFF">
                  <a:shade val="85000"/>
                </a:srgbClr>
              </a:solidFill>
              <a:ln w="88900" cap="sq">
                <a:noFill/>
                <a:miter lim="800000"/>
                <a:headEnd/>
                <a:tailEnd/>
              </a:ln>
              <a:effectLst>
                <a:outerShdw blurRad="55000" dist="18000" dir="5400000" algn="tl" rotWithShape="0">
                  <a:srgbClr val="000000">
                    <a:alpha val="40000"/>
                  </a:srgbClr>
                </a:outerShdw>
              </a:effectLst>
            </p:spPr>
          </p:pic>
          <p:pic>
            <p:nvPicPr>
              <p:cNvPr id="32" name="图片 31"/>
              <p:cNvPicPr>
                <a:picLocks noChangeAspect="1"/>
              </p:cNvPicPr>
              <p:nvPr userDrawn="1"/>
            </p:nvPicPr>
            <p:blipFill>
              <a:blip r:embed="rId27" cstate="print">
                <a:extLst>
                  <a:ext uri="{28A0092B-C50C-407E-A947-70E740481C1C}">
                    <a14:useLocalDpi xmlns:a14="http://schemas.microsoft.com/office/drawing/2010/main" val="0"/>
                  </a:ext>
                </a:extLst>
              </a:blip>
              <a:stretch>
                <a:fillRect/>
              </a:stretch>
            </p:blipFill>
            <p:spPr>
              <a:xfrm>
                <a:off x="8436966" y="6387295"/>
                <a:ext cx="682228" cy="435262"/>
              </a:xfrm>
              <a:prstGeom prst="rect">
                <a:avLst/>
              </a:prstGeom>
              <a:solidFill>
                <a:srgbClr val="FFFFFF">
                  <a:shade val="85000"/>
                </a:srgbClr>
              </a:solidFill>
              <a:ln w="88900" cap="sq">
                <a:noFill/>
                <a:miter lim="800000"/>
                <a:headEnd/>
                <a:tailEnd/>
              </a:ln>
              <a:effectLst>
                <a:outerShdw blurRad="55000" dist="18000" dir="5400000" algn="tl" rotWithShape="0">
                  <a:srgbClr val="000000">
                    <a:alpha val="40000"/>
                  </a:srgbClr>
                </a:outerShdw>
              </a:effectLst>
            </p:spPr>
          </p:pic>
          <p:pic>
            <p:nvPicPr>
              <p:cNvPr id="33" name="图片 32"/>
              <p:cNvPicPr>
                <a:picLocks noChangeAspect="1"/>
              </p:cNvPicPr>
              <p:nvPr userDrawn="1"/>
            </p:nvPicPr>
            <p:blipFill>
              <a:blip r:embed="rId28" cstate="print">
                <a:extLst>
                  <a:ext uri="{28A0092B-C50C-407E-A947-70E740481C1C}">
                    <a14:useLocalDpi xmlns:a14="http://schemas.microsoft.com/office/drawing/2010/main" val="0"/>
                  </a:ext>
                </a:extLst>
              </a:blip>
              <a:stretch>
                <a:fillRect/>
              </a:stretch>
            </p:blipFill>
            <p:spPr>
              <a:xfrm>
                <a:off x="4809542" y="6403552"/>
                <a:ext cx="609893" cy="399480"/>
              </a:xfrm>
              <a:prstGeom prst="rect">
                <a:avLst/>
              </a:prstGeom>
              <a:solidFill>
                <a:srgbClr val="FFFFFF">
                  <a:shade val="85000"/>
                </a:srgbClr>
              </a:solidFill>
              <a:ln w="88900" cap="sq">
                <a:noFill/>
                <a:miter lim="800000"/>
                <a:headEnd/>
                <a:tailEnd/>
              </a:ln>
              <a:effectLst>
                <a:outerShdw blurRad="55000" dist="18000" dir="5400000" algn="tl" rotWithShape="0">
                  <a:srgbClr val="000000">
                    <a:alpha val="40000"/>
                  </a:srgbClr>
                </a:outerShdw>
              </a:effectLst>
            </p:spPr>
          </p:pic>
          <p:pic>
            <p:nvPicPr>
              <p:cNvPr id="34" name="图片 33"/>
              <p:cNvPicPr>
                <a:picLocks noChangeAspect="1"/>
              </p:cNvPicPr>
              <p:nvPr userDrawn="1"/>
            </p:nvPicPr>
            <p:blipFill>
              <a:blip r:embed="rId29" cstate="print">
                <a:extLst>
                  <a:ext uri="{28A0092B-C50C-407E-A947-70E740481C1C}">
                    <a14:useLocalDpi xmlns:a14="http://schemas.microsoft.com/office/drawing/2010/main" val="0"/>
                  </a:ext>
                </a:extLst>
              </a:blip>
              <a:stretch>
                <a:fillRect/>
              </a:stretch>
            </p:blipFill>
            <p:spPr>
              <a:xfrm>
                <a:off x="4605641" y="6398850"/>
                <a:ext cx="323671" cy="404589"/>
              </a:xfrm>
              <a:prstGeom prst="rect">
                <a:avLst/>
              </a:prstGeom>
              <a:solidFill>
                <a:srgbClr val="FFFFFF">
                  <a:shade val="85000"/>
                </a:srgbClr>
              </a:solidFill>
              <a:ln w="88900" cap="sq">
                <a:noFill/>
                <a:miter lim="800000"/>
                <a:headEnd/>
                <a:tailEnd/>
              </a:ln>
              <a:effectLst>
                <a:outerShdw blurRad="55000" dist="18000" dir="5400000" algn="tl" rotWithShape="0">
                  <a:srgbClr val="000000">
                    <a:alpha val="40000"/>
                  </a:srgbClr>
                </a:outerShdw>
              </a:effectLst>
            </p:spPr>
          </p:pic>
          <p:pic>
            <p:nvPicPr>
              <p:cNvPr id="43" name="图片 42"/>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4061369" y="6415795"/>
                <a:ext cx="544272" cy="426299"/>
              </a:xfrm>
              <a:prstGeom prst="rect">
                <a:avLst/>
              </a:prstGeom>
              <a:solidFill>
                <a:srgbClr val="FFFFFF">
                  <a:shade val="85000"/>
                </a:srgbClr>
              </a:solidFill>
              <a:ln w="88900" cap="sq">
                <a:noFill/>
                <a:miter lim="800000"/>
                <a:headEnd/>
                <a:tailEnd/>
              </a:ln>
              <a:effectLst>
                <a:outerShdw blurRad="55000" dist="18000" dir="5400000" algn="tl" rotWithShape="0">
                  <a:srgbClr val="000000">
                    <a:alpha val="40000"/>
                  </a:srgbClr>
                </a:outerShdw>
              </a:effectLst>
            </p:spPr>
          </p:pic>
          <p:pic>
            <p:nvPicPr>
              <p:cNvPr id="45" name="图片 44"/>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3470651" y="6421207"/>
                <a:ext cx="590718" cy="420887"/>
              </a:xfrm>
              <a:prstGeom prst="rect">
                <a:avLst/>
              </a:prstGeom>
              <a:solidFill>
                <a:srgbClr val="FFFFFF">
                  <a:shade val="85000"/>
                </a:srgbClr>
              </a:solidFill>
              <a:ln w="88900" cap="sq">
                <a:noFill/>
                <a:miter lim="800000"/>
                <a:headEnd/>
                <a:tailEnd/>
              </a:ln>
              <a:effectLst>
                <a:outerShdw blurRad="55000" dist="18000" dir="5400000" algn="tl" rotWithShape="0">
                  <a:srgbClr val="000000">
                    <a:alpha val="40000"/>
                  </a:srgbClr>
                </a:outerShdw>
              </a:effectLst>
            </p:spPr>
          </p:pic>
          <p:pic>
            <p:nvPicPr>
              <p:cNvPr id="46" name="图片 45"/>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2771799" y="6428038"/>
                <a:ext cx="734142" cy="414056"/>
              </a:xfrm>
              <a:prstGeom prst="rect">
                <a:avLst/>
              </a:prstGeom>
              <a:solidFill>
                <a:srgbClr val="FFFFFF">
                  <a:shade val="85000"/>
                </a:srgbClr>
              </a:solidFill>
              <a:ln w="88900" cap="sq">
                <a:noFill/>
                <a:miter lim="800000"/>
                <a:headEnd/>
                <a:tailEnd/>
              </a:ln>
              <a:effectLst>
                <a:outerShdw blurRad="55000" dist="18000" dir="5400000" algn="tl" rotWithShape="0">
                  <a:srgbClr val="000000">
                    <a:alpha val="40000"/>
                  </a:srgbClr>
                </a:outerShdw>
              </a:effectLst>
            </p:spPr>
          </p:pic>
          <p:pic>
            <p:nvPicPr>
              <p:cNvPr id="47" name="图片 46"/>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2280413" y="6413163"/>
                <a:ext cx="491386" cy="422882"/>
              </a:xfrm>
              <a:prstGeom prst="rect">
                <a:avLst/>
              </a:prstGeom>
              <a:solidFill>
                <a:srgbClr val="FFFFFF">
                  <a:shade val="85000"/>
                </a:srgbClr>
              </a:solidFill>
              <a:ln w="88900" cap="sq">
                <a:noFill/>
                <a:miter lim="800000"/>
                <a:headEnd/>
                <a:tailEnd/>
              </a:ln>
              <a:effectLst>
                <a:outerShdw blurRad="55000" dist="18000" dir="5400000" algn="tl" rotWithShape="0">
                  <a:srgbClr val="000000">
                    <a:alpha val="40000"/>
                  </a:srgbClr>
                </a:outerShdw>
              </a:effectLst>
            </p:spPr>
          </p:pic>
          <p:pic>
            <p:nvPicPr>
              <p:cNvPr id="48" name="图片 47"/>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1638456" y="6407079"/>
                <a:ext cx="641957" cy="435016"/>
              </a:xfrm>
              <a:prstGeom prst="rect">
                <a:avLst/>
              </a:prstGeom>
              <a:solidFill>
                <a:srgbClr val="FFFFFF">
                  <a:shade val="85000"/>
                </a:srgbClr>
              </a:solidFill>
              <a:ln w="88900" cap="sq">
                <a:noFill/>
                <a:miter lim="800000"/>
                <a:headEnd/>
                <a:tailEnd/>
              </a:ln>
              <a:effectLst>
                <a:outerShdw blurRad="55000" dist="18000" dir="5400000" algn="tl" rotWithShape="0">
                  <a:srgbClr val="000000">
                    <a:alpha val="40000"/>
                  </a:srgbClr>
                </a:outerShdw>
              </a:effectLst>
            </p:spPr>
          </p:pic>
          <p:pic>
            <p:nvPicPr>
              <p:cNvPr id="49" name="图片 48"/>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1026896" y="6411573"/>
                <a:ext cx="611560" cy="430521"/>
              </a:xfrm>
              <a:prstGeom prst="rect">
                <a:avLst/>
              </a:prstGeom>
              <a:solidFill>
                <a:srgbClr val="FFFFFF">
                  <a:shade val="85000"/>
                </a:srgbClr>
              </a:solidFill>
              <a:ln w="88900" cap="sq">
                <a:noFill/>
                <a:miter lim="800000"/>
                <a:headEnd/>
                <a:tailEnd/>
              </a:ln>
              <a:effectLst>
                <a:outerShdw blurRad="55000" dist="18000" dir="5400000" algn="tl" rotWithShape="0">
                  <a:srgbClr val="000000">
                    <a:alpha val="40000"/>
                  </a:srgbClr>
                </a:outerShdw>
              </a:effectLst>
            </p:spPr>
          </p:pic>
          <p:pic>
            <p:nvPicPr>
              <p:cNvPr id="50" name="图片 49"/>
              <p:cNvPicPr>
                <a:picLocks noChangeAspect="1"/>
              </p:cNvPicPr>
              <p:nvPr userDrawn="1"/>
            </p:nvPicPr>
            <p:blipFill>
              <a:blip r:embed="rId19" cstate="print">
                <a:extLst>
                  <a:ext uri="{28A0092B-C50C-407E-A947-70E740481C1C}">
                    <a14:useLocalDpi xmlns:a14="http://schemas.microsoft.com/office/drawing/2010/main" val="0"/>
                  </a:ext>
                </a:extLst>
              </a:blip>
              <a:stretch>
                <a:fillRect/>
              </a:stretch>
            </p:blipFill>
            <p:spPr>
              <a:xfrm>
                <a:off x="348476" y="6385362"/>
                <a:ext cx="726224" cy="442379"/>
              </a:xfrm>
              <a:prstGeom prst="rect">
                <a:avLst/>
              </a:prstGeom>
              <a:solidFill>
                <a:srgbClr val="FFFFFF">
                  <a:shade val="85000"/>
                </a:srgbClr>
              </a:solidFill>
              <a:ln w="88900" cap="sq">
                <a:noFill/>
                <a:miter lim="800000"/>
                <a:headEnd/>
                <a:tailEnd/>
              </a:ln>
              <a:effectLst>
                <a:outerShdw blurRad="55000" dist="18000" dir="5400000" algn="tl" rotWithShape="0">
                  <a:srgbClr val="000000">
                    <a:alpha val="40000"/>
                  </a:srgbClr>
                </a:outerShdw>
              </a:effectLst>
            </p:spPr>
          </p:pic>
          <p:pic>
            <p:nvPicPr>
              <p:cNvPr id="51" name="图片 50"/>
              <p:cNvPicPr>
                <a:picLocks noChangeAspect="1"/>
              </p:cNvPicPr>
              <p:nvPr userDrawn="1"/>
            </p:nvPicPr>
            <p:blipFill>
              <a:blip r:embed="rId20" cstate="print">
                <a:extLst>
                  <a:ext uri="{28A0092B-C50C-407E-A947-70E740481C1C}">
                    <a14:useLocalDpi xmlns:a14="http://schemas.microsoft.com/office/drawing/2010/main" val="0"/>
                  </a:ext>
                </a:extLst>
              </a:blip>
              <a:stretch>
                <a:fillRect/>
              </a:stretch>
            </p:blipFill>
            <p:spPr>
              <a:xfrm>
                <a:off x="3516" y="6394295"/>
                <a:ext cx="459656" cy="437494"/>
              </a:xfrm>
              <a:prstGeom prst="rect">
                <a:avLst/>
              </a:prstGeom>
              <a:solidFill>
                <a:srgbClr val="FFFFFF">
                  <a:shade val="85000"/>
                </a:srgbClr>
              </a:solidFill>
              <a:ln w="88900" cap="sq">
                <a:noFill/>
                <a:miter lim="800000"/>
                <a:headEnd/>
                <a:tailEnd/>
              </a:ln>
              <a:effectLst>
                <a:outerShdw blurRad="55000" dist="18000" dir="5400000" algn="tl" rotWithShape="0">
                  <a:srgbClr val="000000">
                    <a:alpha val="40000"/>
                  </a:srgbClr>
                </a:outerShdw>
              </a:effectLst>
            </p:spPr>
          </p:pic>
        </p:grpSp>
        <p:pic>
          <p:nvPicPr>
            <p:cNvPr id="12" name="图片 11"/>
            <p:cNvPicPr>
              <a:picLocks noChangeAspect="1"/>
            </p:cNvPicPr>
            <p:nvPr userDrawn="1"/>
          </p:nvPicPr>
          <p:blipFill>
            <a:blip r:embed="rId30">
              <a:extLst>
                <a:ext uri="{28A0092B-C50C-407E-A947-70E740481C1C}">
                  <a14:useLocalDpi xmlns:a14="http://schemas.microsoft.com/office/drawing/2010/main" val="0"/>
                </a:ext>
              </a:extLst>
            </a:blip>
            <a:stretch>
              <a:fillRect/>
            </a:stretch>
          </p:blipFill>
          <p:spPr>
            <a:xfrm>
              <a:off x="8165255" y="-26804"/>
              <a:ext cx="1015531" cy="1030248"/>
            </a:xfrm>
            <a:prstGeom prst="rect">
              <a:avLst/>
            </a:prstGeom>
          </p:spPr>
        </p:pic>
        <p:sp>
          <p:nvSpPr>
            <p:cNvPr id="11" name="TextBox 10"/>
            <p:cNvSpPr txBox="1"/>
            <p:nvPr userDrawn="1"/>
          </p:nvSpPr>
          <p:spPr>
            <a:xfrm>
              <a:off x="5199728" y="6723"/>
              <a:ext cx="2817518" cy="779700"/>
            </a:xfrm>
            <a:prstGeom prst="rect">
              <a:avLst/>
            </a:prstGeom>
            <a:noFill/>
          </p:spPr>
          <p:txBody>
            <a:bodyPr wrap="square" rtlCol="0">
              <a:spAutoFit/>
            </a:bodyPr>
            <a:lstStyle/>
            <a:p>
              <a:r>
                <a:rPr lang="zh-CN" altLang="en-US" sz="1600" b="1" cap="none" spc="0" baseline="0" dirty="0">
                  <a:ln w="1905"/>
                  <a:solidFill>
                    <a:schemeClr val="bg1"/>
                  </a:solidFill>
                  <a:effectLst>
                    <a:innerShdw blurRad="69850" dist="43180" dir="5400000">
                      <a:srgbClr val="000000">
                        <a:alpha val="65000"/>
                      </a:srgbClr>
                    </a:innerShdw>
                  </a:effectLst>
                  <a:latin typeface="Adobe 仿宋 Std R" panose="02020400000000000000" pitchFamily="18" charset="-122"/>
                  <a:ea typeface="Adobe 仿宋 Std R" panose="02020400000000000000" pitchFamily="18" charset="-122"/>
                  <a:cs typeface="Aharoni" panose="02010803020104030203" pitchFamily="2" charset="-79"/>
                </a:rPr>
                <a:t>  网站</a:t>
              </a:r>
              <a:r>
                <a:rPr lang="en-US" altLang="zh-CN" sz="1600" b="1" cap="none" spc="0" baseline="0" dirty="0">
                  <a:ln w="1905"/>
                  <a:solidFill>
                    <a:schemeClr val="bg1"/>
                  </a:solidFill>
                  <a:effectLst>
                    <a:innerShdw blurRad="69850" dist="43180" dir="5400000">
                      <a:srgbClr val="000000">
                        <a:alpha val="65000"/>
                      </a:srgbClr>
                    </a:innerShdw>
                  </a:effectLst>
                  <a:latin typeface="Adobe 仿宋 Std R" panose="02020400000000000000" pitchFamily="18" charset="-122"/>
                  <a:ea typeface="Adobe 仿宋 Std R" panose="02020400000000000000" pitchFamily="18" charset="-122"/>
                  <a:cs typeface="Aharoni" panose="02010803020104030203" pitchFamily="2" charset="-79"/>
                </a:rPr>
                <a:t>:mici.jiqishidai.com</a:t>
              </a:r>
              <a:endParaRPr lang="zh-CN" altLang="en-US" sz="1600" b="1" cap="none" spc="0" baseline="0" dirty="0">
                <a:ln w="1905"/>
                <a:solidFill>
                  <a:schemeClr val="bg1"/>
                </a:solidFill>
                <a:effectLst>
                  <a:innerShdw blurRad="69850" dist="43180" dir="5400000">
                    <a:srgbClr val="000000">
                      <a:alpha val="65000"/>
                    </a:srgbClr>
                  </a:innerShdw>
                </a:effectLst>
                <a:latin typeface="Adobe 仿宋 Std R" panose="02020400000000000000" pitchFamily="18" charset="-122"/>
                <a:ea typeface="Adobe 仿宋 Std R" panose="02020400000000000000" pitchFamily="18" charset="-122"/>
                <a:cs typeface="Aharoni" panose="02010803020104030203" pitchFamily="2" charset="-79"/>
              </a:endParaRPr>
            </a:p>
          </p:txBody>
        </p:sp>
        <p:pic>
          <p:nvPicPr>
            <p:cNvPr id="44" name="图片 43"/>
            <p:cNvPicPr>
              <a:picLocks noChangeAspect="1"/>
            </p:cNvPicPr>
            <p:nvPr userDrawn="1"/>
          </p:nvPicPr>
          <p:blipFill>
            <a:blip r:embed="rId31" cstate="print">
              <a:extLst>
                <a:ext uri="{28A0092B-C50C-407E-A947-70E740481C1C}">
                  <a14:useLocalDpi xmlns:a14="http://schemas.microsoft.com/office/drawing/2010/main" val="0"/>
                </a:ext>
              </a:extLst>
            </a:blip>
            <a:stretch>
              <a:fillRect/>
            </a:stretch>
          </p:blipFill>
          <p:spPr>
            <a:xfrm>
              <a:off x="3516" y="0"/>
              <a:ext cx="832738" cy="832738"/>
            </a:xfrm>
            <a:prstGeom prst="rect">
              <a:avLst/>
            </a:prstGeom>
          </p:spPr>
        </p:pic>
        <p:pic>
          <p:nvPicPr>
            <p:cNvPr id="8" name="图片 7"/>
            <p:cNvPicPr>
              <a:picLocks noChangeAspect="1"/>
            </p:cNvPicPr>
            <p:nvPr userDrawn="1"/>
          </p:nvPicPr>
          <p:blipFill>
            <a:blip r:embed="rId32" cstate="print">
              <a:extLst>
                <a:ext uri="{28A0092B-C50C-407E-A947-70E740481C1C}">
                  <a14:useLocalDpi xmlns:a14="http://schemas.microsoft.com/office/drawing/2010/main" val="0"/>
                </a:ext>
              </a:extLst>
            </a:blip>
            <a:stretch>
              <a:fillRect/>
            </a:stretch>
          </p:blipFill>
          <p:spPr>
            <a:xfrm>
              <a:off x="8017245" y="5202258"/>
              <a:ext cx="1091673" cy="1091673"/>
            </a:xfrm>
            <a:prstGeom prst="rect">
              <a:avLst/>
            </a:prstGeom>
          </p:spPr>
        </p:pic>
      </p:gr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7.pn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8.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23.png"/><Relationship Id="rId1" Type="http://schemas.openxmlformats.org/officeDocument/2006/relationships/image" Target="../media/image2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25.png"/><Relationship Id="rId1" Type="http://schemas.openxmlformats.org/officeDocument/2006/relationships/image" Target="../media/image24.pn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6.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标题 1"/>
          <p:cNvSpPr>
            <a:spLocks noGrp="1"/>
          </p:cNvSpPr>
          <p:nvPr>
            <p:ph type="ctrTitle"/>
          </p:nvPr>
        </p:nvSpPr>
        <p:spPr>
          <a:xfrm>
            <a:off x="354360" y="2139702"/>
            <a:ext cx="8435280" cy="1368152"/>
          </a:xfrm>
        </p:spPr>
        <p:txBody>
          <a:bodyPr>
            <a:normAutofit/>
          </a:bodyPr>
          <a:lstStyle/>
          <a:p>
            <a:r>
              <a:rPr lang="zh-CN" altLang="en-US" sz="4800" dirty="0">
                <a:solidFill>
                  <a:schemeClr val="bg1"/>
                </a:solidFill>
                <a:latin typeface="Times New Roman" panose="02020603050405020304" pitchFamily="18" charset="0"/>
              </a:rPr>
              <a:t>哈夫曼树</a:t>
            </a:r>
            <a:endParaRPr lang="zh-CN" altLang="en-US" sz="4800" dirty="0">
              <a:solidFill>
                <a:schemeClr val="bg1"/>
              </a:solidFill>
              <a:latin typeface="Times New Roman" panose="02020603050405020304" pitchFamily="18" charset="0"/>
            </a:endParaRPr>
          </a:p>
        </p:txBody>
      </p:sp>
      <p:sp>
        <p:nvSpPr>
          <p:cNvPr id="3" name="灯片编号占位符 2"/>
          <p:cNvSpPr>
            <a:spLocks noGrp="1"/>
          </p:cNvSpPr>
          <p:nvPr>
            <p:ph type="sldNum" sz="quarter" idx="12"/>
          </p:nvPr>
        </p:nvSpPr>
        <p:spPr/>
        <p:txBody>
          <a:bodyPr/>
          <a:lstStyle/>
          <a:p>
            <a:fld id="{C2E678EF-D8EB-4C4D-85EB-EF017F1780F4}" type="slidenum">
              <a:rPr lang="zh-CN" altLang="en-US" smtClean="0"/>
            </a:fld>
            <a:endParaRPr lang="zh-CN" altLang="en-US"/>
          </a:p>
        </p:txBody>
      </p:sp>
      <p:sp>
        <p:nvSpPr>
          <p:cNvPr id="4" name="标题 1"/>
          <p:cNvSpPr txBox="1"/>
          <p:nvPr/>
        </p:nvSpPr>
        <p:spPr>
          <a:xfrm>
            <a:off x="354360" y="481935"/>
            <a:ext cx="8435280" cy="1153711"/>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zh-CN" altLang="en-US" sz="4000" dirty="0">
                <a:solidFill>
                  <a:schemeClr val="bg1"/>
                </a:solidFill>
                <a:latin typeface="Times New Roman" panose="02020603050405020304" pitchFamily="18" charset="0"/>
              </a:rPr>
              <a:t>数据结构与算法</a:t>
            </a:r>
            <a:r>
              <a:rPr lang="en-US" altLang="zh-CN" sz="4000" dirty="0">
                <a:solidFill>
                  <a:schemeClr val="bg1"/>
                </a:solidFill>
                <a:latin typeface="Times New Roman" panose="02020603050405020304" pitchFamily="18" charset="0"/>
              </a:rPr>
              <a:t>365</a:t>
            </a:r>
            <a:r>
              <a:rPr lang="zh-CN" altLang="en-US" sz="4000" dirty="0">
                <a:solidFill>
                  <a:schemeClr val="bg1"/>
                </a:solidFill>
                <a:latin typeface="Times New Roman" panose="02020603050405020304" pitchFamily="18" charset="0"/>
              </a:rPr>
              <a:t>特训营</a:t>
            </a:r>
            <a:endParaRPr lang="zh-CN" altLang="en-US" sz="4000" dirty="0">
              <a:solidFill>
                <a:schemeClr val="bg1"/>
              </a:solidFill>
              <a:latin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a:xfrm>
            <a:off x="6553200" y="4602162"/>
            <a:ext cx="2133600" cy="273844"/>
          </a:xfrm>
        </p:spPr>
        <p:txBody>
          <a:bodyPr/>
          <a:lstStyle/>
          <a:p>
            <a:fld id="{C2E678EF-D8EB-4C4D-85EB-EF017F1780F4}" type="slidenum">
              <a:rPr lang="zh-CN" altLang="en-US" smtClean="0"/>
            </a:fld>
            <a:endParaRPr lang="zh-CN" altLang="en-US" dirty="0"/>
          </a:p>
        </p:txBody>
      </p:sp>
      <p:sp>
        <p:nvSpPr>
          <p:cNvPr id="6" name="矩形 1"/>
          <p:cNvSpPr>
            <a:spLocks noChangeArrowheads="1"/>
          </p:cNvSpPr>
          <p:nvPr/>
        </p:nvSpPr>
        <p:spPr bwMode="auto">
          <a:xfrm>
            <a:off x="3009380" y="123478"/>
            <a:ext cx="3021013" cy="6140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0" hangingPunct="0">
              <a:lnSpc>
                <a:spcPct val="135000"/>
              </a:lnSpc>
            </a:pPr>
            <a:r>
              <a:rPr lang="zh-CN" altLang="en-US" sz="2800" dirty="0">
                <a:solidFill>
                  <a:srgbClr val="00B0F0"/>
                </a:solidFill>
                <a:latin typeface="微软雅黑" panose="020B0503020204020204" pitchFamily="34" charset="-122"/>
                <a:ea typeface="微软雅黑" panose="020B0503020204020204" pitchFamily="34" charset="-122"/>
                <a:sym typeface="+mn-ea"/>
              </a:rPr>
              <a:t>哈夫曼树</a:t>
            </a:r>
            <a:endParaRPr lang="zh-CN" altLang="en-US" sz="2800" dirty="0">
              <a:latin typeface="微软雅黑" panose="020B0503020204020204" pitchFamily="34" charset="-122"/>
              <a:ea typeface="微软雅黑" panose="020B0503020204020204" pitchFamily="34" charset="-122"/>
            </a:endParaRPr>
          </a:p>
        </p:txBody>
      </p:sp>
      <p:sp>
        <p:nvSpPr>
          <p:cNvPr id="8" name="矩形 7"/>
          <p:cNvSpPr/>
          <p:nvPr/>
        </p:nvSpPr>
        <p:spPr bwMode="auto">
          <a:xfrm>
            <a:off x="1218261" y="737558"/>
            <a:ext cx="6583362" cy="4021414"/>
          </a:xfrm>
          <a:prstGeom prst="rect">
            <a:avLst/>
          </a:prstGeom>
          <a:ln w="9525">
            <a:solidFill>
              <a:srgbClr val="00B0F0"/>
            </a:solidFill>
          </a:ln>
        </p:spPr>
        <p:style>
          <a:lnRef idx="2">
            <a:schemeClr val="accent4">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0" name="矩形 75"/>
          <p:cNvSpPr>
            <a:spLocks noChangeArrowheads="1"/>
          </p:cNvSpPr>
          <p:nvPr/>
        </p:nvSpPr>
        <p:spPr bwMode="auto">
          <a:xfrm>
            <a:off x="899592" y="979314"/>
            <a:ext cx="210978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zh-CN" altLang="en-US" dirty="0">
                <a:solidFill>
                  <a:schemeClr val="bg1"/>
                </a:solidFill>
                <a:latin typeface="微软雅黑" panose="020B0503020204020204" pitchFamily="34" charset="-122"/>
                <a:ea typeface="微软雅黑" panose="020B0503020204020204" pitchFamily="34" charset="-122"/>
              </a:rPr>
              <a:t>知识点概述</a:t>
            </a:r>
            <a:endParaRPr lang="zh-CN" altLang="en-US" dirty="0">
              <a:solidFill>
                <a:schemeClr val="bg1"/>
              </a:solidFill>
              <a:latin typeface="微软雅黑" panose="020B0503020204020204" pitchFamily="34" charset="-122"/>
              <a:ea typeface="微软雅黑" panose="020B0503020204020204" pitchFamily="34" charset="-122"/>
            </a:endParaRPr>
          </a:p>
        </p:txBody>
      </p:sp>
      <p:pic>
        <p:nvPicPr>
          <p:cNvPr id="5" name="图片 4"/>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916466" y="843558"/>
            <a:ext cx="5657850" cy="387792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a:xfrm>
            <a:off x="6553200" y="4602162"/>
            <a:ext cx="2133600" cy="273844"/>
          </a:xfrm>
        </p:spPr>
        <p:txBody>
          <a:bodyPr/>
          <a:lstStyle/>
          <a:p>
            <a:fld id="{C2E678EF-D8EB-4C4D-85EB-EF017F1780F4}" type="slidenum">
              <a:rPr lang="zh-CN" altLang="en-US" smtClean="0"/>
            </a:fld>
            <a:endParaRPr lang="zh-CN" altLang="en-US" dirty="0"/>
          </a:p>
        </p:txBody>
      </p:sp>
      <p:sp>
        <p:nvSpPr>
          <p:cNvPr id="6" name="矩形 1"/>
          <p:cNvSpPr>
            <a:spLocks noChangeArrowheads="1"/>
          </p:cNvSpPr>
          <p:nvPr/>
        </p:nvSpPr>
        <p:spPr bwMode="auto">
          <a:xfrm>
            <a:off x="3022261" y="157471"/>
            <a:ext cx="3021013" cy="6140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0" hangingPunct="0">
              <a:lnSpc>
                <a:spcPct val="135000"/>
              </a:lnSpc>
            </a:pPr>
            <a:r>
              <a:rPr lang="zh-CN" altLang="en-US" sz="2800" dirty="0">
                <a:solidFill>
                  <a:srgbClr val="00B0F0"/>
                </a:solidFill>
                <a:latin typeface="微软雅黑" panose="020B0503020204020204" pitchFamily="34" charset="-122"/>
                <a:ea typeface="微软雅黑" panose="020B0503020204020204" pitchFamily="34" charset="-122"/>
                <a:sym typeface="+mn-ea"/>
              </a:rPr>
              <a:t>哈夫曼树</a:t>
            </a:r>
            <a:endParaRPr lang="zh-CN" altLang="en-US" sz="2800" dirty="0">
              <a:latin typeface="微软雅黑" panose="020B0503020204020204" pitchFamily="34" charset="-122"/>
              <a:ea typeface="微软雅黑" panose="020B0503020204020204" pitchFamily="34" charset="-122"/>
            </a:endParaRPr>
          </a:p>
        </p:txBody>
      </p:sp>
      <p:grpSp>
        <p:nvGrpSpPr>
          <p:cNvPr id="7" name="组合 72"/>
          <p:cNvGrpSpPr/>
          <p:nvPr/>
        </p:nvGrpSpPr>
        <p:grpSpPr bwMode="auto">
          <a:xfrm>
            <a:off x="910328" y="627534"/>
            <a:ext cx="6891295" cy="4358495"/>
            <a:chOff x="3474523" y="2577684"/>
            <a:chExt cx="10798047" cy="2314692"/>
          </a:xfrm>
        </p:grpSpPr>
        <p:sp>
          <p:nvSpPr>
            <p:cNvPr id="8" name="矩形 7"/>
            <p:cNvSpPr/>
            <p:nvPr/>
          </p:nvSpPr>
          <p:spPr>
            <a:xfrm>
              <a:off x="3957026" y="2735817"/>
              <a:ext cx="10315544" cy="2156559"/>
            </a:xfrm>
            <a:prstGeom prst="rect">
              <a:avLst/>
            </a:prstGeom>
            <a:ln w="9525">
              <a:solidFill>
                <a:srgbClr val="00B0F0"/>
              </a:solidFill>
            </a:ln>
          </p:spPr>
          <p:style>
            <a:lnRef idx="2">
              <a:schemeClr val="accent4">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9" name="任意多边形 8"/>
            <p:cNvSpPr/>
            <p:nvPr/>
          </p:nvSpPr>
          <p:spPr>
            <a:xfrm>
              <a:off x="3474523" y="2577684"/>
              <a:ext cx="3445149" cy="288362"/>
            </a:xfrm>
            <a:custGeom>
              <a:avLst/>
              <a:gdLst>
                <a:gd name="connsiteX0" fmla="*/ 0 w 4267200"/>
                <a:gd name="connsiteY0" fmla="*/ 201820 h 1210897"/>
                <a:gd name="connsiteX1" fmla="*/ 201820 w 4267200"/>
                <a:gd name="connsiteY1" fmla="*/ 0 h 1210897"/>
                <a:gd name="connsiteX2" fmla="*/ 4065380 w 4267200"/>
                <a:gd name="connsiteY2" fmla="*/ 0 h 1210897"/>
                <a:gd name="connsiteX3" fmla="*/ 4267200 w 4267200"/>
                <a:gd name="connsiteY3" fmla="*/ 201820 h 1210897"/>
                <a:gd name="connsiteX4" fmla="*/ 4267200 w 4267200"/>
                <a:gd name="connsiteY4" fmla="*/ 1009077 h 1210897"/>
                <a:gd name="connsiteX5" fmla="*/ 4065380 w 4267200"/>
                <a:gd name="connsiteY5" fmla="*/ 1210897 h 1210897"/>
                <a:gd name="connsiteX6" fmla="*/ 201820 w 4267200"/>
                <a:gd name="connsiteY6" fmla="*/ 1210897 h 1210897"/>
                <a:gd name="connsiteX7" fmla="*/ 0 w 4267200"/>
                <a:gd name="connsiteY7" fmla="*/ 1009077 h 1210897"/>
                <a:gd name="connsiteX8" fmla="*/ 0 w 4267200"/>
                <a:gd name="connsiteY8" fmla="*/ 201820 h 12108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67200" h="1210897">
                  <a:moveTo>
                    <a:pt x="0" y="201820"/>
                  </a:moveTo>
                  <a:cubicBezTo>
                    <a:pt x="0" y="90358"/>
                    <a:pt x="90358" y="0"/>
                    <a:pt x="201820" y="0"/>
                  </a:cubicBezTo>
                  <a:lnTo>
                    <a:pt x="4065380" y="0"/>
                  </a:lnTo>
                  <a:cubicBezTo>
                    <a:pt x="4176842" y="0"/>
                    <a:pt x="4267200" y="90358"/>
                    <a:pt x="4267200" y="201820"/>
                  </a:cubicBezTo>
                  <a:lnTo>
                    <a:pt x="4267200" y="1009077"/>
                  </a:lnTo>
                  <a:cubicBezTo>
                    <a:pt x="4267200" y="1120539"/>
                    <a:pt x="4176842" y="1210897"/>
                    <a:pt x="4065380" y="1210897"/>
                  </a:cubicBezTo>
                  <a:lnTo>
                    <a:pt x="201820" y="1210897"/>
                  </a:lnTo>
                  <a:cubicBezTo>
                    <a:pt x="90358" y="1210897"/>
                    <a:pt x="0" y="1120539"/>
                    <a:pt x="0" y="1009077"/>
                  </a:cubicBezTo>
                  <a:lnTo>
                    <a:pt x="0" y="201820"/>
                  </a:lnTo>
                  <a:close/>
                </a:path>
              </a:pathLst>
            </a:custGeom>
            <a:solidFill>
              <a:srgbClr val="00B0F0"/>
            </a:solidFill>
          </p:spPr>
          <p:style>
            <a:lnRef idx="3">
              <a:schemeClr val="lt1">
                <a:hueOff val="0"/>
                <a:satOff val="0"/>
                <a:lumOff val="0"/>
                <a:alphaOff val="0"/>
              </a:schemeClr>
            </a:lnRef>
            <a:fillRef idx="1">
              <a:schemeClr val="accent4">
                <a:hueOff val="0"/>
                <a:satOff val="0"/>
                <a:lumOff val="0"/>
                <a:alphaOff val="0"/>
              </a:schemeClr>
            </a:fillRef>
            <a:effectRef idx="1">
              <a:schemeClr val="accent4">
                <a:hueOff val="0"/>
                <a:satOff val="0"/>
                <a:lumOff val="0"/>
                <a:alphaOff val="0"/>
              </a:schemeClr>
            </a:effectRef>
            <a:fontRef idx="minor">
              <a:schemeClr val="lt1"/>
            </a:fontRef>
          </p:style>
          <p:txBody>
            <a:bodyPr lIns="220401" tIns="59111" rIns="220401" bIns="59111" spcCol="1270" anchor="ctr"/>
            <a:lstStyle/>
            <a:p>
              <a:pPr defTabSz="2889250">
                <a:lnSpc>
                  <a:spcPct val="90000"/>
                </a:lnSpc>
                <a:spcAft>
                  <a:spcPct val="35000"/>
                </a:spcAft>
                <a:defRPr/>
              </a:pPr>
              <a:endParaRPr lang="zh-CN" altLang="en-US" sz="6500" dirty="0"/>
            </a:p>
          </p:txBody>
        </p:sp>
      </p:grpSp>
      <p:sp>
        <p:nvSpPr>
          <p:cNvPr id="10" name="矩形 75"/>
          <p:cNvSpPr>
            <a:spLocks noChangeArrowheads="1"/>
          </p:cNvSpPr>
          <p:nvPr/>
        </p:nvSpPr>
        <p:spPr bwMode="auto">
          <a:xfrm>
            <a:off x="899592" y="699542"/>
            <a:ext cx="210978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zh-CN" altLang="en-US" dirty="0">
                <a:solidFill>
                  <a:schemeClr val="bg1"/>
                </a:solidFill>
                <a:latin typeface="微软雅黑" panose="020B0503020204020204" pitchFamily="34" charset="-122"/>
                <a:ea typeface="微软雅黑" panose="020B0503020204020204" pitchFamily="34" charset="-122"/>
              </a:rPr>
              <a:t>知识点概述</a:t>
            </a:r>
            <a:endParaRPr lang="zh-CN" altLang="en-US" dirty="0">
              <a:solidFill>
                <a:schemeClr val="bg1"/>
              </a:solidFill>
              <a:latin typeface="微软雅黑" panose="020B0503020204020204" pitchFamily="34" charset="-122"/>
              <a:ea typeface="微软雅黑" panose="020B0503020204020204" pitchFamily="34" charset="-122"/>
            </a:endParaRPr>
          </a:p>
        </p:txBody>
      </p:sp>
      <p:pic>
        <p:nvPicPr>
          <p:cNvPr id="5" name="图片 4"/>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259632" y="1685925"/>
            <a:ext cx="6505575" cy="177165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a:xfrm>
            <a:off x="6553200" y="4602162"/>
            <a:ext cx="2133600" cy="273844"/>
          </a:xfrm>
        </p:spPr>
        <p:txBody>
          <a:bodyPr/>
          <a:lstStyle/>
          <a:p>
            <a:fld id="{C2E678EF-D8EB-4C4D-85EB-EF017F1780F4}" type="slidenum">
              <a:rPr lang="zh-CN" altLang="en-US" smtClean="0"/>
            </a:fld>
            <a:endParaRPr lang="zh-CN" altLang="en-US" dirty="0"/>
          </a:p>
        </p:txBody>
      </p:sp>
      <p:grpSp>
        <p:nvGrpSpPr>
          <p:cNvPr id="7" name="组合 72"/>
          <p:cNvGrpSpPr/>
          <p:nvPr/>
        </p:nvGrpSpPr>
        <p:grpSpPr bwMode="auto">
          <a:xfrm>
            <a:off x="933152" y="1059583"/>
            <a:ext cx="6891295" cy="3528392"/>
            <a:chOff x="3474523" y="2577684"/>
            <a:chExt cx="10798047" cy="2314692"/>
          </a:xfrm>
        </p:grpSpPr>
        <p:sp>
          <p:nvSpPr>
            <p:cNvPr id="8" name="矩形 7"/>
            <p:cNvSpPr/>
            <p:nvPr/>
          </p:nvSpPr>
          <p:spPr>
            <a:xfrm>
              <a:off x="3957026" y="2735817"/>
              <a:ext cx="10315544" cy="2156559"/>
            </a:xfrm>
            <a:prstGeom prst="rect">
              <a:avLst/>
            </a:prstGeom>
            <a:ln w="9525">
              <a:solidFill>
                <a:srgbClr val="00B0F0"/>
              </a:solidFill>
            </a:ln>
          </p:spPr>
          <p:style>
            <a:lnRef idx="2">
              <a:schemeClr val="accent4">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9" name="任意多边形 8"/>
            <p:cNvSpPr/>
            <p:nvPr/>
          </p:nvSpPr>
          <p:spPr>
            <a:xfrm>
              <a:off x="3474523" y="2577684"/>
              <a:ext cx="2542508" cy="288362"/>
            </a:xfrm>
            <a:custGeom>
              <a:avLst/>
              <a:gdLst>
                <a:gd name="connsiteX0" fmla="*/ 0 w 4267200"/>
                <a:gd name="connsiteY0" fmla="*/ 201820 h 1210897"/>
                <a:gd name="connsiteX1" fmla="*/ 201820 w 4267200"/>
                <a:gd name="connsiteY1" fmla="*/ 0 h 1210897"/>
                <a:gd name="connsiteX2" fmla="*/ 4065380 w 4267200"/>
                <a:gd name="connsiteY2" fmla="*/ 0 h 1210897"/>
                <a:gd name="connsiteX3" fmla="*/ 4267200 w 4267200"/>
                <a:gd name="connsiteY3" fmla="*/ 201820 h 1210897"/>
                <a:gd name="connsiteX4" fmla="*/ 4267200 w 4267200"/>
                <a:gd name="connsiteY4" fmla="*/ 1009077 h 1210897"/>
                <a:gd name="connsiteX5" fmla="*/ 4065380 w 4267200"/>
                <a:gd name="connsiteY5" fmla="*/ 1210897 h 1210897"/>
                <a:gd name="connsiteX6" fmla="*/ 201820 w 4267200"/>
                <a:gd name="connsiteY6" fmla="*/ 1210897 h 1210897"/>
                <a:gd name="connsiteX7" fmla="*/ 0 w 4267200"/>
                <a:gd name="connsiteY7" fmla="*/ 1009077 h 1210897"/>
                <a:gd name="connsiteX8" fmla="*/ 0 w 4267200"/>
                <a:gd name="connsiteY8" fmla="*/ 201820 h 12108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67200" h="1210897">
                  <a:moveTo>
                    <a:pt x="0" y="201820"/>
                  </a:moveTo>
                  <a:cubicBezTo>
                    <a:pt x="0" y="90358"/>
                    <a:pt x="90358" y="0"/>
                    <a:pt x="201820" y="0"/>
                  </a:cubicBezTo>
                  <a:lnTo>
                    <a:pt x="4065380" y="0"/>
                  </a:lnTo>
                  <a:cubicBezTo>
                    <a:pt x="4176842" y="0"/>
                    <a:pt x="4267200" y="90358"/>
                    <a:pt x="4267200" y="201820"/>
                  </a:cubicBezTo>
                  <a:lnTo>
                    <a:pt x="4267200" y="1009077"/>
                  </a:lnTo>
                  <a:cubicBezTo>
                    <a:pt x="4267200" y="1120539"/>
                    <a:pt x="4176842" y="1210897"/>
                    <a:pt x="4065380" y="1210897"/>
                  </a:cubicBezTo>
                  <a:lnTo>
                    <a:pt x="201820" y="1210897"/>
                  </a:lnTo>
                  <a:cubicBezTo>
                    <a:pt x="90358" y="1210897"/>
                    <a:pt x="0" y="1120539"/>
                    <a:pt x="0" y="1009077"/>
                  </a:cubicBezTo>
                  <a:lnTo>
                    <a:pt x="0" y="201820"/>
                  </a:lnTo>
                  <a:close/>
                </a:path>
              </a:pathLst>
            </a:custGeom>
            <a:solidFill>
              <a:srgbClr val="00B0F0"/>
            </a:solidFill>
          </p:spPr>
          <p:style>
            <a:lnRef idx="3">
              <a:schemeClr val="lt1">
                <a:hueOff val="0"/>
                <a:satOff val="0"/>
                <a:lumOff val="0"/>
                <a:alphaOff val="0"/>
              </a:schemeClr>
            </a:lnRef>
            <a:fillRef idx="1">
              <a:schemeClr val="accent4">
                <a:hueOff val="0"/>
                <a:satOff val="0"/>
                <a:lumOff val="0"/>
                <a:alphaOff val="0"/>
              </a:schemeClr>
            </a:fillRef>
            <a:effectRef idx="1">
              <a:schemeClr val="accent4">
                <a:hueOff val="0"/>
                <a:satOff val="0"/>
                <a:lumOff val="0"/>
                <a:alphaOff val="0"/>
              </a:schemeClr>
            </a:effectRef>
            <a:fontRef idx="minor">
              <a:schemeClr val="lt1"/>
            </a:fontRef>
          </p:style>
          <p:txBody>
            <a:bodyPr lIns="220401" tIns="59111" rIns="220401" bIns="59111" spcCol="1270" anchor="ctr"/>
            <a:lstStyle/>
            <a:p>
              <a:pPr defTabSz="2889250">
                <a:lnSpc>
                  <a:spcPct val="90000"/>
                </a:lnSpc>
                <a:spcAft>
                  <a:spcPct val="35000"/>
                </a:spcAft>
                <a:defRPr/>
              </a:pPr>
              <a:endParaRPr lang="zh-CN" altLang="en-US" sz="6500" dirty="0"/>
            </a:p>
          </p:txBody>
        </p:sp>
      </p:grpSp>
      <p:sp>
        <p:nvSpPr>
          <p:cNvPr id="10" name="矩形 75"/>
          <p:cNvSpPr>
            <a:spLocks noChangeArrowheads="1"/>
          </p:cNvSpPr>
          <p:nvPr/>
        </p:nvSpPr>
        <p:spPr bwMode="auto">
          <a:xfrm>
            <a:off x="950044" y="1123330"/>
            <a:ext cx="1605732"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r>
              <a:rPr lang="zh-CN" altLang="en-US" dirty="0">
                <a:solidFill>
                  <a:schemeClr val="bg1"/>
                </a:solidFill>
                <a:latin typeface="微软雅黑" panose="020B0503020204020204" pitchFamily="34" charset="-122"/>
                <a:ea typeface="微软雅黑" panose="020B0503020204020204" pitchFamily="34" charset="-122"/>
              </a:rPr>
              <a:t>作业</a:t>
            </a:r>
            <a:endParaRPr lang="zh-CN" altLang="en-US" dirty="0">
              <a:solidFill>
                <a:schemeClr val="bg1"/>
              </a:solidFill>
              <a:latin typeface="微软雅黑" panose="020B0503020204020204" pitchFamily="34" charset="-122"/>
              <a:ea typeface="微软雅黑" panose="020B0503020204020204" pitchFamily="34" charset="-122"/>
            </a:endParaRPr>
          </a:p>
        </p:txBody>
      </p:sp>
      <p:sp>
        <p:nvSpPr>
          <p:cNvPr id="3" name="矩形 2"/>
          <p:cNvSpPr/>
          <p:nvPr/>
        </p:nvSpPr>
        <p:spPr>
          <a:xfrm>
            <a:off x="1709936" y="1949081"/>
            <a:ext cx="6114511" cy="1289071"/>
          </a:xfrm>
          <a:prstGeom prst="rect">
            <a:avLst/>
          </a:prstGeom>
        </p:spPr>
        <p:txBody>
          <a:bodyPr wrap="square">
            <a:spAutoFit/>
          </a:bodyPr>
          <a:lstStyle/>
          <a:p>
            <a:pPr>
              <a:lnSpc>
                <a:spcPct val="150000"/>
              </a:lnSpc>
            </a:pPr>
            <a:r>
              <a:rPr lang="en-US" altLang="zh-CN" dirty="0">
                <a:latin typeface="Times New Roman" panose="02020603050405020304" pitchFamily="18" charset="0"/>
              </a:rPr>
              <a:t>1.</a:t>
            </a:r>
            <a:r>
              <a:rPr lang="zh-CN" altLang="en-US" dirty="0">
                <a:latin typeface="Times New Roman" panose="02020603050405020304" pitchFamily="18" charset="0"/>
              </a:rPr>
              <a:t>根据字符出现频率，画出哈夫曼树。</a:t>
            </a:r>
            <a:endParaRPr lang="en-US" altLang="zh-CN" dirty="0">
              <a:latin typeface="Times New Roman" panose="02020603050405020304" pitchFamily="18" charset="0"/>
            </a:endParaRPr>
          </a:p>
          <a:p>
            <a:pPr>
              <a:lnSpc>
                <a:spcPct val="150000"/>
              </a:lnSpc>
            </a:pPr>
            <a:r>
              <a:rPr lang="en-US" altLang="zh-CN" dirty="0">
                <a:latin typeface="Times New Roman" panose="02020603050405020304" pitchFamily="18" charset="0"/>
              </a:rPr>
              <a:t>   a: 45    b: 13     c: 12    d: 16    e: 9    f: 5 </a:t>
            </a:r>
            <a:endParaRPr lang="en-US" altLang="zh-CN" dirty="0">
              <a:latin typeface="Times New Roman" panose="02020603050405020304" pitchFamily="18" charset="0"/>
            </a:endParaRPr>
          </a:p>
          <a:p>
            <a:pPr>
              <a:lnSpc>
                <a:spcPct val="150000"/>
              </a:lnSpc>
            </a:pPr>
            <a:endParaRPr lang="zh-CN" altLang="en-US" dirty="0">
              <a:latin typeface="Times New Roman" panose="02020603050405020304" pitchFamily="18" charset="0"/>
            </a:endParaRPr>
          </a:p>
        </p:txBody>
      </p:sp>
      <p:sp>
        <p:nvSpPr>
          <p:cNvPr id="5" name="矩形 4"/>
          <p:cNvSpPr/>
          <p:nvPr/>
        </p:nvSpPr>
        <p:spPr>
          <a:xfrm>
            <a:off x="1709936" y="2928375"/>
            <a:ext cx="5845168" cy="455253"/>
          </a:xfrm>
          <a:prstGeom prst="rect">
            <a:avLst/>
          </a:prstGeom>
        </p:spPr>
        <p:txBody>
          <a:bodyPr wrap="square">
            <a:spAutoFit/>
          </a:bodyPr>
          <a:lstStyle/>
          <a:p>
            <a:pPr>
              <a:lnSpc>
                <a:spcPct val="150000"/>
              </a:lnSpc>
            </a:pPr>
            <a:r>
              <a:rPr lang="en-US" altLang="zh-CN" dirty="0">
                <a:latin typeface="Times New Roman" panose="02020603050405020304" pitchFamily="18" charset="0"/>
              </a:rPr>
              <a:t>2.</a:t>
            </a:r>
            <a:r>
              <a:rPr lang="zh-CN" altLang="en-US" dirty="0">
                <a:latin typeface="Times New Roman" panose="02020603050405020304" pitchFamily="18" charset="0"/>
              </a:rPr>
              <a:t>写程序构建哈夫曼树。</a:t>
            </a:r>
            <a:endParaRPr lang="zh-CN" altLang="en-US" dirty="0">
              <a:latin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a:xfrm>
            <a:off x="6553200" y="4587974"/>
            <a:ext cx="2133600" cy="273844"/>
          </a:xfrm>
        </p:spPr>
        <p:txBody>
          <a:bodyPr/>
          <a:lstStyle/>
          <a:p>
            <a:fld id="{C2E678EF-D8EB-4C4D-85EB-EF017F1780F4}" type="slidenum">
              <a:rPr lang="zh-CN" altLang="en-US" smtClean="0"/>
            </a:fld>
            <a:endParaRPr lang="zh-CN" altLang="en-US"/>
          </a:p>
        </p:txBody>
      </p:sp>
      <p:sp>
        <p:nvSpPr>
          <p:cNvPr id="6" name="矩形 1"/>
          <p:cNvSpPr>
            <a:spLocks noChangeArrowheads="1"/>
          </p:cNvSpPr>
          <p:nvPr/>
        </p:nvSpPr>
        <p:spPr bwMode="auto">
          <a:xfrm>
            <a:off x="3179106" y="134655"/>
            <a:ext cx="3021013" cy="6724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0" hangingPunct="0">
              <a:lnSpc>
                <a:spcPct val="135000"/>
              </a:lnSpc>
            </a:pPr>
            <a:r>
              <a:rPr lang="zh-CN" altLang="en-US" sz="2800" dirty="0">
                <a:solidFill>
                  <a:srgbClr val="00B0F0"/>
                </a:solidFill>
                <a:latin typeface="微软雅黑" panose="020B0503020204020204" pitchFamily="34" charset="-122"/>
                <a:ea typeface="微软雅黑" panose="020B0503020204020204" pitchFamily="34" charset="-122"/>
              </a:rPr>
              <a:t>哈夫曼树</a:t>
            </a:r>
            <a:endParaRPr lang="zh-CN" altLang="en-US" sz="2800" dirty="0">
              <a:solidFill>
                <a:srgbClr val="00B0F0"/>
              </a:solidFill>
              <a:latin typeface="微软雅黑" panose="020B0503020204020204" pitchFamily="34" charset="-122"/>
              <a:ea typeface="微软雅黑" panose="020B0503020204020204" pitchFamily="34" charset="-122"/>
            </a:endParaRPr>
          </a:p>
        </p:txBody>
      </p:sp>
      <p:grpSp>
        <p:nvGrpSpPr>
          <p:cNvPr id="7" name="组合 72"/>
          <p:cNvGrpSpPr/>
          <p:nvPr/>
        </p:nvGrpSpPr>
        <p:grpSpPr bwMode="auto">
          <a:xfrm>
            <a:off x="933152" y="705072"/>
            <a:ext cx="7455272" cy="3712271"/>
            <a:chOff x="3474523" y="2577685"/>
            <a:chExt cx="10798047" cy="2314691"/>
          </a:xfrm>
        </p:grpSpPr>
        <p:sp>
          <p:nvSpPr>
            <p:cNvPr id="8" name="矩形 7"/>
            <p:cNvSpPr/>
            <p:nvPr/>
          </p:nvSpPr>
          <p:spPr>
            <a:xfrm>
              <a:off x="3957026" y="2735817"/>
              <a:ext cx="10315544" cy="2156559"/>
            </a:xfrm>
            <a:prstGeom prst="rect">
              <a:avLst/>
            </a:prstGeom>
            <a:ln w="9525">
              <a:solidFill>
                <a:srgbClr val="00B0F0"/>
              </a:solidFill>
            </a:ln>
          </p:spPr>
          <p:style>
            <a:lnRef idx="2">
              <a:schemeClr val="accent4">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9" name="任意多边形 8"/>
            <p:cNvSpPr/>
            <p:nvPr/>
          </p:nvSpPr>
          <p:spPr>
            <a:xfrm>
              <a:off x="3474523" y="2577685"/>
              <a:ext cx="3445149" cy="253927"/>
            </a:xfrm>
            <a:custGeom>
              <a:avLst/>
              <a:gdLst>
                <a:gd name="connsiteX0" fmla="*/ 0 w 4267200"/>
                <a:gd name="connsiteY0" fmla="*/ 201820 h 1210897"/>
                <a:gd name="connsiteX1" fmla="*/ 201820 w 4267200"/>
                <a:gd name="connsiteY1" fmla="*/ 0 h 1210897"/>
                <a:gd name="connsiteX2" fmla="*/ 4065380 w 4267200"/>
                <a:gd name="connsiteY2" fmla="*/ 0 h 1210897"/>
                <a:gd name="connsiteX3" fmla="*/ 4267200 w 4267200"/>
                <a:gd name="connsiteY3" fmla="*/ 201820 h 1210897"/>
                <a:gd name="connsiteX4" fmla="*/ 4267200 w 4267200"/>
                <a:gd name="connsiteY4" fmla="*/ 1009077 h 1210897"/>
                <a:gd name="connsiteX5" fmla="*/ 4065380 w 4267200"/>
                <a:gd name="connsiteY5" fmla="*/ 1210897 h 1210897"/>
                <a:gd name="connsiteX6" fmla="*/ 201820 w 4267200"/>
                <a:gd name="connsiteY6" fmla="*/ 1210897 h 1210897"/>
                <a:gd name="connsiteX7" fmla="*/ 0 w 4267200"/>
                <a:gd name="connsiteY7" fmla="*/ 1009077 h 1210897"/>
                <a:gd name="connsiteX8" fmla="*/ 0 w 4267200"/>
                <a:gd name="connsiteY8" fmla="*/ 201820 h 12108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67200" h="1210897">
                  <a:moveTo>
                    <a:pt x="0" y="201820"/>
                  </a:moveTo>
                  <a:cubicBezTo>
                    <a:pt x="0" y="90358"/>
                    <a:pt x="90358" y="0"/>
                    <a:pt x="201820" y="0"/>
                  </a:cubicBezTo>
                  <a:lnTo>
                    <a:pt x="4065380" y="0"/>
                  </a:lnTo>
                  <a:cubicBezTo>
                    <a:pt x="4176842" y="0"/>
                    <a:pt x="4267200" y="90358"/>
                    <a:pt x="4267200" y="201820"/>
                  </a:cubicBezTo>
                  <a:lnTo>
                    <a:pt x="4267200" y="1009077"/>
                  </a:lnTo>
                  <a:cubicBezTo>
                    <a:pt x="4267200" y="1120539"/>
                    <a:pt x="4176842" y="1210897"/>
                    <a:pt x="4065380" y="1210897"/>
                  </a:cubicBezTo>
                  <a:lnTo>
                    <a:pt x="201820" y="1210897"/>
                  </a:lnTo>
                  <a:cubicBezTo>
                    <a:pt x="90358" y="1210897"/>
                    <a:pt x="0" y="1120539"/>
                    <a:pt x="0" y="1009077"/>
                  </a:cubicBezTo>
                  <a:lnTo>
                    <a:pt x="0" y="201820"/>
                  </a:lnTo>
                  <a:close/>
                </a:path>
              </a:pathLst>
            </a:custGeom>
            <a:solidFill>
              <a:srgbClr val="00B0F0"/>
            </a:solidFill>
          </p:spPr>
          <p:style>
            <a:lnRef idx="3">
              <a:schemeClr val="lt1">
                <a:hueOff val="0"/>
                <a:satOff val="0"/>
                <a:lumOff val="0"/>
                <a:alphaOff val="0"/>
              </a:schemeClr>
            </a:lnRef>
            <a:fillRef idx="1">
              <a:schemeClr val="accent4">
                <a:hueOff val="0"/>
                <a:satOff val="0"/>
                <a:lumOff val="0"/>
                <a:alphaOff val="0"/>
              </a:schemeClr>
            </a:fillRef>
            <a:effectRef idx="1">
              <a:schemeClr val="accent4">
                <a:hueOff val="0"/>
                <a:satOff val="0"/>
                <a:lumOff val="0"/>
                <a:alphaOff val="0"/>
              </a:schemeClr>
            </a:effectRef>
            <a:fontRef idx="minor">
              <a:schemeClr val="lt1"/>
            </a:fontRef>
          </p:style>
          <p:txBody>
            <a:bodyPr lIns="220401" tIns="59111" rIns="220401" bIns="59111" spcCol="1270" anchor="ctr"/>
            <a:lstStyle/>
            <a:p>
              <a:pPr defTabSz="2889250">
                <a:lnSpc>
                  <a:spcPct val="90000"/>
                </a:lnSpc>
                <a:spcAft>
                  <a:spcPct val="35000"/>
                </a:spcAft>
                <a:defRPr/>
              </a:pPr>
              <a:endParaRPr lang="zh-CN" altLang="en-US" sz="6500" dirty="0"/>
            </a:p>
          </p:txBody>
        </p:sp>
      </p:grpSp>
      <p:sp>
        <p:nvSpPr>
          <p:cNvPr id="10" name="矩形 75"/>
          <p:cNvSpPr>
            <a:spLocks noChangeArrowheads="1"/>
          </p:cNvSpPr>
          <p:nvPr/>
        </p:nvSpPr>
        <p:spPr bwMode="auto">
          <a:xfrm>
            <a:off x="950044" y="726157"/>
            <a:ext cx="210978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zh-CN" altLang="en-US" dirty="0">
                <a:solidFill>
                  <a:schemeClr val="bg1"/>
                </a:solidFill>
                <a:latin typeface="微软雅黑" panose="020B0503020204020204" pitchFamily="34" charset="-122"/>
                <a:ea typeface="微软雅黑" panose="020B0503020204020204" pitchFamily="34" charset="-122"/>
              </a:rPr>
              <a:t>知识点概述</a:t>
            </a:r>
            <a:endParaRPr lang="zh-CN" altLang="en-US" dirty="0">
              <a:solidFill>
                <a:schemeClr val="bg1"/>
              </a:solidFill>
              <a:latin typeface="微软雅黑" panose="020B0503020204020204" pitchFamily="34" charset="-122"/>
              <a:ea typeface="微软雅黑" panose="020B0503020204020204" pitchFamily="34" charset="-122"/>
            </a:endParaRPr>
          </a:p>
        </p:txBody>
      </p:sp>
      <p:sp>
        <p:nvSpPr>
          <p:cNvPr id="13" name="矩形 12"/>
          <p:cNvSpPr>
            <a:spLocks noChangeArrowheads="1"/>
          </p:cNvSpPr>
          <p:nvPr/>
        </p:nvSpPr>
        <p:spPr bwMode="auto">
          <a:xfrm>
            <a:off x="1337945" y="1291590"/>
            <a:ext cx="7048500" cy="29997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lvl="0">
              <a:lnSpc>
                <a:spcPct val="150000"/>
              </a:lnSpc>
            </a:pPr>
            <a:r>
              <a:rPr lang="zh-CN" altLang="zh-CN" dirty="0">
                <a:latin typeface="Times New Roman" panose="02020603050405020304" pitchFamily="18" charset="0"/>
              </a:rPr>
              <a:t>通常的编码方法有固定长度和不等长度编码两种。</a:t>
            </a:r>
            <a:endParaRPr lang="zh-CN" altLang="zh-CN" dirty="0">
              <a:latin typeface="Times New Roman" panose="02020603050405020304" pitchFamily="18" charset="0"/>
            </a:endParaRPr>
          </a:p>
          <a:p>
            <a:pPr lvl="0">
              <a:lnSpc>
                <a:spcPct val="150000"/>
              </a:lnSpc>
            </a:pPr>
            <a:r>
              <a:rPr lang="zh-CN" altLang="zh-CN" dirty="0">
                <a:latin typeface="Times New Roman" panose="02020603050405020304" pitchFamily="18" charset="0"/>
              </a:rPr>
              <a:t>最优编码方案的目的是使总码长度最短。利用字符的使用频率来编码，是不等长编码方法，使得经常使用的字符编码较短，不常使用的字符编码较长。如果采用等长的编码方案，假设所有字符的编码都等长，则表示n个不同的字符需要位。例如三个不同的字符a,b,c，至少需要2位二进制数表示：a:00，b:01，c:10。如果每个字符的使用频率相等的话，固定长度编码是空间效率最高的方法。</a:t>
            </a:r>
            <a:endParaRPr lang="zh-CN" altLang="zh-CN" dirty="0">
              <a:latin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fade">
                                      <p:cBhvr>
                                        <p:cTn id="15"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a:xfrm>
            <a:off x="6553200" y="4587974"/>
            <a:ext cx="2133600" cy="273844"/>
          </a:xfrm>
        </p:spPr>
        <p:txBody>
          <a:bodyPr/>
          <a:lstStyle/>
          <a:p>
            <a:fld id="{C2E678EF-D8EB-4C4D-85EB-EF017F1780F4}" type="slidenum">
              <a:rPr lang="zh-CN" altLang="en-US" smtClean="0"/>
            </a:fld>
            <a:endParaRPr lang="zh-CN" altLang="en-US"/>
          </a:p>
        </p:txBody>
      </p:sp>
      <p:sp>
        <p:nvSpPr>
          <p:cNvPr id="6" name="矩形 1"/>
          <p:cNvSpPr>
            <a:spLocks noChangeArrowheads="1"/>
          </p:cNvSpPr>
          <p:nvPr/>
        </p:nvSpPr>
        <p:spPr bwMode="auto">
          <a:xfrm>
            <a:off x="3179106" y="134655"/>
            <a:ext cx="3021013" cy="6724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0" hangingPunct="0">
              <a:lnSpc>
                <a:spcPct val="135000"/>
              </a:lnSpc>
            </a:pPr>
            <a:r>
              <a:rPr lang="zh-CN" altLang="en-US" sz="2800" dirty="0">
                <a:solidFill>
                  <a:srgbClr val="00B0F0"/>
                </a:solidFill>
                <a:latin typeface="微软雅黑" panose="020B0503020204020204" pitchFamily="34" charset="-122"/>
                <a:ea typeface="微软雅黑" panose="020B0503020204020204" pitchFamily="34" charset="-122"/>
              </a:rPr>
              <a:t>哈夫曼树</a:t>
            </a:r>
            <a:endParaRPr lang="zh-CN" altLang="en-US" sz="2800" dirty="0">
              <a:solidFill>
                <a:srgbClr val="00B0F0"/>
              </a:solidFill>
              <a:latin typeface="微软雅黑" panose="020B0503020204020204" pitchFamily="34" charset="-122"/>
              <a:ea typeface="微软雅黑" panose="020B0503020204020204" pitchFamily="34" charset="-122"/>
            </a:endParaRPr>
          </a:p>
        </p:txBody>
      </p:sp>
      <p:grpSp>
        <p:nvGrpSpPr>
          <p:cNvPr id="7" name="组合 72"/>
          <p:cNvGrpSpPr/>
          <p:nvPr/>
        </p:nvGrpSpPr>
        <p:grpSpPr bwMode="auto">
          <a:xfrm>
            <a:off x="933152" y="705072"/>
            <a:ext cx="7455272" cy="3712271"/>
            <a:chOff x="3474523" y="2577685"/>
            <a:chExt cx="10798047" cy="2314691"/>
          </a:xfrm>
        </p:grpSpPr>
        <p:sp>
          <p:nvSpPr>
            <p:cNvPr id="8" name="矩形 7"/>
            <p:cNvSpPr/>
            <p:nvPr/>
          </p:nvSpPr>
          <p:spPr>
            <a:xfrm>
              <a:off x="3957026" y="2735817"/>
              <a:ext cx="10315544" cy="2156559"/>
            </a:xfrm>
            <a:prstGeom prst="rect">
              <a:avLst/>
            </a:prstGeom>
            <a:ln w="9525">
              <a:solidFill>
                <a:srgbClr val="00B0F0"/>
              </a:solidFill>
            </a:ln>
          </p:spPr>
          <p:style>
            <a:lnRef idx="2">
              <a:schemeClr val="accent4">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9" name="任意多边形 8"/>
            <p:cNvSpPr/>
            <p:nvPr/>
          </p:nvSpPr>
          <p:spPr>
            <a:xfrm>
              <a:off x="3474523" y="2577685"/>
              <a:ext cx="3445149" cy="253927"/>
            </a:xfrm>
            <a:custGeom>
              <a:avLst/>
              <a:gdLst>
                <a:gd name="connsiteX0" fmla="*/ 0 w 4267200"/>
                <a:gd name="connsiteY0" fmla="*/ 201820 h 1210897"/>
                <a:gd name="connsiteX1" fmla="*/ 201820 w 4267200"/>
                <a:gd name="connsiteY1" fmla="*/ 0 h 1210897"/>
                <a:gd name="connsiteX2" fmla="*/ 4065380 w 4267200"/>
                <a:gd name="connsiteY2" fmla="*/ 0 h 1210897"/>
                <a:gd name="connsiteX3" fmla="*/ 4267200 w 4267200"/>
                <a:gd name="connsiteY3" fmla="*/ 201820 h 1210897"/>
                <a:gd name="connsiteX4" fmla="*/ 4267200 w 4267200"/>
                <a:gd name="connsiteY4" fmla="*/ 1009077 h 1210897"/>
                <a:gd name="connsiteX5" fmla="*/ 4065380 w 4267200"/>
                <a:gd name="connsiteY5" fmla="*/ 1210897 h 1210897"/>
                <a:gd name="connsiteX6" fmla="*/ 201820 w 4267200"/>
                <a:gd name="connsiteY6" fmla="*/ 1210897 h 1210897"/>
                <a:gd name="connsiteX7" fmla="*/ 0 w 4267200"/>
                <a:gd name="connsiteY7" fmla="*/ 1009077 h 1210897"/>
                <a:gd name="connsiteX8" fmla="*/ 0 w 4267200"/>
                <a:gd name="connsiteY8" fmla="*/ 201820 h 12108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67200" h="1210897">
                  <a:moveTo>
                    <a:pt x="0" y="201820"/>
                  </a:moveTo>
                  <a:cubicBezTo>
                    <a:pt x="0" y="90358"/>
                    <a:pt x="90358" y="0"/>
                    <a:pt x="201820" y="0"/>
                  </a:cubicBezTo>
                  <a:lnTo>
                    <a:pt x="4065380" y="0"/>
                  </a:lnTo>
                  <a:cubicBezTo>
                    <a:pt x="4176842" y="0"/>
                    <a:pt x="4267200" y="90358"/>
                    <a:pt x="4267200" y="201820"/>
                  </a:cubicBezTo>
                  <a:lnTo>
                    <a:pt x="4267200" y="1009077"/>
                  </a:lnTo>
                  <a:cubicBezTo>
                    <a:pt x="4267200" y="1120539"/>
                    <a:pt x="4176842" y="1210897"/>
                    <a:pt x="4065380" y="1210897"/>
                  </a:cubicBezTo>
                  <a:lnTo>
                    <a:pt x="201820" y="1210897"/>
                  </a:lnTo>
                  <a:cubicBezTo>
                    <a:pt x="90358" y="1210897"/>
                    <a:pt x="0" y="1120539"/>
                    <a:pt x="0" y="1009077"/>
                  </a:cubicBezTo>
                  <a:lnTo>
                    <a:pt x="0" y="201820"/>
                  </a:lnTo>
                  <a:close/>
                </a:path>
              </a:pathLst>
            </a:custGeom>
            <a:solidFill>
              <a:srgbClr val="00B0F0"/>
            </a:solidFill>
          </p:spPr>
          <p:style>
            <a:lnRef idx="3">
              <a:schemeClr val="lt1">
                <a:hueOff val="0"/>
                <a:satOff val="0"/>
                <a:lumOff val="0"/>
                <a:alphaOff val="0"/>
              </a:schemeClr>
            </a:lnRef>
            <a:fillRef idx="1">
              <a:schemeClr val="accent4">
                <a:hueOff val="0"/>
                <a:satOff val="0"/>
                <a:lumOff val="0"/>
                <a:alphaOff val="0"/>
              </a:schemeClr>
            </a:fillRef>
            <a:effectRef idx="1">
              <a:schemeClr val="accent4">
                <a:hueOff val="0"/>
                <a:satOff val="0"/>
                <a:lumOff val="0"/>
                <a:alphaOff val="0"/>
              </a:schemeClr>
            </a:effectRef>
            <a:fontRef idx="minor">
              <a:schemeClr val="lt1"/>
            </a:fontRef>
          </p:style>
          <p:txBody>
            <a:bodyPr lIns="220401" tIns="59111" rIns="220401" bIns="59111" spcCol="1270" anchor="ctr"/>
            <a:lstStyle/>
            <a:p>
              <a:pPr defTabSz="2889250">
                <a:lnSpc>
                  <a:spcPct val="90000"/>
                </a:lnSpc>
                <a:spcAft>
                  <a:spcPct val="35000"/>
                </a:spcAft>
                <a:defRPr/>
              </a:pPr>
              <a:endParaRPr lang="zh-CN" altLang="en-US" sz="6500" dirty="0"/>
            </a:p>
          </p:txBody>
        </p:sp>
      </p:grpSp>
      <p:sp>
        <p:nvSpPr>
          <p:cNvPr id="10" name="矩形 75"/>
          <p:cNvSpPr>
            <a:spLocks noChangeArrowheads="1"/>
          </p:cNvSpPr>
          <p:nvPr/>
        </p:nvSpPr>
        <p:spPr bwMode="auto">
          <a:xfrm>
            <a:off x="950044" y="726157"/>
            <a:ext cx="210978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zh-CN" altLang="en-US" dirty="0">
                <a:solidFill>
                  <a:schemeClr val="bg1"/>
                </a:solidFill>
                <a:latin typeface="微软雅黑" panose="020B0503020204020204" pitchFamily="34" charset="-122"/>
                <a:ea typeface="微软雅黑" panose="020B0503020204020204" pitchFamily="34" charset="-122"/>
              </a:rPr>
              <a:t>知识点概述</a:t>
            </a:r>
            <a:endParaRPr lang="zh-CN" altLang="en-US" dirty="0">
              <a:solidFill>
                <a:schemeClr val="bg1"/>
              </a:solidFill>
              <a:latin typeface="微软雅黑" panose="020B0503020204020204" pitchFamily="34" charset="-122"/>
              <a:ea typeface="微软雅黑" panose="020B0503020204020204" pitchFamily="34" charset="-122"/>
            </a:endParaRPr>
          </a:p>
        </p:txBody>
      </p:sp>
      <p:sp>
        <p:nvSpPr>
          <p:cNvPr id="13" name="矩形 12"/>
          <p:cNvSpPr>
            <a:spLocks noChangeArrowheads="1"/>
          </p:cNvSpPr>
          <p:nvPr/>
        </p:nvSpPr>
        <p:spPr bwMode="auto">
          <a:xfrm>
            <a:off x="1339850" y="1187450"/>
            <a:ext cx="7048500" cy="29997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lvl="0">
              <a:lnSpc>
                <a:spcPct val="150000"/>
              </a:lnSpc>
            </a:pPr>
            <a:r>
              <a:rPr lang="zh-CN" altLang="zh-CN" dirty="0">
                <a:latin typeface="Times New Roman" panose="02020603050405020304" pitchFamily="18" charset="0"/>
                <a:sym typeface="+mn-ea"/>
              </a:rPr>
              <a:t>不等长编码方法需要解决两个关键问题：</a:t>
            </a:r>
            <a:endParaRPr lang="zh-CN" altLang="zh-CN" dirty="0">
              <a:latin typeface="Times New Roman" panose="02020603050405020304" pitchFamily="18" charset="0"/>
            </a:endParaRPr>
          </a:p>
          <a:p>
            <a:pPr lvl="0">
              <a:lnSpc>
                <a:spcPct val="150000"/>
              </a:lnSpc>
            </a:pPr>
            <a:r>
              <a:rPr lang="zh-CN" altLang="zh-CN" dirty="0">
                <a:latin typeface="Times New Roman" panose="02020603050405020304" pitchFamily="18" charset="0"/>
                <a:sym typeface="+mn-ea"/>
              </a:rPr>
              <a:t>（1）编码尽可能的短</a:t>
            </a:r>
            <a:endParaRPr lang="zh-CN" altLang="zh-CN" dirty="0">
              <a:latin typeface="Times New Roman" panose="02020603050405020304" pitchFamily="18" charset="0"/>
            </a:endParaRPr>
          </a:p>
          <a:p>
            <a:pPr lvl="0">
              <a:lnSpc>
                <a:spcPct val="150000"/>
              </a:lnSpc>
            </a:pPr>
            <a:r>
              <a:rPr lang="zh-CN" altLang="zh-CN" dirty="0">
                <a:latin typeface="Times New Roman" panose="02020603050405020304" pitchFamily="18" charset="0"/>
                <a:sym typeface="+mn-ea"/>
              </a:rPr>
              <a:t>使用频率高的字符编码较短，使用频率低的编码较长，可提高压缩率，节省空间，也能提高运算和通信速度。</a:t>
            </a:r>
            <a:r>
              <a:rPr lang="zh-CN" altLang="zh-CN" b="1" dirty="0">
                <a:solidFill>
                  <a:srgbClr val="C00000"/>
                </a:solidFill>
                <a:latin typeface="Times New Roman" panose="02020603050405020304" pitchFamily="18" charset="0"/>
                <a:sym typeface="+mn-ea"/>
              </a:rPr>
              <a:t>即频率越高，编码越短。</a:t>
            </a:r>
            <a:endParaRPr lang="zh-CN" altLang="zh-CN" b="1" dirty="0">
              <a:latin typeface="Times New Roman" panose="02020603050405020304" pitchFamily="18" charset="0"/>
            </a:endParaRPr>
          </a:p>
          <a:p>
            <a:pPr lvl="0">
              <a:lnSpc>
                <a:spcPct val="150000"/>
              </a:lnSpc>
            </a:pPr>
            <a:r>
              <a:rPr lang="zh-CN" altLang="zh-CN" dirty="0">
                <a:latin typeface="Times New Roman" panose="02020603050405020304" pitchFamily="18" charset="0"/>
                <a:sym typeface="+mn-ea"/>
              </a:rPr>
              <a:t>（2）不能有二义性</a:t>
            </a:r>
            <a:endParaRPr lang="zh-CN" altLang="zh-CN" dirty="0">
              <a:latin typeface="Times New Roman" panose="02020603050405020304" pitchFamily="18" charset="0"/>
            </a:endParaRPr>
          </a:p>
          <a:p>
            <a:pPr lvl="0">
              <a:lnSpc>
                <a:spcPct val="150000"/>
              </a:lnSpc>
            </a:pPr>
            <a:r>
              <a:rPr lang="zh-CN" altLang="zh-CN" dirty="0">
                <a:latin typeface="Times New Roman" panose="02020603050405020304" pitchFamily="18" charset="0"/>
                <a:sym typeface="+mn-ea"/>
              </a:rPr>
              <a:t>解决的办法是：任何一个字符的编码不能是另一个字符编码的前缀，即</a:t>
            </a:r>
            <a:r>
              <a:rPr lang="zh-CN" altLang="zh-CN" b="1" dirty="0">
                <a:solidFill>
                  <a:srgbClr val="FF0000"/>
                </a:solidFill>
                <a:latin typeface="Times New Roman" panose="02020603050405020304" pitchFamily="18" charset="0"/>
                <a:sym typeface="+mn-ea"/>
              </a:rPr>
              <a:t>前缀码特性。</a:t>
            </a:r>
            <a:endParaRPr lang="zh-CN" altLang="zh-CN" b="1" dirty="0">
              <a:solidFill>
                <a:srgbClr val="FF0000"/>
              </a:solidFill>
              <a:latin typeface="Times New Roman" panose="02020603050405020304" pitchFamily="18" charset="0"/>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fade">
                                      <p:cBhvr>
                                        <p:cTn id="15"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a:xfrm>
            <a:off x="6553200" y="4587974"/>
            <a:ext cx="2133600" cy="273844"/>
          </a:xfrm>
        </p:spPr>
        <p:txBody>
          <a:bodyPr/>
          <a:lstStyle/>
          <a:p>
            <a:fld id="{C2E678EF-D8EB-4C4D-85EB-EF017F1780F4}" type="slidenum">
              <a:rPr lang="zh-CN" altLang="en-US" smtClean="0"/>
            </a:fld>
            <a:endParaRPr lang="zh-CN" altLang="en-US"/>
          </a:p>
        </p:txBody>
      </p:sp>
      <p:sp>
        <p:nvSpPr>
          <p:cNvPr id="6" name="矩形 1"/>
          <p:cNvSpPr>
            <a:spLocks noChangeArrowheads="1"/>
          </p:cNvSpPr>
          <p:nvPr/>
        </p:nvSpPr>
        <p:spPr bwMode="auto">
          <a:xfrm>
            <a:off x="3179106" y="134655"/>
            <a:ext cx="3021013" cy="6724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0" hangingPunct="0">
              <a:lnSpc>
                <a:spcPct val="135000"/>
              </a:lnSpc>
            </a:pPr>
            <a:r>
              <a:rPr lang="zh-CN" altLang="en-US" sz="2800" dirty="0">
                <a:solidFill>
                  <a:srgbClr val="00B0F0"/>
                </a:solidFill>
                <a:latin typeface="微软雅黑" panose="020B0503020204020204" pitchFamily="34" charset="-122"/>
                <a:ea typeface="微软雅黑" panose="020B0503020204020204" pitchFamily="34" charset="-122"/>
              </a:rPr>
              <a:t>哈夫曼树</a:t>
            </a:r>
            <a:endParaRPr lang="zh-CN" altLang="en-US" sz="2800" dirty="0">
              <a:solidFill>
                <a:srgbClr val="00B0F0"/>
              </a:solidFill>
              <a:latin typeface="微软雅黑" panose="020B0503020204020204" pitchFamily="34" charset="-122"/>
              <a:ea typeface="微软雅黑" panose="020B0503020204020204" pitchFamily="34" charset="-122"/>
            </a:endParaRPr>
          </a:p>
        </p:txBody>
      </p:sp>
      <p:grpSp>
        <p:nvGrpSpPr>
          <p:cNvPr id="7" name="组合 72"/>
          <p:cNvGrpSpPr/>
          <p:nvPr/>
        </p:nvGrpSpPr>
        <p:grpSpPr bwMode="auto">
          <a:xfrm>
            <a:off x="933152" y="705072"/>
            <a:ext cx="7455272" cy="3712271"/>
            <a:chOff x="3474523" y="2577685"/>
            <a:chExt cx="10798047" cy="2314691"/>
          </a:xfrm>
        </p:grpSpPr>
        <p:sp>
          <p:nvSpPr>
            <p:cNvPr id="8" name="矩形 7"/>
            <p:cNvSpPr/>
            <p:nvPr/>
          </p:nvSpPr>
          <p:spPr>
            <a:xfrm>
              <a:off x="3957026" y="2735817"/>
              <a:ext cx="10315544" cy="2156559"/>
            </a:xfrm>
            <a:prstGeom prst="rect">
              <a:avLst/>
            </a:prstGeom>
            <a:ln w="9525">
              <a:solidFill>
                <a:srgbClr val="00B0F0"/>
              </a:solidFill>
            </a:ln>
          </p:spPr>
          <p:style>
            <a:lnRef idx="2">
              <a:schemeClr val="accent4">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9" name="任意多边形 8"/>
            <p:cNvSpPr/>
            <p:nvPr/>
          </p:nvSpPr>
          <p:spPr>
            <a:xfrm>
              <a:off x="3474523" y="2577685"/>
              <a:ext cx="3445149" cy="253927"/>
            </a:xfrm>
            <a:custGeom>
              <a:avLst/>
              <a:gdLst>
                <a:gd name="connsiteX0" fmla="*/ 0 w 4267200"/>
                <a:gd name="connsiteY0" fmla="*/ 201820 h 1210897"/>
                <a:gd name="connsiteX1" fmla="*/ 201820 w 4267200"/>
                <a:gd name="connsiteY1" fmla="*/ 0 h 1210897"/>
                <a:gd name="connsiteX2" fmla="*/ 4065380 w 4267200"/>
                <a:gd name="connsiteY2" fmla="*/ 0 h 1210897"/>
                <a:gd name="connsiteX3" fmla="*/ 4267200 w 4267200"/>
                <a:gd name="connsiteY3" fmla="*/ 201820 h 1210897"/>
                <a:gd name="connsiteX4" fmla="*/ 4267200 w 4267200"/>
                <a:gd name="connsiteY4" fmla="*/ 1009077 h 1210897"/>
                <a:gd name="connsiteX5" fmla="*/ 4065380 w 4267200"/>
                <a:gd name="connsiteY5" fmla="*/ 1210897 h 1210897"/>
                <a:gd name="connsiteX6" fmla="*/ 201820 w 4267200"/>
                <a:gd name="connsiteY6" fmla="*/ 1210897 h 1210897"/>
                <a:gd name="connsiteX7" fmla="*/ 0 w 4267200"/>
                <a:gd name="connsiteY7" fmla="*/ 1009077 h 1210897"/>
                <a:gd name="connsiteX8" fmla="*/ 0 w 4267200"/>
                <a:gd name="connsiteY8" fmla="*/ 201820 h 12108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67200" h="1210897">
                  <a:moveTo>
                    <a:pt x="0" y="201820"/>
                  </a:moveTo>
                  <a:cubicBezTo>
                    <a:pt x="0" y="90358"/>
                    <a:pt x="90358" y="0"/>
                    <a:pt x="201820" y="0"/>
                  </a:cubicBezTo>
                  <a:lnTo>
                    <a:pt x="4065380" y="0"/>
                  </a:lnTo>
                  <a:cubicBezTo>
                    <a:pt x="4176842" y="0"/>
                    <a:pt x="4267200" y="90358"/>
                    <a:pt x="4267200" y="201820"/>
                  </a:cubicBezTo>
                  <a:lnTo>
                    <a:pt x="4267200" y="1009077"/>
                  </a:lnTo>
                  <a:cubicBezTo>
                    <a:pt x="4267200" y="1120539"/>
                    <a:pt x="4176842" y="1210897"/>
                    <a:pt x="4065380" y="1210897"/>
                  </a:cubicBezTo>
                  <a:lnTo>
                    <a:pt x="201820" y="1210897"/>
                  </a:lnTo>
                  <a:cubicBezTo>
                    <a:pt x="90358" y="1210897"/>
                    <a:pt x="0" y="1120539"/>
                    <a:pt x="0" y="1009077"/>
                  </a:cubicBezTo>
                  <a:lnTo>
                    <a:pt x="0" y="201820"/>
                  </a:lnTo>
                  <a:close/>
                </a:path>
              </a:pathLst>
            </a:custGeom>
            <a:solidFill>
              <a:srgbClr val="00B0F0"/>
            </a:solidFill>
          </p:spPr>
          <p:style>
            <a:lnRef idx="3">
              <a:schemeClr val="lt1">
                <a:hueOff val="0"/>
                <a:satOff val="0"/>
                <a:lumOff val="0"/>
                <a:alphaOff val="0"/>
              </a:schemeClr>
            </a:lnRef>
            <a:fillRef idx="1">
              <a:schemeClr val="accent4">
                <a:hueOff val="0"/>
                <a:satOff val="0"/>
                <a:lumOff val="0"/>
                <a:alphaOff val="0"/>
              </a:schemeClr>
            </a:fillRef>
            <a:effectRef idx="1">
              <a:schemeClr val="accent4">
                <a:hueOff val="0"/>
                <a:satOff val="0"/>
                <a:lumOff val="0"/>
                <a:alphaOff val="0"/>
              </a:schemeClr>
            </a:effectRef>
            <a:fontRef idx="minor">
              <a:schemeClr val="lt1"/>
            </a:fontRef>
          </p:style>
          <p:txBody>
            <a:bodyPr lIns="220401" tIns="59111" rIns="220401" bIns="59111" spcCol="1270" anchor="ctr"/>
            <a:lstStyle/>
            <a:p>
              <a:pPr defTabSz="2889250">
                <a:lnSpc>
                  <a:spcPct val="90000"/>
                </a:lnSpc>
                <a:spcAft>
                  <a:spcPct val="35000"/>
                </a:spcAft>
                <a:defRPr/>
              </a:pPr>
              <a:endParaRPr lang="zh-CN" altLang="en-US" sz="6500" dirty="0"/>
            </a:p>
          </p:txBody>
        </p:sp>
      </p:grpSp>
      <p:sp>
        <p:nvSpPr>
          <p:cNvPr id="10" name="矩形 75"/>
          <p:cNvSpPr>
            <a:spLocks noChangeArrowheads="1"/>
          </p:cNvSpPr>
          <p:nvPr/>
        </p:nvSpPr>
        <p:spPr bwMode="auto">
          <a:xfrm>
            <a:off x="950044" y="726157"/>
            <a:ext cx="210978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zh-CN" altLang="en-US" dirty="0">
                <a:solidFill>
                  <a:schemeClr val="bg1"/>
                </a:solidFill>
                <a:latin typeface="微软雅黑" panose="020B0503020204020204" pitchFamily="34" charset="-122"/>
                <a:ea typeface="微软雅黑" panose="020B0503020204020204" pitchFamily="34" charset="-122"/>
              </a:rPr>
              <a:t>知识点概述</a:t>
            </a:r>
            <a:endParaRPr lang="zh-CN" altLang="en-US" dirty="0">
              <a:solidFill>
                <a:schemeClr val="bg1"/>
              </a:solidFill>
              <a:latin typeface="微软雅黑" panose="020B0503020204020204" pitchFamily="34" charset="-122"/>
              <a:ea typeface="微软雅黑" panose="020B0503020204020204" pitchFamily="34" charset="-122"/>
            </a:endParaRPr>
          </a:p>
        </p:txBody>
      </p:sp>
      <p:sp>
        <p:nvSpPr>
          <p:cNvPr id="13" name="矩形 12"/>
          <p:cNvSpPr>
            <a:spLocks noChangeArrowheads="1"/>
          </p:cNvSpPr>
          <p:nvPr/>
        </p:nvSpPr>
        <p:spPr bwMode="auto">
          <a:xfrm>
            <a:off x="1339850" y="1187450"/>
            <a:ext cx="7048500" cy="29997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lvl="0">
              <a:lnSpc>
                <a:spcPct val="150000"/>
              </a:lnSpc>
            </a:pPr>
            <a:r>
              <a:rPr lang="zh-CN" altLang="zh-CN" dirty="0">
                <a:latin typeface="Times New Roman" panose="02020603050405020304" pitchFamily="18" charset="0"/>
                <a:sym typeface="+mn-ea"/>
              </a:rPr>
              <a:t>1952年，数学家D.A.Huffman提出了用字符在文件中出现的频率来建议一个用0，1串表示各字符的最佳编码方式，称为Huffman编码。哈夫曼编码很好的解决了上述两个关键问题，广泛地应用于数据压缩，尤其是远距离通信和大容量数据存储，常用的JPEG图片就是采用哈夫曼编码压缩的。</a:t>
            </a:r>
            <a:endParaRPr lang="zh-CN" altLang="zh-CN" dirty="0">
              <a:latin typeface="Times New Roman" panose="02020603050405020304" pitchFamily="18" charset="0"/>
              <a:sym typeface="+mn-ea"/>
            </a:endParaRPr>
          </a:p>
          <a:p>
            <a:pPr lvl="0">
              <a:lnSpc>
                <a:spcPct val="150000"/>
              </a:lnSpc>
            </a:pPr>
            <a:r>
              <a:rPr lang="zh-CN" altLang="zh-CN" dirty="0">
                <a:latin typeface="Times New Roman" panose="02020603050405020304" pitchFamily="18" charset="0"/>
                <a:sym typeface="+mn-ea"/>
              </a:rPr>
              <a:t>哈夫曼编码的基本思想是以字符的使用频率作为权构建一棵哈夫曼树，然后利用哈夫曼树对字符进行编码。</a:t>
            </a:r>
            <a:endParaRPr lang="zh-CN" altLang="zh-CN" dirty="0">
              <a:latin typeface="Times New Roman" panose="02020603050405020304" pitchFamily="18" charset="0"/>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fade">
                                      <p:cBhvr>
                                        <p:cTn id="15"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a:xfrm>
            <a:off x="6553200" y="4587974"/>
            <a:ext cx="2133600" cy="273844"/>
          </a:xfrm>
        </p:spPr>
        <p:txBody>
          <a:bodyPr/>
          <a:lstStyle/>
          <a:p>
            <a:fld id="{C2E678EF-D8EB-4C4D-85EB-EF017F1780F4}" type="slidenum">
              <a:rPr lang="zh-CN" altLang="en-US" smtClean="0"/>
            </a:fld>
            <a:endParaRPr lang="zh-CN" altLang="en-US"/>
          </a:p>
        </p:txBody>
      </p:sp>
      <p:sp>
        <p:nvSpPr>
          <p:cNvPr id="6" name="矩形 1"/>
          <p:cNvSpPr>
            <a:spLocks noChangeArrowheads="1"/>
          </p:cNvSpPr>
          <p:nvPr/>
        </p:nvSpPr>
        <p:spPr bwMode="auto">
          <a:xfrm>
            <a:off x="3179106" y="134655"/>
            <a:ext cx="3021013" cy="6724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0" hangingPunct="0">
              <a:lnSpc>
                <a:spcPct val="135000"/>
              </a:lnSpc>
            </a:pPr>
            <a:r>
              <a:rPr lang="zh-CN" altLang="en-US" sz="2800" dirty="0">
                <a:solidFill>
                  <a:srgbClr val="00B0F0"/>
                </a:solidFill>
                <a:latin typeface="微软雅黑" panose="020B0503020204020204" pitchFamily="34" charset="-122"/>
                <a:ea typeface="微软雅黑" panose="020B0503020204020204" pitchFamily="34" charset="-122"/>
              </a:rPr>
              <a:t>哈夫曼树</a:t>
            </a:r>
            <a:endParaRPr lang="zh-CN" altLang="en-US" sz="2800" dirty="0">
              <a:solidFill>
                <a:srgbClr val="00B0F0"/>
              </a:solidFill>
              <a:latin typeface="微软雅黑" panose="020B0503020204020204" pitchFamily="34" charset="-122"/>
              <a:ea typeface="微软雅黑" panose="020B0503020204020204" pitchFamily="34" charset="-122"/>
            </a:endParaRPr>
          </a:p>
        </p:txBody>
      </p:sp>
      <p:grpSp>
        <p:nvGrpSpPr>
          <p:cNvPr id="7" name="组合 72"/>
          <p:cNvGrpSpPr/>
          <p:nvPr/>
        </p:nvGrpSpPr>
        <p:grpSpPr bwMode="auto">
          <a:xfrm>
            <a:off x="933152" y="705072"/>
            <a:ext cx="7455272" cy="3712271"/>
            <a:chOff x="3474523" y="2577685"/>
            <a:chExt cx="10798047" cy="2314691"/>
          </a:xfrm>
        </p:grpSpPr>
        <p:sp>
          <p:nvSpPr>
            <p:cNvPr id="8" name="矩形 7"/>
            <p:cNvSpPr/>
            <p:nvPr/>
          </p:nvSpPr>
          <p:spPr>
            <a:xfrm>
              <a:off x="3957026" y="2735817"/>
              <a:ext cx="10315544" cy="2156559"/>
            </a:xfrm>
            <a:prstGeom prst="rect">
              <a:avLst/>
            </a:prstGeom>
            <a:ln w="9525">
              <a:solidFill>
                <a:srgbClr val="00B0F0"/>
              </a:solidFill>
            </a:ln>
          </p:spPr>
          <p:style>
            <a:lnRef idx="2">
              <a:schemeClr val="accent4">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9" name="任意多边形 8"/>
            <p:cNvSpPr/>
            <p:nvPr/>
          </p:nvSpPr>
          <p:spPr>
            <a:xfrm>
              <a:off x="3474523" y="2577685"/>
              <a:ext cx="3445149" cy="253927"/>
            </a:xfrm>
            <a:custGeom>
              <a:avLst/>
              <a:gdLst>
                <a:gd name="connsiteX0" fmla="*/ 0 w 4267200"/>
                <a:gd name="connsiteY0" fmla="*/ 201820 h 1210897"/>
                <a:gd name="connsiteX1" fmla="*/ 201820 w 4267200"/>
                <a:gd name="connsiteY1" fmla="*/ 0 h 1210897"/>
                <a:gd name="connsiteX2" fmla="*/ 4065380 w 4267200"/>
                <a:gd name="connsiteY2" fmla="*/ 0 h 1210897"/>
                <a:gd name="connsiteX3" fmla="*/ 4267200 w 4267200"/>
                <a:gd name="connsiteY3" fmla="*/ 201820 h 1210897"/>
                <a:gd name="connsiteX4" fmla="*/ 4267200 w 4267200"/>
                <a:gd name="connsiteY4" fmla="*/ 1009077 h 1210897"/>
                <a:gd name="connsiteX5" fmla="*/ 4065380 w 4267200"/>
                <a:gd name="connsiteY5" fmla="*/ 1210897 h 1210897"/>
                <a:gd name="connsiteX6" fmla="*/ 201820 w 4267200"/>
                <a:gd name="connsiteY6" fmla="*/ 1210897 h 1210897"/>
                <a:gd name="connsiteX7" fmla="*/ 0 w 4267200"/>
                <a:gd name="connsiteY7" fmla="*/ 1009077 h 1210897"/>
                <a:gd name="connsiteX8" fmla="*/ 0 w 4267200"/>
                <a:gd name="connsiteY8" fmla="*/ 201820 h 12108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67200" h="1210897">
                  <a:moveTo>
                    <a:pt x="0" y="201820"/>
                  </a:moveTo>
                  <a:cubicBezTo>
                    <a:pt x="0" y="90358"/>
                    <a:pt x="90358" y="0"/>
                    <a:pt x="201820" y="0"/>
                  </a:cubicBezTo>
                  <a:lnTo>
                    <a:pt x="4065380" y="0"/>
                  </a:lnTo>
                  <a:cubicBezTo>
                    <a:pt x="4176842" y="0"/>
                    <a:pt x="4267200" y="90358"/>
                    <a:pt x="4267200" y="201820"/>
                  </a:cubicBezTo>
                  <a:lnTo>
                    <a:pt x="4267200" y="1009077"/>
                  </a:lnTo>
                  <a:cubicBezTo>
                    <a:pt x="4267200" y="1120539"/>
                    <a:pt x="4176842" y="1210897"/>
                    <a:pt x="4065380" y="1210897"/>
                  </a:cubicBezTo>
                  <a:lnTo>
                    <a:pt x="201820" y="1210897"/>
                  </a:lnTo>
                  <a:cubicBezTo>
                    <a:pt x="90358" y="1210897"/>
                    <a:pt x="0" y="1120539"/>
                    <a:pt x="0" y="1009077"/>
                  </a:cubicBezTo>
                  <a:lnTo>
                    <a:pt x="0" y="201820"/>
                  </a:lnTo>
                  <a:close/>
                </a:path>
              </a:pathLst>
            </a:custGeom>
            <a:solidFill>
              <a:srgbClr val="00B0F0"/>
            </a:solidFill>
          </p:spPr>
          <p:style>
            <a:lnRef idx="3">
              <a:schemeClr val="lt1">
                <a:hueOff val="0"/>
                <a:satOff val="0"/>
                <a:lumOff val="0"/>
                <a:alphaOff val="0"/>
              </a:schemeClr>
            </a:lnRef>
            <a:fillRef idx="1">
              <a:schemeClr val="accent4">
                <a:hueOff val="0"/>
                <a:satOff val="0"/>
                <a:lumOff val="0"/>
                <a:alphaOff val="0"/>
              </a:schemeClr>
            </a:fillRef>
            <a:effectRef idx="1">
              <a:schemeClr val="accent4">
                <a:hueOff val="0"/>
                <a:satOff val="0"/>
                <a:lumOff val="0"/>
                <a:alphaOff val="0"/>
              </a:schemeClr>
            </a:effectRef>
            <a:fontRef idx="minor">
              <a:schemeClr val="lt1"/>
            </a:fontRef>
          </p:style>
          <p:txBody>
            <a:bodyPr lIns="220401" tIns="59111" rIns="220401" bIns="59111" spcCol="1270" anchor="ctr"/>
            <a:lstStyle/>
            <a:p>
              <a:pPr defTabSz="2889250">
                <a:lnSpc>
                  <a:spcPct val="90000"/>
                </a:lnSpc>
                <a:spcAft>
                  <a:spcPct val="35000"/>
                </a:spcAft>
                <a:defRPr/>
              </a:pPr>
              <a:endParaRPr lang="zh-CN" altLang="en-US" sz="6500" dirty="0"/>
            </a:p>
          </p:txBody>
        </p:sp>
      </p:grpSp>
      <p:sp>
        <p:nvSpPr>
          <p:cNvPr id="10" name="矩形 75"/>
          <p:cNvSpPr>
            <a:spLocks noChangeArrowheads="1"/>
          </p:cNvSpPr>
          <p:nvPr/>
        </p:nvSpPr>
        <p:spPr bwMode="auto">
          <a:xfrm>
            <a:off x="950044" y="726157"/>
            <a:ext cx="210978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zh-CN" altLang="en-US" dirty="0">
                <a:solidFill>
                  <a:schemeClr val="bg1"/>
                </a:solidFill>
                <a:latin typeface="微软雅黑" panose="020B0503020204020204" pitchFamily="34" charset="-122"/>
                <a:ea typeface="微软雅黑" panose="020B0503020204020204" pitchFamily="34" charset="-122"/>
              </a:rPr>
              <a:t>知识点概述</a:t>
            </a:r>
            <a:endParaRPr lang="zh-CN" altLang="en-US" dirty="0">
              <a:solidFill>
                <a:schemeClr val="bg1"/>
              </a:solidFill>
              <a:latin typeface="微软雅黑" panose="020B0503020204020204" pitchFamily="34" charset="-122"/>
              <a:ea typeface="微软雅黑" panose="020B0503020204020204" pitchFamily="34" charset="-122"/>
            </a:endParaRPr>
          </a:p>
        </p:txBody>
      </p:sp>
      <p:sp>
        <p:nvSpPr>
          <p:cNvPr id="13" name="矩形 12"/>
          <p:cNvSpPr>
            <a:spLocks noChangeArrowheads="1"/>
          </p:cNvSpPr>
          <p:nvPr/>
        </p:nvSpPr>
        <p:spPr bwMode="auto">
          <a:xfrm>
            <a:off x="1339850" y="1187450"/>
            <a:ext cx="7048500" cy="29997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lvl="0">
              <a:lnSpc>
                <a:spcPct val="150000"/>
              </a:lnSpc>
            </a:pPr>
            <a:r>
              <a:rPr lang="zh-CN" altLang="zh-CN" dirty="0">
                <a:latin typeface="Times New Roman" panose="02020603050405020304" pitchFamily="18" charset="0"/>
                <a:sym typeface="+mn-ea"/>
              </a:rPr>
              <a:t>构造一棵哈夫曼树，是将所要编码的字符作为叶子结点，该字符在文件中的使用频率作为叶子结点的权值，以自底向上的方式，通过n-1次的“合并”运算后构造出的树。核心思想是让权值大的叶子离根最近。</a:t>
            </a:r>
            <a:endParaRPr lang="zh-CN" altLang="zh-CN" dirty="0">
              <a:latin typeface="Times New Roman" panose="02020603050405020304" pitchFamily="18" charset="0"/>
              <a:sym typeface="+mn-ea"/>
            </a:endParaRPr>
          </a:p>
          <a:p>
            <a:pPr lvl="0">
              <a:lnSpc>
                <a:spcPct val="150000"/>
              </a:lnSpc>
            </a:pPr>
            <a:r>
              <a:rPr lang="zh-CN" altLang="zh-CN" dirty="0">
                <a:latin typeface="Times New Roman" panose="02020603050405020304" pitchFamily="18" charset="0"/>
                <a:sym typeface="+mn-ea"/>
              </a:rPr>
              <a:t>哈夫曼算法采取的</a:t>
            </a:r>
            <a:r>
              <a:rPr lang="zh-CN" altLang="zh-CN" b="1" dirty="0">
                <a:solidFill>
                  <a:srgbClr val="FF0000"/>
                </a:solidFill>
                <a:latin typeface="Times New Roman" panose="02020603050405020304" pitchFamily="18" charset="0"/>
                <a:sym typeface="+mn-ea"/>
              </a:rPr>
              <a:t>贪心策略是每次从树的集合中取出没有双亲且权值最小的两棵树作为左右子树，构造一棵新树</a:t>
            </a:r>
            <a:r>
              <a:rPr lang="zh-CN" altLang="zh-CN" dirty="0">
                <a:latin typeface="Times New Roman" panose="02020603050405020304" pitchFamily="18" charset="0"/>
                <a:sym typeface="+mn-ea"/>
              </a:rPr>
              <a:t>，新树根节点的权值为其左右孩子结点权值之和，将新树插入到树的集合中。</a:t>
            </a:r>
            <a:endParaRPr lang="zh-CN" altLang="zh-CN" dirty="0">
              <a:latin typeface="Times New Roman" panose="02020603050405020304" pitchFamily="18" charset="0"/>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fade">
                                      <p:cBhvr>
                                        <p:cTn id="15"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a:xfrm>
            <a:off x="1178560" y="958949"/>
            <a:ext cx="2133600" cy="273844"/>
          </a:xfrm>
        </p:spPr>
        <p:txBody>
          <a:bodyPr/>
          <a:lstStyle/>
          <a:p>
            <a:fld id="{C2E678EF-D8EB-4C4D-85EB-EF017F1780F4}" type="slidenum">
              <a:rPr lang="zh-CN" altLang="en-US" smtClean="0"/>
            </a:fld>
            <a:endParaRPr lang="zh-CN" altLang="en-US"/>
          </a:p>
        </p:txBody>
      </p:sp>
      <p:sp>
        <p:nvSpPr>
          <p:cNvPr id="6" name="矩形 1"/>
          <p:cNvSpPr>
            <a:spLocks noChangeArrowheads="1"/>
          </p:cNvSpPr>
          <p:nvPr/>
        </p:nvSpPr>
        <p:spPr bwMode="auto">
          <a:xfrm>
            <a:off x="3179106" y="134655"/>
            <a:ext cx="3021013" cy="6724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0" hangingPunct="0">
              <a:lnSpc>
                <a:spcPct val="135000"/>
              </a:lnSpc>
            </a:pPr>
            <a:r>
              <a:rPr lang="zh-CN" altLang="en-US" sz="2800" dirty="0">
                <a:solidFill>
                  <a:srgbClr val="00B0F0"/>
                </a:solidFill>
                <a:latin typeface="微软雅黑" panose="020B0503020204020204" pitchFamily="34" charset="-122"/>
                <a:ea typeface="微软雅黑" panose="020B0503020204020204" pitchFamily="34" charset="-122"/>
              </a:rPr>
              <a:t>哈夫曼树</a:t>
            </a:r>
            <a:endParaRPr lang="zh-CN" altLang="en-US" sz="2800" dirty="0">
              <a:solidFill>
                <a:srgbClr val="00B0F0"/>
              </a:solidFill>
              <a:latin typeface="微软雅黑" panose="020B0503020204020204" pitchFamily="34" charset="-122"/>
              <a:ea typeface="微软雅黑" panose="020B0503020204020204" pitchFamily="34" charset="-122"/>
            </a:endParaRPr>
          </a:p>
        </p:txBody>
      </p:sp>
      <p:grpSp>
        <p:nvGrpSpPr>
          <p:cNvPr id="7" name="组合 72"/>
          <p:cNvGrpSpPr/>
          <p:nvPr/>
        </p:nvGrpSpPr>
        <p:grpSpPr bwMode="auto">
          <a:xfrm>
            <a:off x="933152" y="705072"/>
            <a:ext cx="7455272" cy="3712271"/>
            <a:chOff x="3474523" y="2577685"/>
            <a:chExt cx="10798047" cy="2314691"/>
          </a:xfrm>
        </p:grpSpPr>
        <p:sp>
          <p:nvSpPr>
            <p:cNvPr id="8" name="矩形 7"/>
            <p:cNvSpPr/>
            <p:nvPr/>
          </p:nvSpPr>
          <p:spPr>
            <a:xfrm>
              <a:off x="3957026" y="2735817"/>
              <a:ext cx="10315544" cy="2156559"/>
            </a:xfrm>
            <a:prstGeom prst="rect">
              <a:avLst/>
            </a:prstGeom>
            <a:ln w="9525">
              <a:solidFill>
                <a:srgbClr val="00B0F0"/>
              </a:solidFill>
            </a:ln>
          </p:spPr>
          <p:style>
            <a:lnRef idx="2">
              <a:schemeClr val="accent4">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9" name="任意多边形 8"/>
            <p:cNvSpPr/>
            <p:nvPr/>
          </p:nvSpPr>
          <p:spPr>
            <a:xfrm>
              <a:off x="3474523" y="2577685"/>
              <a:ext cx="3445149" cy="253927"/>
            </a:xfrm>
            <a:custGeom>
              <a:avLst/>
              <a:gdLst>
                <a:gd name="connsiteX0" fmla="*/ 0 w 4267200"/>
                <a:gd name="connsiteY0" fmla="*/ 201820 h 1210897"/>
                <a:gd name="connsiteX1" fmla="*/ 201820 w 4267200"/>
                <a:gd name="connsiteY1" fmla="*/ 0 h 1210897"/>
                <a:gd name="connsiteX2" fmla="*/ 4065380 w 4267200"/>
                <a:gd name="connsiteY2" fmla="*/ 0 h 1210897"/>
                <a:gd name="connsiteX3" fmla="*/ 4267200 w 4267200"/>
                <a:gd name="connsiteY3" fmla="*/ 201820 h 1210897"/>
                <a:gd name="connsiteX4" fmla="*/ 4267200 w 4267200"/>
                <a:gd name="connsiteY4" fmla="*/ 1009077 h 1210897"/>
                <a:gd name="connsiteX5" fmla="*/ 4065380 w 4267200"/>
                <a:gd name="connsiteY5" fmla="*/ 1210897 h 1210897"/>
                <a:gd name="connsiteX6" fmla="*/ 201820 w 4267200"/>
                <a:gd name="connsiteY6" fmla="*/ 1210897 h 1210897"/>
                <a:gd name="connsiteX7" fmla="*/ 0 w 4267200"/>
                <a:gd name="connsiteY7" fmla="*/ 1009077 h 1210897"/>
                <a:gd name="connsiteX8" fmla="*/ 0 w 4267200"/>
                <a:gd name="connsiteY8" fmla="*/ 201820 h 12108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67200" h="1210897">
                  <a:moveTo>
                    <a:pt x="0" y="201820"/>
                  </a:moveTo>
                  <a:cubicBezTo>
                    <a:pt x="0" y="90358"/>
                    <a:pt x="90358" y="0"/>
                    <a:pt x="201820" y="0"/>
                  </a:cubicBezTo>
                  <a:lnTo>
                    <a:pt x="4065380" y="0"/>
                  </a:lnTo>
                  <a:cubicBezTo>
                    <a:pt x="4176842" y="0"/>
                    <a:pt x="4267200" y="90358"/>
                    <a:pt x="4267200" y="201820"/>
                  </a:cubicBezTo>
                  <a:lnTo>
                    <a:pt x="4267200" y="1009077"/>
                  </a:lnTo>
                  <a:cubicBezTo>
                    <a:pt x="4267200" y="1120539"/>
                    <a:pt x="4176842" y="1210897"/>
                    <a:pt x="4065380" y="1210897"/>
                  </a:cubicBezTo>
                  <a:lnTo>
                    <a:pt x="201820" y="1210897"/>
                  </a:lnTo>
                  <a:cubicBezTo>
                    <a:pt x="90358" y="1210897"/>
                    <a:pt x="0" y="1120539"/>
                    <a:pt x="0" y="1009077"/>
                  </a:cubicBezTo>
                  <a:lnTo>
                    <a:pt x="0" y="201820"/>
                  </a:lnTo>
                  <a:close/>
                </a:path>
              </a:pathLst>
            </a:custGeom>
            <a:solidFill>
              <a:srgbClr val="00B0F0"/>
            </a:solidFill>
          </p:spPr>
          <p:style>
            <a:lnRef idx="3">
              <a:schemeClr val="lt1">
                <a:hueOff val="0"/>
                <a:satOff val="0"/>
                <a:lumOff val="0"/>
                <a:alphaOff val="0"/>
              </a:schemeClr>
            </a:lnRef>
            <a:fillRef idx="1">
              <a:schemeClr val="accent4">
                <a:hueOff val="0"/>
                <a:satOff val="0"/>
                <a:lumOff val="0"/>
                <a:alphaOff val="0"/>
              </a:schemeClr>
            </a:fillRef>
            <a:effectRef idx="1">
              <a:schemeClr val="accent4">
                <a:hueOff val="0"/>
                <a:satOff val="0"/>
                <a:lumOff val="0"/>
                <a:alphaOff val="0"/>
              </a:schemeClr>
            </a:effectRef>
            <a:fontRef idx="minor">
              <a:schemeClr val="lt1"/>
            </a:fontRef>
          </p:style>
          <p:txBody>
            <a:bodyPr lIns="220401" tIns="59111" rIns="220401" bIns="59111" spcCol="1270" anchor="ctr"/>
            <a:lstStyle/>
            <a:p>
              <a:pPr defTabSz="2889250">
                <a:lnSpc>
                  <a:spcPct val="90000"/>
                </a:lnSpc>
                <a:spcAft>
                  <a:spcPct val="35000"/>
                </a:spcAft>
                <a:defRPr/>
              </a:pPr>
              <a:endParaRPr lang="zh-CN" altLang="en-US" sz="6500" dirty="0"/>
            </a:p>
          </p:txBody>
        </p:sp>
      </p:grpSp>
      <p:sp>
        <p:nvSpPr>
          <p:cNvPr id="10" name="矩形 75"/>
          <p:cNvSpPr>
            <a:spLocks noChangeArrowheads="1"/>
          </p:cNvSpPr>
          <p:nvPr/>
        </p:nvSpPr>
        <p:spPr bwMode="auto">
          <a:xfrm>
            <a:off x="950044" y="726157"/>
            <a:ext cx="210978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zh-CN" altLang="en-US" dirty="0">
                <a:solidFill>
                  <a:schemeClr val="bg1"/>
                </a:solidFill>
                <a:latin typeface="微软雅黑" panose="020B0503020204020204" pitchFamily="34" charset="-122"/>
                <a:ea typeface="微软雅黑" panose="020B0503020204020204" pitchFamily="34" charset="-122"/>
              </a:rPr>
              <a:t>知识点概述</a:t>
            </a:r>
            <a:endParaRPr lang="zh-CN" altLang="en-US" dirty="0">
              <a:solidFill>
                <a:schemeClr val="bg1"/>
              </a:solidFill>
              <a:latin typeface="微软雅黑" panose="020B0503020204020204" pitchFamily="34" charset="-122"/>
              <a:ea typeface="微软雅黑" panose="020B0503020204020204" pitchFamily="34" charset="-122"/>
            </a:endParaRPr>
          </a:p>
        </p:txBody>
      </p:sp>
      <p:pic>
        <p:nvPicPr>
          <p:cNvPr id="3" name="图片 2"/>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2203587" y="1362863"/>
            <a:ext cx="4972050" cy="828675"/>
          </a:xfrm>
          <a:prstGeom prst="rect">
            <a:avLst/>
          </a:prstGeom>
        </p:spPr>
      </p:pic>
      <p:pic>
        <p:nvPicPr>
          <p:cNvPr id="11" name="图片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37022" y="2951963"/>
            <a:ext cx="3762375" cy="9525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a:xfrm>
            <a:off x="6553200" y="4587974"/>
            <a:ext cx="2133600" cy="273844"/>
          </a:xfrm>
        </p:spPr>
        <p:txBody>
          <a:bodyPr/>
          <a:lstStyle/>
          <a:p>
            <a:fld id="{C2E678EF-D8EB-4C4D-85EB-EF017F1780F4}" type="slidenum">
              <a:rPr lang="zh-CN" altLang="en-US" smtClean="0"/>
            </a:fld>
            <a:endParaRPr lang="zh-CN" altLang="en-US"/>
          </a:p>
        </p:txBody>
      </p:sp>
      <p:sp>
        <p:nvSpPr>
          <p:cNvPr id="6" name="矩形 1"/>
          <p:cNvSpPr>
            <a:spLocks noChangeArrowheads="1"/>
          </p:cNvSpPr>
          <p:nvPr/>
        </p:nvSpPr>
        <p:spPr bwMode="auto">
          <a:xfrm>
            <a:off x="3179106" y="134655"/>
            <a:ext cx="3021013" cy="6724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0" hangingPunct="0">
              <a:lnSpc>
                <a:spcPct val="135000"/>
              </a:lnSpc>
            </a:pPr>
            <a:r>
              <a:rPr lang="zh-CN" altLang="en-US" sz="2800" dirty="0">
                <a:solidFill>
                  <a:srgbClr val="00B0F0"/>
                </a:solidFill>
                <a:latin typeface="微软雅黑" panose="020B0503020204020204" pitchFamily="34" charset="-122"/>
                <a:ea typeface="微软雅黑" panose="020B0503020204020204" pitchFamily="34" charset="-122"/>
              </a:rPr>
              <a:t>哈夫曼树</a:t>
            </a:r>
            <a:endParaRPr lang="zh-CN" altLang="en-US" sz="2800" dirty="0">
              <a:solidFill>
                <a:srgbClr val="00B0F0"/>
              </a:solidFill>
              <a:latin typeface="微软雅黑" panose="020B0503020204020204" pitchFamily="34" charset="-122"/>
              <a:ea typeface="微软雅黑" panose="020B0503020204020204" pitchFamily="34" charset="-122"/>
            </a:endParaRPr>
          </a:p>
        </p:txBody>
      </p:sp>
      <p:grpSp>
        <p:nvGrpSpPr>
          <p:cNvPr id="7" name="组合 72"/>
          <p:cNvGrpSpPr/>
          <p:nvPr/>
        </p:nvGrpSpPr>
        <p:grpSpPr bwMode="auto">
          <a:xfrm>
            <a:off x="933152" y="705072"/>
            <a:ext cx="7455272" cy="3712271"/>
            <a:chOff x="3474523" y="2577685"/>
            <a:chExt cx="10798047" cy="2314691"/>
          </a:xfrm>
        </p:grpSpPr>
        <p:sp>
          <p:nvSpPr>
            <p:cNvPr id="8" name="矩形 7"/>
            <p:cNvSpPr/>
            <p:nvPr/>
          </p:nvSpPr>
          <p:spPr>
            <a:xfrm>
              <a:off x="3957026" y="2735817"/>
              <a:ext cx="10315544" cy="2156559"/>
            </a:xfrm>
            <a:prstGeom prst="rect">
              <a:avLst/>
            </a:prstGeom>
            <a:ln w="9525">
              <a:solidFill>
                <a:srgbClr val="00B0F0"/>
              </a:solidFill>
            </a:ln>
          </p:spPr>
          <p:style>
            <a:lnRef idx="2">
              <a:schemeClr val="accent4">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9" name="任意多边形 8"/>
            <p:cNvSpPr/>
            <p:nvPr/>
          </p:nvSpPr>
          <p:spPr>
            <a:xfrm>
              <a:off x="3474523" y="2577685"/>
              <a:ext cx="3445149" cy="253927"/>
            </a:xfrm>
            <a:custGeom>
              <a:avLst/>
              <a:gdLst>
                <a:gd name="connsiteX0" fmla="*/ 0 w 4267200"/>
                <a:gd name="connsiteY0" fmla="*/ 201820 h 1210897"/>
                <a:gd name="connsiteX1" fmla="*/ 201820 w 4267200"/>
                <a:gd name="connsiteY1" fmla="*/ 0 h 1210897"/>
                <a:gd name="connsiteX2" fmla="*/ 4065380 w 4267200"/>
                <a:gd name="connsiteY2" fmla="*/ 0 h 1210897"/>
                <a:gd name="connsiteX3" fmla="*/ 4267200 w 4267200"/>
                <a:gd name="connsiteY3" fmla="*/ 201820 h 1210897"/>
                <a:gd name="connsiteX4" fmla="*/ 4267200 w 4267200"/>
                <a:gd name="connsiteY4" fmla="*/ 1009077 h 1210897"/>
                <a:gd name="connsiteX5" fmla="*/ 4065380 w 4267200"/>
                <a:gd name="connsiteY5" fmla="*/ 1210897 h 1210897"/>
                <a:gd name="connsiteX6" fmla="*/ 201820 w 4267200"/>
                <a:gd name="connsiteY6" fmla="*/ 1210897 h 1210897"/>
                <a:gd name="connsiteX7" fmla="*/ 0 w 4267200"/>
                <a:gd name="connsiteY7" fmla="*/ 1009077 h 1210897"/>
                <a:gd name="connsiteX8" fmla="*/ 0 w 4267200"/>
                <a:gd name="connsiteY8" fmla="*/ 201820 h 12108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67200" h="1210897">
                  <a:moveTo>
                    <a:pt x="0" y="201820"/>
                  </a:moveTo>
                  <a:cubicBezTo>
                    <a:pt x="0" y="90358"/>
                    <a:pt x="90358" y="0"/>
                    <a:pt x="201820" y="0"/>
                  </a:cubicBezTo>
                  <a:lnTo>
                    <a:pt x="4065380" y="0"/>
                  </a:lnTo>
                  <a:cubicBezTo>
                    <a:pt x="4176842" y="0"/>
                    <a:pt x="4267200" y="90358"/>
                    <a:pt x="4267200" y="201820"/>
                  </a:cubicBezTo>
                  <a:lnTo>
                    <a:pt x="4267200" y="1009077"/>
                  </a:lnTo>
                  <a:cubicBezTo>
                    <a:pt x="4267200" y="1120539"/>
                    <a:pt x="4176842" y="1210897"/>
                    <a:pt x="4065380" y="1210897"/>
                  </a:cubicBezTo>
                  <a:lnTo>
                    <a:pt x="201820" y="1210897"/>
                  </a:lnTo>
                  <a:cubicBezTo>
                    <a:pt x="90358" y="1210897"/>
                    <a:pt x="0" y="1120539"/>
                    <a:pt x="0" y="1009077"/>
                  </a:cubicBezTo>
                  <a:lnTo>
                    <a:pt x="0" y="201820"/>
                  </a:lnTo>
                  <a:close/>
                </a:path>
              </a:pathLst>
            </a:custGeom>
            <a:solidFill>
              <a:srgbClr val="00B0F0"/>
            </a:solidFill>
          </p:spPr>
          <p:style>
            <a:lnRef idx="3">
              <a:schemeClr val="lt1">
                <a:hueOff val="0"/>
                <a:satOff val="0"/>
                <a:lumOff val="0"/>
                <a:alphaOff val="0"/>
              </a:schemeClr>
            </a:lnRef>
            <a:fillRef idx="1">
              <a:schemeClr val="accent4">
                <a:hueOff val="0"/>
                <a:satOff val="0"/>
                <a:lumOff val="0"/>
                <a:alphaOff val="0"/>
              </a:schemeClr>
            </a:fillRef>
            <a:effectRef idx="1">
              <a:schemeClr val="accent4">
                <a:hueOff val="0"/>
                <a:satOff val="0"/>
                <a:lumOff val="0"/>
                <a:alphaOff val="0"/>
              </a:schemeClr>
            </a:effectRef>
            <a:fontRef idx="minor">
              <a:schemeClr val="lt1"/>
            </a:fontRef>
          </p:style>
          <p:txBody>
            <a:bodyPr lIns="220401" tIns="59111" rIns="220401" bIns="59111" spcCol="1270" anchor="ctr"/>
            <a:lstStyle/>
            <a:p>
              <a:pPr defTabSz="2889250">
                <a:lnSpc>
                  <a:spcPct val="90000"/>
                </a:lnSpc>
                <a:spcAft>
                  <a:spcPct val="35000"/>
                </a:spcAft>
                <a:defRPr/>
              </a:pPr>
              <a:endParaRPr lang="zh-CN" altLang="en-US" sz="6500" dirty="0"/>
            </a:p>
          </p:txBody>
        </p:sp>
      </p:grpSp>
      <p:sp>
        <p:nvSpPr>
          <p:cNvPr id="10" name="矩形 75"/>
          <p:cNvSpPr>
            <a:spLocks noChangeArrowheads="1"/>
          </p:cNvSpPr>
          <p:nvPr/>
        </p:nvSpPr>
        <p:spPr bwMode="auto">
          <a:xfrm>
            <a:off x="950044" y="726157"/>
            <a:ext cx="210978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zh-CN" altLang="en-US" dirty="0">
                <a:solidFill>
                  <a:schemeClr val="bg1"/>
                </a:solidFill>
                <a:latin typeface="微软雅黑" panose="020B0503020204020204" pitchFamily="34" charset="-122"/>
                <a:ea typeface="微软雅黑" panose="020B0503020204020204" pitchFamily="34" charset="-122"/>
              </a:rPr>
              <a:t>知识点概述</a:t>
            </a:r>
            <a:endParaRPr lang="zh-CN" altLang="en-US" dirty="0">
              <a:solidFill>
                <a:schemeClr val="bg1"/>
              </a:solidFill>
              <a:latin typeface="微软雅黑" panose="020B0503020204020204" pitchFamily="34" charset="-122"/>
              <a:ea typeface="微软雅黑" panose="020B0503020204020204" pitchFamily="34" charset="-122"/>
            </a:endParaRPr>
          </a:p>
        </p:txBody>
      </p:sp>
      <p:sp>
        <p:nvSpPr>
          <p:cNvPr id="13" name="矩形 12"/>
          <p:cNvSpPr>
            <a:spLocks noChangeArrowheads="1"/>
          </p:cNvSpPr>
          <p:nvPr/>
        </p:nvSpPr>
        <p:spPr bwMode="auto">
          <a:xfrm>
            <a:off x="1339850" y="1187450"/>
            <a:ext cx="7048500" cy="33688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342900" lvl="0" indent="-342900">
              <a:lnSpc>
                <a:spcPct val="150000"/>
              </a:lnSpc>
              <a:buAutoNum type="arabicPeriod"/>
            </a:pPr>
            <a:r>
              <a:rPr lang="zh-CN" altLang="en-US" dirty="0">
                <a:latin typeface="Times New Roman" panose="02020603050405020304" pitchFamily="18" charset="0"/>
              </a:rPr>
              <a:t>确定合适的数据结构。</a:t>
            </a:r>
            <a:endParaRPr lang="en-US" altLang="zh-CN" dirty="0">
              <a:latin typeface="Times New Roman" panose="02020603050405020304" pitchFamily="18" charset="0"/>
            </a:endParaRPr>
          </a:p>
          <a:p>
            <a:pPr marL="285750" lvl="0" indent="-285750">
              <a:lnSpc>
                <a:spcPct val="150000"/>
              </a:lnSpc>
              <a:buFont typeface="Arial" panose="020B0604020202020204" pitchFamily="34" charset="0"/>
              <a:buChar char="•"/>
            </a:pPr>
            <a:r>
              <a:rPr lang="zh-CN" altLang="en-US" dirty="0">
                <a:latin typeface="Times New Roman" panose="02020603050405020304" pitchFamily="18" charset="0"/>
              </a:rPr>
              <a:t>哈夫曼树中没有度为</a:t>
            </a:r>
            <a:r>
              <a:rPr lang="en-US" altLang="zh-CN" dirty="0">
                <a:latin typeface="Times New Roman" panose="02020603050405020304" pitchFamily="18" charset="0"/>
              </a:rPr>
              <a:t>1</a:t>
            </a:r>
            <a:r>
              <a:rPr lang="zh-CN" altLang="en-US" dirty="0">
                <a:latin typeface="Times New Roman" panose="02020603050405020304" pitchFamily="18" charset="0"/>
              </a:rPr>
              <a:t>的结点，则一棵有</a:t>
            </a:r>
            <a:r>
              <a:rPr lang="en-US" altLang="zh-CN" dirty="0">
                <a:latin typeface="Times New Roman" panose="02020603050405020304" pitchFamily="18" charset="0"/>
              </a:rPr>
              <a:t>n</a:t>
            </a:r>
            <a:r>
              <a:rPr lang="zh-CN" altLang="en-US" dirty="0">
                <a:latin typeface="Times New Roman" panose="02020603050405020304" pitchFamily="18" charset="0"/>
              </a:rPr>
              <a:t>个叶子结点的哈夫曼树共有</a:t>
            </a:r>
            <a:r>
              <a:rPr lang="en-US" altLang="zh-CN" dirty="0">
                <a:latin typeface="Times New Roman" panose="02020603050405020304" pitchFamily="18" charset="0"/>
              </a:rPr>
              <a:t>2n-1</a:t>
            </a:r>
            <a:r>
              <a:rPr lang="zh-CN" altLang="en-US" dirty="0">
                <a:latin typeface="Times New Roman" panose="02020603050405020304" pitchFamily="18" charset="0"/>
              </a:rPr>
              <a:t>个结点</a:t>
            </a:r>
            <a:r>
              <a:rPr lang="en-US" altLang="zh-CN" dirty="0">
                <a:latin typeface="Times New Roman" panose="02020603050405020304" pitchFamily="18" charset="0"/>
              </a:rPr>
              <a:t>(n-1</a:t>
            </a:r>
            <a:r>
              <a:rPr lang="zh-CN" altLang="en-US" dirty="0">
                <a:latin typeface="Times New Roman" panose="02020603050405020304" pitchFamily="18" charset="0"/>
              </a:rPr>
              <a:t>次的“合并”，每次产生一个新结点</a:t>
            </a:r>
            <a:r>
              <a:rPr lang="en-US" altLang="zh-CN" dirty="0">
                <a:latin typeface="Times New Roman" panose="02020603050405020304" pitchFamily="18" charset="0"/>
              </a:rPr>
              <a:t>)</a:t>
            </a:r>
            <a:r>
              <a:rPr lang="zh-CN" altLang="en-US" dirty="0">
                <a:latin typeface="Times New Roman" panose="02020603050405020304" pitchFamily="18" charset="0"/>
              </a:rPr>
              <a:t>。</a:t>
            </a:r>
            <a:endParaRPr lang="zh-CN" altLang="en-US" dirty="0">
              <a:latin typeface="Times New Roman" panose="02020603050405020304" pitchFamily="18" charset="0"/>
            </a:endParaRPr>
          </a:p>
          <a:p>
            <a:pPr marL="285750" lvl="0" indent="-285750">
              <a:lnSpc>
                <a:spcPct val="150000"/>
              </a:lnSpc>
              <a:buFont typeface="Arial" panose="020B0604020202020204" pitchFamily="34" charset="0"/>
              <a:buChar char="•"/>
            </a:pPr>
            <a:r>
              <a:rPr lang="zh-CN" altLang="en-US" dirty="0">
                <a:latin typeface="Times New Roman" panose="02020603050405020304" pitchFamily="18" charset="0"/>
              </a:rPr>
              <a:t>构成哈夫曼树后，为求编码需从叶子结点出发走一条从叶子到根的路径。</a:t>
            </a:r>
            <a:endParaRPr lang="zh-CN" altLang="en-US" dirty="0">
              <a:latin typeface="Times New Roman" panose="02020603050405020304" pitchFamily="18" charset="0"/>
            </a:endParaRPr>
          </a:p>
          <a:p>
            <a:pPr marL="285750" lvl="0" indent="-285750">
              <a:lnSpc>
                <a:spcPct val="150000"/>
              </a:lnSpc>
              <a:buFont typeface="Arial" panose="020B0604020202020204" pitchFamily="34" charset="0"/>
              <a:buChar char="•"/>
            </a:pPr>
            <a:r>
              <a:rPr lang="zh-CN" altLang="en-US" dirty="0">
                <a:latin typeface="Times New Roman" panose="02020603050405020304" pitchFamily="18" charset="0"/>
              </a:rPr>
              <a:t>译码需要从根出发走一条从根到叶子的路径。那么对于每个结点而言，需要知道每个结点的权值、双亲、左孩子、右孩子和结点的信息</a:t>
            </a:r>
            <a:r>
              <a:rPr lang="zh-CN" altLang="en-US" dirty="0"/>
              <a:t>。</a:t>
            </a:r>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fade">
                                      <p:cBhvr>
                                        <p:cTn id="15"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a:xfrm>
            <a:off x="6553200" y="4602162"/>
            <a:ext cx="2133600" cy="273844"/>
          </a:xfrm>
        </p:spPr>
        <p:txBody>
          <a:bodyPr/>
          <a:lstStyle/>
          <a:p>
            <a:fld id="{C2E678EF-D8EB-4C4D-85EB-EF017F1780F4}" type="slidenum">
              <a:rPr lang="zh-CN" altLang="en-US" smtClean="0"/>
            </a:fld>
            <a:endParaRPr lang="zh-CN" altLang="en-US" dirty="0"/>
          </a:p>
        </p:txBody>
      </p:sp>
      <p:sp>
        <p:nvSpPr>
          <p:cNvPr id="6" name="矩形 1"/>
          <p:cNvSpPr>
            <a:spLocks noChangeArrowheads="1"/>
          </p:cNvSpPr>
          <p:nvPr/>
        </p:nvSpPr>
        <p:spPr bwMode="auto">
          <a:xfrm>
            <a:off x="3022261" y="384895"/>
            <a:ext cx="3021013" cy="6140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0" hangingPunct="0">
              <a:lnSpc>
                <a:spcPct val="135000"/>
              </a:lnSpc>
            </a:pPr>
            <a:r>
              <a:rPr lang="zh-CN" altLang="en-US" sz="2800" dirty="0">
                <a:solidFill>
                  <a:srgbClr val="00B0F0"/>
                </a:solidFill>
                <a:latin typeface="微软雅黑" panose="020B0503020204020204" pitchFamily="34" charset="-122"/>
                <a:ea typeface="微软雅黑" panose="020B0503020204020204" pitchFamily="34" charset="-122"/>
              </a:rPr>
              <a:t>哈夫曼树</a:t>
            </a:r>
            <a:endParaRPr lang="zh-CN" altLang="en-US" sz="2800" dirty="0">
              <a:solidFill>
                <a:srgbClr val="00B0F0"/>
              </a:solidFill>
              <a:latin typeface="微软雅黑" panose="020B0503020204020204" pitchFamily="34" charset="-122"/>
              <a:ea typeface="微软雅黑" panose="020B0503020204020204" pitchFamily="34" charset="-122"/>
            </a:endParaRPr>
          </a:p>
        </p:txBody>
      </p:sp>
      <p:grpSp>
        <p:nvGrpSpPr>
          <p:cNvPr id="7" name="组合 72"/>
          <p:cNvGrpSpPr/>
          <p:nvPr/>
        </p:nvGrpSpPr>
        <p:grpSpPr bwMode="auto">
          <a:xfrm>
            <a:off x="910328" y="1000631"/>
            <a:ext cx="6891295" cy="3816423"/>
            <a:chOff x="3474523" y="2577684"/>
            <a:chExt cx="10798047" cy="2314692"/>
          </a:xfrm>
        </p:grpSpPr>
        <p:sp>
          <p:nvSpPr>
            <p:cNvPr id="8" name="矩形 7"/>
            <p:cNvSpPr/>
            <p:nvPr/>
          </p:nvSpPr>
          <p:spPr>
            <a:xfrm>
              <a:off x="3957026" y="2735817"/>
              <a:ext cx="10315544" cy="2156559"/>
            </a:xfrm>
            <a:prstGeom prst="rect">
              <a:avLst/>
            </a:prstGeom>
            <a:ln w="9525">
              <a:solidFill>
                <a:srgbClr val="00B0F0"/>
              </a:solidFill>
            </a:ln>
          </p:spPr>
          <p:style>
            <a:lnRef idx="2">
              <a:schemeClr val="accent4">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9" name="任意多边形 8"/>
            <p:cNvSpPr/>
            <p:nvPr/>
          </p:nvSpPr>
          <p:spPr>
            <a:xfrm>
              <a:off x="3474523" y="2577684"/>
              <a:ext cx="3445149" cy="288362"/>
            </a:xfrm>
            <a:custGeom>
              <a:avLst/>
              <a:gdLst>
                <a:gd name="connsiteX0" fmla="*/ 0 w 4267200"/>
                <a:gd name="connsiteY0" fmla="*/ 201820 h 1210897"/>
                <a:gd name="connsiteX1" fmla="*/ 201820 w 4267200"/>
                <a:gd name="connsiteY1" fmla="*/ 0 h 1210897"/>
                <a:gd name="connsiteX2" fmla="*/ 4065380 w 4267200"/>
                <a:gd name="connsiteY2" fmla="*/ 0 h 1210897"/>
                <a:gd name="connsiteX3" fmla="*/ 4267200 w 4267200"/>
                <a:gd name="connsiteY3" fmla="*/ 201820 h 1210897"/>
                <a:gd name="connsiteX4" fmla="*/ 4267200 w 4267200"/>
                <a:gd name="connsiteY4" fmla="*/ 1009077 h 1210897"/>
                <a:gd name="connsiteX5" fmla="*/ 4065380 w 4267200"/>
                <a:gd name="connsiteY5" fmla="*/ 1210897 h 1210897"/>
                <a:gd name="connsiteX6" fmla="*/ 201820 w 4267200"/>
                <a:gd name="connsiteY6" fmla="*/ 1210897 h 1210897"/>
                <a:gd name="connsiteX7" fmla="*/ 0 w 4267200"/>
                <a:gd name="connsiteY7" fmla="*/ 1009077 h 1210897"/>
                <a:gd name="connsiteX8" fmla="*/ 0 w 4267200"/>
                <a:gd name="connsiteY8" fmla="*/ 201820 h 12108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67200" h="1210897">
                  <a:moveTo>
                    <a:pt x="0" y="201820"/>
                  </a:moveTo>
                  <a:cubicBezTo>
                    <a:pt x="0" y="90358"/>
                    <a:pt x="90358" y="0"/>
                    <a:pt x="201820" y="0"/>
                  </a:cubicBezTo>
                  <a:lnTo>
                    <a:pt x="4065380" y="0"/>
                  </a:lnTo>
                  <a:cubicBezTo>
                    <a:pt x="4176842" y="0"/>
                    <a:pt x="4267200" y="90358"/>
                    <a:pt x="4267200" y="201820"/>
                  </a:cubicBezTo>
                  <a:lnTo>
                    <a:pt x="4267200" y="1009077"/>
                  </a:lnTo>
                  <a:cubicBezTo>
                    <a:pt x="4267200" y="1120539"/>
                    <a:pt x="4176842" y="1210897"/>
                    <a:pt x="4065380" y="1210897"/>
                  </a:cubicBezTo>
                  <a:lnTo>
                    <a:pt x="201820" y="1210897"/>
                  </a:lnTo>
                  <a:cubicBezTo>
                    <a:pt x="90358" y="1210897"/>
                    <a:pt x="0" y="1120539"/>
                    <a:pt x="0" y="1009077"/>
                  </a:cubicBezTo>
                  <a:lnTo>
                    <a:pt x="0" y="201820"/>
                  </a:lnTo>
                  <a:close/>
                </a:path>
              </a:pathLst>
            </a:custGeom>
            <a:solidFill>
              <a:srgbClr val="00B0F0"/>
            </a:solidFill>
          </p:spPr>
          <p:style>
            <a:lnRef idx="3">
              <a:schemeClr val="lt1">
                <a:hueOff val="0"/>
                <a:satOff val="0"/>
                <a:lumOff val="0"/>
                <a:alphaOff val="0"/>
              </a:schemeClr>
            </a:lnRef>
            <a:fillRef idx="1">
              <a:schemeClr val="accent4">
                <a:hueOff val="0"/>
                <a:satOff val="0"/>
                <a:lumOff val="0"/>
                <a:alphaOff val="0"/>
              </a:schemeClr>
            </a:fillRef>
            <a:effectRef idx="1">
              <a:schemeClr val="accent4">
                <a:hueOff val="0"/>
                <a:satOff val="0"/>
                <a:lumOff val="0"/>
                <a:alphaOff val="0"/>
              </a:schemeClr>
            </a:effectRef>
            <a:fontRef idx="minor">
              <a:schemeClr val="lt1"/>
            </a:fontRef>
          </p:style>
          <p:txBody>
            <a:bodyPr lIns="220401" tIns="59111" rIns="220401" bIns="59111" spcCol="1270" anchor="ctr"/>
            <a:lstStyle/>
            <a:p>
              <a:pPr defTabSz="2889250">
                <a:lnSpc>
                  <a:spcPct val="90000"/>
                </a:lnSpc>
                <a:spcAft>
                  <a:spcPct val="35000"/>
                </a:spcAft>
                <a:defRPr/>
              </a:pPr>
              <a:endParaRPr lang="zh-CN" altLang="en-US" sz="6500" dirty="0"/>
            </a:p>
          </p:txBody>
        </p:sp>
      </p:grpSp>
      <p:sp>
        <p:nvSpPr>
          <p:cNvPr id="10" name="矩形 75"/>
          <p:cNvSpPr>
            <a:spLocks noChangeArrowheads="1"/>
          </p:cNvSpPr>
          <p:nvPr/>
        </p:nvSpPr>
        <p:spPr bwMode="auto">
          <a:xfrm>
            <a:off x="899592" y="1059583"/>
            <a:ext cx="210978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zh-CN" altLang="en-US" dirty="0">
                <a:solidFill>
                  <a:schemeClr val="bg1"/>
                </a:solidFill>
                <a:latin typeface="微软雅黑" panose="020B0503020204020204" pitchFamily="34" charset="-122"/>
                <a:ea typeface="微软雅黑" panose="020B0503020204020204" pitchFamily="34" charset="-122"/>
              </a:rPr>
              <a:t>知识点概述</a:t>
            </a:r>
            <a:endParaRPr lang="zh-CN" altLang="en-US" dirty="0">
              <a:solidFill>
                <a:schemeClr val="bg1"/>
              </a:solidFill>
              <a:latin typeface="微软雅黑" panose="020B0503020204020204" pitchFamily="34" charset="-122"/>
              <a:ea typeface="微软雅黑" panose="020B0503020204020204" pitchFamily="34" charset="-122"/>
            </a:endParaRPr>
          </a:p>
        </p:txBody>
      </p:sp>
      <p:pic>
        <p:nvPicPr>
          <p:cNvPr id="3" name="图片 2"/>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954486" y="1563638"/>
            <a:ext cx="5486400" cy="619125"/>
          </a:xfrm>
          <a:prstGeom prst="rect">
            <a:avLst/>
          </a:prstGeom>
        </p:spPr>
      </p:pic>
      <p:pic>
        <p:nvPicPr>
          <p:cNvPr id="12" name="图片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46251" y="2355726"/>
            <a:ext cx="3209925" cy="2362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a:xfrm>
            <a:off x="6553200" y="4602162"/>
            <a:ext cx="2133600" cy="273844"/>
          </a:xfrm>
        </p:spPr>
        <p:txBody>
          <a:bodyPr/>
          <a:lstStyle/>
          <a:p>
            <a:fld id="{C2E678EF-D8EB-4C4D-85EB-EF017F1780F4}" type="slidenum">
              <a:rPr lang="zh-CN" altLang="en-US" smtClean="0"/>
            </a:fld>
            <a:endParaRPr lang="zh-CN" altLang="en-US" dirty="0"/>
          </a:p>
        </p:txBody>
      </p:sp>
      <p:sp>
        <p:nvSpPr>
          <p:cNvPr id="6" name="矩形 1"/>
          <p:cNvSpPr>
            <a:spLocks noChangeArrowheads="1"/>
          </p:cNvSpPr>
          <p:nvPr/>
        </p:nvSpPr>
        <p:spPr bwMode="auto">
          <a:xfrm>
            <a:off x="3022261" y="384895"/>
            <a:ext cx="3021013" cy="6140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0" hangingPunct="0">
              <a:lnSpc>
                <a:spcPct val="135000"/>
              </a:lnSpc>
            </a:pPr>
            <a:r>
              <a:rPr lang="zh-CN" altLang="en-US" sz="2800" dirty="0">
                <a:solidFill>
                  <a:srgbClr val="00B0F0"/>
                </a:solidFill>
                <a:latin typeface="微软雅黑" panose="020B0503020204020204" pitchFamily="34" charset="-122"/>
                <a:ea typeface="微软雅黑" panose="020B0503020204020204" pitchFamily="34" charset="-122"/>
              </a:rPr>
              <a:t>哈夫曼树</a:t>
            </a:r>
            <a:endParaRPr lang="zh-CN" altLang="en-US" sz="2800" dirty="0">
              <a:solidFill>
                <a:srgbClr val="00B0F0"/>
              </a:solidFill>
              <a:latin typeface="微软雅黑" panose="020B0503020204020204" pitchFamily="34" charset="-122"/>
              <a:ea typeface="微软雅黑" panose="020B0503020204020204" pitchFamily="34" charset="-122"/>
            </a:endParaRPr>
          </a:p>
        </p:txBody>
      </p:sp>
      <p:grpSp>
        <p:nvGrpSpPr>
          <p:cNvPr id="7" name="组合 72"/>
          <p:cNvGrpSpPr/>
          <p:nvPr/>
        </p:nvGrpSpPr>
        <p:grpSpPr bwMode="auto">
          <a:xfrm>
            <a:off x="910328" y="1000631"/>
            <a:ext cx="6891295" cy="3816423"/>
            <a:chOff x="3474523" y="2577684"/>
            <a:chExt cx="10798047" cy="2314692"/>
          </a:xfrm>
        </p:grpSpPr>
        <p:sp>
          <p:nvSpPr>
            <p:cNvPr id="8" name="矩形 7"/>
            <p:cNvSpPr/>
            <p:nvPr/>
          </p:nvSpPr>
          <p:spPr>
            <a:xfrm>
              <a:off x="3957026" y="2735817"/>
              <a:ext cx="10315544" cy="2156559"/>
            </a:xfrm>
            <a:prstGeom prst="rect">
              <a:avLst/>
            </a:prstGeom>
            <a:ln w="9525">
              <a:solidFill>
                <a:srgbClr val="00B0F0"/>
              </a:solidFill>
            </a:ln>
          </p:spPr>
          <p:style>
            <a:lnRef idx="2">
              <a:schemeClr val="accent4">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9" name="任意多边形 8"/>
            <p:cNvSpPr/>
            <p:nvPr/>
          </p:nvSpPr>
          <p:spPr>
            <a:xfrm>
              <a:off x="3474523" y="2577684"/>
              <a:ext cx="3445149" cy="288362"/>
            </a:xfrm>
            <a:custGeom>
              <a:avLst/>
              <a:gdLst>
                <a:gd name="connsiteX0" fmla="*/ 0 w 4267200"/>
                <a:gd name="connsiteY0" fmla="*/ 201820 h 1210897"/>
                <a:gd name="connsiteX1" fmla="*/ 201820 w 4267200"/>
                <a:gd name="connsiteY1" fmla="*/ 0 h 1210897"/>
                <a:gd name="connsiteX2" fmla="*/ 4065380 w 4267200"/>
                <a:gd name="connsiteY2" fmla="*/ 0 h 1210897"/>
                <a:gd name="connsiteX3" fmla="*/ 4267200 w 4267200"/>
                <a:gd name="connsiteY3" fmla="*/ 201820 h 1210897"/>
                <a:gd name="connsiteX4" fmla="*/ 4267200 w 4267200"/>
                <a:gd name="connsiteY4" fmla="*/ 1009077 h 1210897"/>
                <a:gd name="connsiteX5" fmla="*/ 4065380 w 4267200"/>
                <a:gd name="connsiteY5" fmla="*/ 1210897 h 1210897"/>
                <a:gd name="connsiteX6" fmla="*/ 201820 w 4267200"/>
                <a:gd name="connsiteY6" fmla="*/ 1210897 h 1210897"/>
                <a:gd name="connsiteX7" fmla="*/ 0 w 4267200"/>
                <a:gd name="connsiteY7" fmla="*/ 1009077 h 1210897"/>
                <a:gd name="connsiteX8" fmla="*/ 0 w 4267200"/>
                <a:gd name="connsiteY8" fmla="*/ 201820 h 12108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67200" h="1210897">
                  <a:moveTo>
                    <a:pt x="0" y="201820"/>
                  </a:moveTo>
                  <a:cubicBezTo>
                    <a:pt x="0" y="90358"/>
                    <a:pt x="90358" y="0"/>
                    <a:pt x="201820" y="0"/>
                  </a:cubicBezTo>
                  <a:lnTo>
                    <a:pt x="4065380" y="0"/>
                  </a:lnTo>
                  <a:cubicBezTo>
                    <a:pt x="4176842" y="0"/>
                    <a:pt x="4267200" y="90358"/>
                    <a:pt x="4267200" y="201820"/>
                  </a:cubicBezTo>
                  <a:lnTo>
                    <a:pt x="4267200" y="1009077"/>
                  </a:lnTo>
                  <a:cubicBezTo>
                    <a:pt x="4267200" y="1120539"/>
                    <a:pt x="4176842" y="1210897"/>
                    <a:pt x="4065380" y="1210897"/>
                  </a:cubicBezTo>
                  <a:lnTo>
                    <a:pt x="201820" y="1210897"/>
                  </a:lnTo>
                  <a:cubicBezTo>
                    <a:pt x="90358" y="1210897"/>
                    <a:pt x="0" y="1120539"/>
                    <a:pt x="0" y="1009077"/>
                  </a:cubicBezTo>
                  <a:lnTo>
                    <a:pt x="0" y="201820"/>
                  </a:lnTo>
                  <a:close/>
                </a:path>
              </a:pathLst>
            </a:custGeom>
            <a:solidFill>
              <a:srgbClr val="00B0F0"/>
            </a:solidFill>
          </p:spPr>
          <p:style>
            <a:lnRef idx="3">
              <a:schemeClr val="lt1">
                <a:hueOff val="0"/>
                <a:satOff val="0"/>
                <a:lumOff val="0"/>
                <a:alphaOff val="0"/>
              </a:schemeClr>
            </a:lnRef>
            <a:fillRef idx="1">
              <a:schemeClr val="accent4">
                <a:hueOff val="0"/>
                <a:satOff val="0"/>
                <a:lumOff val="0"/>
                <a:alphaOff val="0"/>
              </a:schemeClr>
            </a:fillRef>
            <a:effectRef idx="1">
              <a:schemeClr val="accent4">
                <a:hueOff val="0"/>
                <a:satOff val="0"/>
                <a:lumOff val="0"/>
                <a:alphaOff val="0"/>
              </a:schemeClr>
            </a:effectRef>
            <a:fontRef idx="minor">
              <a:schemeClr val="lt1"/>
            </a:fontRef>
          </p:style>
          <p:txBody>
            <a:bodyPr lIns="220401" tIns="59111" rIns="220401" bIns="59111" spcCol="1270" anchor="ctr"/>
            <a:lstStyle/>
            <a:p>
              <a:pPr defTabSz="2889250">
                <a:lnSpc>
                  <a:spcPct val="90000"/>
                </a:lnSpc>
                <a:spcAft>
                  <a:spcPct val="35000"/>
                </a:spcAft>
                <a:defRPr/>
              </a:pPr>
              <a:endParaRPr lang="zh-CN" altLang="en-US" sz="6500" dirty="0"/>
            </a:p>
          </p:txBody>
        </p:sp>
      </p:grpSp>
      <p:sp>
        <p:nvSpPr>
          <p:cNvPr id="10" name="矩形 75"/>
          <p:cNvSpPr>
            <a:spLocks noChangeArrowheads="1"/>
          </p:cNvSpPr>
          <p:nvPr/>
        </p:nvSpPr>
        <p:spPr bwMode="auto">
          <a:xfrm>
            <a:off x="899592" y="1059583"/>
            <a:ext cx="210978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zh-CN" altLang="en-US" dirty="0">
                <a:solidFill>
                  <a:schemeClr val="bg1"/>
                </a:solidFill>
                <a:latin typeface="微软雅黑" panose="020B0503020204020204" pitchFamily="34" charset="-122"/>
                <a:ea typeface="微软雅黑" panose="020B0503020204020204" pitchFamily="34" charset="-122"/>
              </a:rPr>
              <a:t>知识点概述</a:t>
            </a:r>
            <a:endParaRPr lang="zh-CN" altLang="en-US" dirty="0">
              <a:solidFill>
                <a:schemeClr val="bg1"/>
              </a:solidFill>
              <a:latin typeface="微软雅黑" panose="020B0503020204020204" pitchFamily="34" charset="-122"/>
              <a:ea typeface="微软雅黑" panose="020B0503020204020204" pitchFamily="34" charset="-122"/>
            </a:endParaRPr>
          </a:p>
        </p:txBody>
      </p:sp>
      <p:pic>
        <p:nvPicPr>
          <p:cNvPr id="5" name="图片 4"/>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2813251" y="1427883"/>
            <a:ext cx="3990997" cy="334080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theme/theme1.xml><?xml version="1.0" encoding="utf-8"?>
<a:theme xmlns:a="http://schemas.openxmlformats.org/drawingml/2006/main" name="Office 主题​​">
  <a:themeElements>
    <a:clrScheme name="精装书">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1065</Words>
  <Application>WPS 演示</Application>
  <PresentationFormat>全屏显示(16:9)</PresentationFormat>
  <Paragraphs>96</Paragraphs>
  <Slides>12</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12</vt:i4>
      </vt:variant>
    </vt:vector>
  </HeadingPairs>
  <TitlesOfParts>
    <vt:vector size="24" baseType="lpstr">
      <vt:lpstr>Arial</vt:lpstr>
      <vt:lpstr>宋体</vt:lpstr>
      <vt:lpstr>Wingdings</vt:lpstr>
      <vt:lpstr>Adobe 仿宋 Std R</vt:lpstr>
      <vt:lpstr>Aharoni</vt:lpstr>
      <vt:lpstr>Kozuka Mincho Pro B</vt:lpstr>
      <vt:lpstr>Times New Roman</vt:lpstr>
      <vt:lpstr>微软雅黑</vt:lpstr>
      <vt:lpstr>Calibri</vt:lpstr>
      <vt:lpstr>Arial Unicode MS</vt:lpstr>
      <vt:lpstr>等线</vt:lpstr>
      <vt:lpstr>Office 主题​​</vt:lpstr>
      <vt:lpstr>哈夫曼树</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微软中国</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微软用户</dc:creator>
  <cp:lastModifiedBy>ihjn0</cp:lastModifiedBy>
  <cp:revision>622</cp:revision>
  <dcterms:created xsi:type="dcterms:W3CDTF">2018-04-19T15:31:00Z</dcterms:created>
  <dcterms:modified xsi:type="dcterms:W3CDTF">2019-02-20T09:03:46Z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2052-11.1.0.8472</vt:lpwstr>
  </property>
</Properties>
</file>