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86" r:id="rId3"/>
    <p:sldId id="478" r:id="rId5"/>
    <p:sldId id="535" r:id="rId6"/>
    <p:sldId id="556" r:id="rId7"/>
    <p:sldId id="557" r:id="rId8"/>
    <p:sldId id="558" r:id="rId9"/>
    <p:sldId id="559" r:id="rId10"/>
    <p:sldId id="560" r:id="rId11"/>
    <p:sldId id="561" r:id="rId12"/>
    <p:sldId id="562" r:id="rId13"/>
    <p:sldId id="563" r:id="rId14"/>
    <p:sldId id="565" r:id="rId15"/>
    <p:sldId id="568" r:id="rId16"/>
    <p:sldId id="569" r:id="rId17"/>
    <p:sldId id="483" r:id="rId18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20" Type="http://schemas.openxmlformats.org/officeDocument/2006/relationships/viewProps" Target="viewProps.xml"/><Relationship Id="rId2" Type="http://schemas.openxmlformats.org/officeDocument/2006/relationships/theme" Target="theme/theme1.xml"/><Relationship Id="rId19" Type="http://schemas.openxmlformats.org/officeDocument/2006/relationships/presProps" Target="presProps.xml"/><Relationship Id="rId18" Type="http://schemas.openxmlformats.org/officeDocument/2006/relationships/slide" Target="slides/slide15.xml"/><Relationship Id="rId17" Type="http://schemas.openxmlformats.org/officeDocument/2006/relationships/slide" Target="slides/slide14.xml"/><Relationship Id="rId16" Type="http://schemas.openxmlformats.org/officeDocument/2006/relationships/slide" Target="slides/slide13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幻灯片图像占位符 1"/>
          <p:cNvSpPr/>
          <p:nvPr>
            <p:ph type="sldImg" idx="2"/>
          </p:nvPr>
        </p:nvSpPr>
        <p:spPr/>
      </p:sp>
      <p:sp>
        <p:nvSpPr>
          <p:cNvPr id="3" name="文本占位符 2"/>
          <p:cNvSpPr/>
          <p:nvPr>
            <p:ph type="body" idx="3"/>
          </p:nvPr>
        </p:nvSpPr>
        <p:spPr/>
        <p:txBody>
          <a:bodyPr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 showMasterSp="0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showMasterSp="0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 showMasterSp="0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showMasterSp="0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showMasterSp="0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 showMasterSp="0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3" Type="http://schemas.openxmlformats.org/officeDocument/2006/relationships/theme" Target="../theme/theme1.xml"/><Relationship Id="rId32" Type="http://schemas.openxmlformats.org/officeDocument/2006/relationships/image" Target="../media/image21.png"/><Relationship Id="rId31" Type="http://schemas.openxmlformats.org/officeDocument/2006/relationships/image" Target="../media/image20.png"/><Relationship Id="rId30" Type="http://schemas.openxmlformats.org/officeDocument/2006/relationships/image" Target="../media/image19.png"/><Relationship Id="rId3" Type="http://schemas.openxmlformats.org/officeDocument/2006/relationships/slideLayout" Target="../slideLayouts/slideLayout3.xml"/><Relationship Id="rId29" Type="http://schemas.openxmlformats.org/officeDocument/2006/relationships/image" Target="../media/image18.jpeg"/><Relationship Id="rId28" Type="http://schemas.openxmlformats.org/officeDocument/2006/relationships/image" Target="../media/image17.jpeg"/><Relationship Id="rId27" Type="http://schemas.openxmlformats.org/officeDocument/2006/relationships/image" Target="../media/image16.jpeg"/><Relationship Id="rId26" Type="http://schemas.openxmlformats.org/officeDocument/2006/relationships/image" Target="../media/image15.jpeg"/><Relationship Id="rId25" Type="http://schemas.openxmlformats.org/officeDocument/2006/relationships/image" Target="../media/image14.jpeg"/><Relationship Id="rId24" Type="http://schemas.openxmlformats.org/officeDocument/2006/relationships/image" Target="../media/image13.jpeg"/><Relationship Id="rId23" Type="http://schemas.openxmlformats.org/officeDocument/2006/relationships/image" Target="../media/image12.jpeg"/><Relationship Id="rId22" Type="http://schemas.openxmlformats.org/officeDocument/2006/relationships/image" Target="../media/image11.jpeg"/><Relationship Id="rId21" Type="http://schemas.openxmlformats.org/officeDocument/2006/relationships/image" Target="../media/image10.jpeg"/><Relationship Id="rId20" Type="http://schemas.openxmlformats.org/officeDocument/2006/relationships/image" Target="../media/image9.jpeg"/><Relationship Id="rId2" Type="http://schemas.openxmlformats.org/officeDocument/2006/relationships/slideLayout" Target="../slideLayouts/slideLayout2.xml"/><Relationship Id="rId19" Type="http://schemas.openxmlformats.org/officeDocument/2006/relationships/image" Target="../media/image8.jpeg"/><Relationship Id="rId18" Type="http://schemas.openxmlformats.org/officeDocument/2006/relationships/image" Target="../media/image7.jpeg"/><Relationship Id="rId17" Type="http://schemas.openxmlformats.org/officeDocument/2006/relationships/image" Target="../media/image6.jpeg"/><Relationship Id="rId16" Type="http://schemas.openxmlformats.org/officeDocument/2006/relationships/image" Target="../media/image5.jpeg"/><Relationship Id="rId15" Type="http://schemas.openxmlformats.org/officeDocument/2006/relationships/image" Target="../media/image4.jpeg"/><Relationship Id="rId14" Type="http://schemas.openxmlformats.org/officeDocument/2006/relationships/image" Target="../media/image3.png"/><Relationship Id="rId13" Type="http://schemas.openxmlformats.org/officeDocument/2006/relationships/image" Target="../media/image2.jpeg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  <a:endParaRPr lang="zh-CN" altLang="en-US" sz="18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endParaRP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1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2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anose="02020400000000000000" pitchFamily="18" charset="-122"/>
                  <a:ea typeface="Adobe 仿宋 Std R" panose="02020400000000000000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anose="02020400000000000000" pitchFamily="18" charset="-122"/>
                <a:ea typeface="Adobe 仿宋 Std R" panose="02020400000000000000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1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3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4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3.png"/><Relationship Id="rId1" Type="http://schemas.openxmlformats.org/officeDocument/2006/relationships/image" Target="../media/image2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image" Target="../media/image26.png"/><Relationship Id="rId1" Type="http://schemas.openxmlformats.org/officeDocument/2006/relationships/image" Target="../media/image25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7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8.pn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image" Target="../media/image29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354360" y="2139702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6000" dirty="0">
                <a:solidFill>
                  <a:schemeClr val="bg1"/>
                </a:solidFill>
                <a:latin typeface="Times New Roman" panose="02020603050405020304" pitchFamily="18" charset="0"/>
              </a:rPr>
              <a:t>哈夫曼编码</a:t>
            </a:r>
            <a:endParaRPr lang="zh-CN" altLang="en-US" sz="6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4" name="标题 1"/>
          <p:cNvSpPr txBox="1"/>
          <p:nvPr/>
        </p:nvSpPr>
        <p:spPr>
          <a:xfrm>
            <a:off x="354360" y="481935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  <a:endParaRPr lang="zh-CN" altLang="en-US" sz="4000" dirty="0">
              <a:solidFill>
                <a:schemeClr val="bg1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423195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66285" y="816696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6490" y="1295400"/>
            <a:ext cx="5991225" cy="2552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423195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66285" y="816696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1054510"/>
            <a:ext cx="4362450" cy="329565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2771140" y="123190"/>
            <a:ext cx="3960495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哈夫曼树带权路径长度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77715" y="795741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7306" y="888626"/>
            <a:ext cx="2943225" cy="2724150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2061210" y="3612515"/>
            <a:ext cx="615188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WPL=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每个叶子的权值×该叶子到根的路径长度 之和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1595120" y="4095115"/>
            <a:ext cx="680466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哈夫曼树带权路径长度之和等于各新生成结点的权值之和。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2771140" y="123190"/>
            <a:ext cx="3960495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哈夫曼树带权路径长度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77715" y="795741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00471" y="1000386"/>
            <a:ext cx="2943225" cy="2724150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2769235" y="3901440"/>
            <a:ext cx="39624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可以看作最终编码的二进制长度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2771140" y="123190"/>
            <a:ext cx="3960495" cy="6724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哈夫曼树带权路径长度</a:t>
            </a:r>
            <a:endParaRPr lang="zh-CN" altLang="en-US" sz="2800" dirty="0">
              <a:solidFill>
                <a:srgbClr val="00B0F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77715" y="795741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4616" y="888626"/>
            <a:ext cx="2943225" cy="272415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485900" y="3710940"/>
            <a:ext cx="670560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00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altLang="zh-CN" sz="2000" baseline="3000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zh-CN" altLang="en-US" sz="2000">
                <a:latin typeface="Times New Roman" panose="02020603050405020304" pitchFamily="18" charset="0"/>
                <a:cs typeface="Times New Roman" panose="02020603050405020304" pitchFamily="18" charset="0"/>
              </a:rPr>
              <a:t>个这样的字符，其哈夫曼编码的长度是多少？如果采用等长编码，其编码长度是多少？</a:t>
            </a:r>
            <a:endParaRPr lang="zh-CN" altLang="en-US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28392"/>
            <a:chOff x="3474523" y="2577684"/>
            <a:chExt cx="10798047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1709937" y="1995686"/>
            <a:ext cx="5238328" cy="1286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zh-CN" altLang="en-US" dirty="0">
                <a:latin typeface="Times New Roman" panose="02020603050405020304" pitchFamily="18" charset="0"/>
              </a:rPr>
              <a:t>根据字符出现的频率进行哈夫曼编码。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      a: 45    b: 13     c: 12    d: 16    e: 9    f: 5 </a:t>
            </a:r>
            <a:endParaRPr lang="en-US" altLang="zh-CN" dirty="0">
              <a:latin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2.   </a:t>
            </a:r>
            <a:r>
              <a:rPr lang="zh-CN" altLang="en-US" dirty="0">
                <a:latin typeface="Times New Roman" panose="02020603050405020304" pitchFamily="18" charset="0"/>
              </a:rPr>
              <a:t>写程序实现哈夫曼编码。</a:t>
            </a:r>
            <a:endParaRPr lang="zh-CN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816424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知识点概述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14" name="图片 1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1484577"/>
            <a:ext cx="4972050" cy="8286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6166" y="2754490"/>
            <a:ext cx="3762375" cy="952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5741" y="1486161"/>
            <a:ext cx="2943225" cy="27241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203848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771550"/>
            <a:ext cx="7455272" cy="3712271"/>
            <a:chOff x="3474523" y="2577685"/>
            <a:chExt cx="10798047" cy="2314691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5"/>
              <a:ext cx="3445149" cy="253927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824780"/>
            <a:ext cx="2109788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dirty="0">
              <a:solidFill>
                <a:schemeClr val="bg1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658" y="1349349"/>
            <a:ext cx="3895725" cy="178117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12658" y="3413268"/>
            <a:ext cx="4114800" cy="8477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423195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66285" y="816696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5776" y="895835"/>
            <a:ext cx="4591050" cy="366712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423195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66285" y="816696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6163" y="1419940"/>
            <a:ext cx="6315075" cy="250507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423195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66285" y="816696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603" y="1214373"/>
            <a:ext cx="2457450" cy="233362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07972" y="1224459"/>
            <a:ext cx="2638425" cy="23336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3511" y="3558084"/>
            <a:ext cx="3457575" cy="89535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587974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</a:fld>
            <a:endParaRPr lang="zh-CN" altLang="en-US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423195" y="123478"/>
            <a:ext cx="3021013" cy="6140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 eaLnBrk="0" hangingPunct="0">
              <a:lnSpc>
                <a:spcPct val="135000"/>
              </a:lnSpc>
            </a:pPr>
            <a:r>
              <a:rPr lang="zh-CN" altLang="en-US" sz="2800" dirty="0">
                <a:solidFill>
                  <a:srgbClr val="00B0F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哈夫曼编码</a:t>
            </a:r>
            <a:endParaRPr lang="zh-CN" altLang="en-US" sz="2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8" name="矩形 7"/>
          <p:cNvSpPr/>
          <p:nvPr/>
        </p:nvSpPr>
        <p:spPr bwMode="auto">
          <a:xfrm>
            <a:off x="1266285" y="816696"/>
            <a:ext cx="7122139" cy="3771278"/>
          </a:xfrm>
          <a:prstGeom prst="rect">
            <a:avLst/>
          </a:prstGeom>
          <a:ln w="9525">
            <a:solidFill>
              <a:srgbClr val="00B0F0"/>
            </a:solidFill>
          </a:ln>
        </p:spPr>
        <p:style>
          <a:lnRef idx="2">
            <a:schemeClr val="accent4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4116" y="1275606"/>
            <a:ext cx="6086475" cy="24003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330</Words>
  <Application>WPS 演示</Application>
  <PresentationFormat>全屏显示(16:9)</PresentationFormat>
  <Paragraphs>82</Paragraphs>
  <Slides>15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15</vt:i4>
      </vt:variant>
    </vt:vector>
  </HeadingPairs>
  <TitlesOfParts>
    <vt:vector size="27" baseType="lpstr">
      <vt:lpstr>Arial</vt:lpstr>
      <vt:lpstr>宋体</vt:lpstr>
      <vt:lpstr>Wingdings</vt:lpstr>
      <vt:lpstr>Adobe 仿宋 Std R</vt:lpstr>
      <vt:lpstr>Aharoni</vt:lpstr>
      <vt:lpstr>Kozuka Mincho Pro B</vt:lpstr>
      <vt:lpstr>Times New Roman</vt:lpstr>
      <vt:lpstr>微软雅黑</vt:lpstr>
      <vt:lpstr>Calibri</vt:lpstr>
      <vt:lpstr>Arial Unicode MS</vt:lpstr>
      <vt:lpstr>等线</vt:lpstr>
      <vt:lpstr>Office 主题​​</vt:lpstr>
      <vt:lpstr>哈夫曼编码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ihjn0</cp:lastModifiedBy>
  <cp:revision>591</cp:revision>
  <dcterms:created xsi:type="dcterms:W3CDTF">2018-04-19T15:31:00Z</dcterms:created>
  <dcterms:modified xsi:type="dcterms:W3CDTF">2019-02-20T09:20:02Z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2052-11.1.0.8472</vt:lpwstr>
  </property>
</Properties>
</file>