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2"/>
  </p:notesMasterIdLst>
  <p:sldIdLst>
    <p:sldId id="286" r:id="rId2"/>
    <p:sldId id="455" r:id="rId3"/>
    <p:sldId id="433" r:id="rId4"/>
    <p:sldId id="413" r:id="rId5"/>
    <p:sldId id="452" r:id="rId6"/>
    <p:sldId id="476" r:id="rId7"/>
    <p:sldId id="477" r:id="rId8"/>
    <p:sldId id="478" r:id="rId9"/>
    <p:sldId id="479" r:id="rId10"/>
    <p:sldId id="480" r:id="rId11"/>
    <p:sldId id="481" r:id="rId12"/>
    <p:sldId id="482" r:id="rId13"/>
    <p:sldId id="483" r:id="rId14"/>
    <p:sldId id="505" r:id="rId15"/>
    <p:sldId id="507" r:id="rId16"/>
    <p:sldId id="484" r:id="rId17"/>
    <p:sldId id="485" r:id="rId18"/>
    <p:sldId id="486" r:id="rId19"/>
    <p:sldId id="487" r:id="rId20"/>
    <p:sldId id="508" r:id="rId21"/>
  </p:sldIdLst>
  <p:sldSz cx="9144000" cy="5143500" type="screen16x9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77">
          <p15:clr>
            <a:srgbClr val="A4A3A4"/>
          </p15:clr>
        </p15:guide>
        <p15:guide id="2" pos="287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FEFF1"/>
    <a:srgbClr val="E3EDED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69" autoAdjust="0"/>
    <p:restoredTop sz="93778" autoAdjust="0"/>
  </p:normalViewPr>
  <p:slideViewPr>
    <p:cSldViewPr>
      <p:cViewPr varScale="1">
        <p:scale>
          <a:sx n="89" d="100"/>
          <a:sy n="89" d="100"/>
        </p:scale>
        <p:origin x="870" y="90"/>
      </p:cViewPr>
      <p:guideLst>
        <p:guide orient="horz" pos="1577"/>
        <p:guide pos="2873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EFD0D3-16A4-4D3F-B07D-2EF6AE92F7B4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ACCA9B-DFD8-4B08-AB41-A02133EF455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57736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2132062" y="3560401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4" name="图片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1901" y="4820797"/>
            <a:ext cx="634018" cy="312056"/>
          </a:xfrm>
          <a:prstGeom prst="rect">
            <a:avLst/>
          </a:prstGeom>
        </p:spPr>
      </p:pic>
      <p:sp>
        <p:nvSpPr>
          <p:cNvPr id="7" name="标题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</p:cSld>
  <p:clrMapOvr>
    <a:masterClrMapping/>
  </p:clrMapOvr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059582"/>
            <a:ext cx="8229600" cy="3394472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357504"/>
            <a:ext cx="8229600" cy="702078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18" Type="http://schemas.openxmlformats.org/officeDocument/2006/relationships/image" Target="../media/image5.jpeg"/><Relationship Id="rId26" Type="http://schemas.openxmlformats.org/officeDocument/2006/relationships/image" Target="../media/image13.jpe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8.jpe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jpeg"/><Relationship Id="rId25" Type="http://schemas.openxmlformats.org/officeDocument/2006/relationships/image" Target="../media/image12.jpeg"/><Relationship Id="rId33" Type="http://schemas.openxmlformats.org/officeDocument/2006/relationships/image" Target="../media/image20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20" Type="http://schemas.openxmlformats.org/officeDocument/2006/relationships/image" Target="../media/image7.jpeg"/><Relationship Id="rId29" Type="http://schemas.openxmlformats.org/officeDocument/2006/relationships/image" Target="../media/image16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11.jpeg"/><Relationship Id="rId32" Type="http://schemas.openxmlformats.org/officeDocument/2006/relationships/image" Target="../media/image19.png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23" Type="http://schemas.openxmlformats.org/officeDocument/2006/relationships/image" Target="../media/image10.jpeg"/><Relationship Id="rId28" Type="http://schemas.openxmlformats.org/officeDocument/2006/relationships/image" Target="../media/image15.jpe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6.jpeg"/><Relationship Id="rId31" Type="http://schemas.openxmlformats.org/officeDocument/2006/relationships/image" Target="../media/image18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Relationship Id="rId22" Type="http://schemas.openxmlformats.org/officeDocument/2006/relationships/image" Target="../media/image9.jpeg"/><Relationship Id="rId27" Type="http://schemas.openxmlformats.org/officeDocument/2006/relationships/image" Target="../media/image14.jpeg"/><Relationship Id="rId30" Type="http://schemas.openxmlformats.org/officeDocument/2006/relationships/image" Target="../media/image17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  <a:p>
            <a:pPr lvl="3"/>
            <a:r>
              <a:rPr lang="zh-CN" altLang="en-US" dirty="0"/>
              <a:t>第四级</a:t>
            </a:r>
          </a:p>
          <a:p>
            <a:pPr lvl="4"/>
            <a:r>
              <a:rPr lang="zh-CN" altLang="en-US" dirty="0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F827E3-A7D7-4DEF-BDBE-55072F0EF5BD}" type="datetimeFigureOut">
              <a:rPr lang="zh-CN" altLang="en-US" smtClean="0"/>
              <a:t>2019/3/5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E678EF-D8EB-4C4D-85EB-EF017F1780F4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35" name="图片 34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369" y="4802665"/>
            <a:ext cx="544272" cy="319724"/>
          </a:xfrm>
          <a:prstGeom prst="rect">
            <a:avLst/>
          </a:prstGeom>
        </p:spPr>
      </p:pic>
      <p:pic>
        <p:nvPicPr>
          <p:cNvPr id="36" name="图片 35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70651" y="4806724"/>
            <a:ext cx="590718" cy="315665"/>
          </a:xfrm>
          <a:prstGeom prst="rect">
            <a:avLst/>
          </a:prstGeom>
        </p:spPr>
      </p:pic>
      <p:pic>
        <p:nvPicPr>
          <p:cNvPr id="37" name="图片 36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71799" y="4811846"/>
            <a:ext cx="734142" cy="310542"/>
          </a:xfrm>
          <a:prstGeom prst="rect">
            <a:avLst/>
          </a:prstGeom>
        </p:spPr>
      </p:pic>
      <p:pic>
        <p:nvPicPr>
          <p:cNvPr id="38" name="图片 37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0413" y="4800690"/>
            <a:ext cx="491386" cy="317162"/>
          </a:xfrm>
          <a:prstGeom prst="rect">
            <a:avLst/>
          </a:prstGeom>
        </p:spPr>
      </p:pic>
      <p:pic>
        <p:nvPicPr>
          <p:cNvPr id="39" name="图片 38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457" y="4796127"/>
            <a:ext cx="641957" cy="326262"/>
          </a:xfrm>
          <a:prstGeom prst="rect">
            <a:avLst/>
          </a:prstGeom>
        </p:spPr>
      </p:pic>
      <p:pic>
        <p:nvPicPr>
          <p:cNvPr id="40" name="图片 39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896" y="4799498"/>
            <a:ext cx="611560" cy="322891"/>
          </a:xfrm>
          <a:prstGeom prst="rect">
            <a:avLst/>
          </a:prstGeom>
        </p:spPr>
      </p:pic>
      <p:pic>
        <p:nvPicPr>
          <p:cNvPr id="41" name="图片 40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476" y="4779840"/>
            <a:ext cx="726224" cy="331784"/>
          </a:xfrm>
          <a:prstGeom prst="rect">
            <a:avLst/>
          </a:prstGeom>
        </p:spPr>
      </p:pic>
      <p:pic>
        <p:nvPicPr>
          <p:cNvPr id="42" name="图片 41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16" y="4786539"/>
            <a:ext cx="459656" cy="328121"/>
          </a:xfrm>
          <a:prstGeom prst="rect">
            <a:avLst/>
          </a:prstGeom>
        </p:spPr>
      </p:pic>
      <p:cxnSp>
        <p:nvCxnSpPr>
          <p:cNvPr id="9" name="直接连接符 8"/>
          <p:cNvCxnSpPr/>
          <p:nvPr userDrawn="1"/>
        </p:nvCxnSpPr>
        <p:spPr>
          <a:xfrm>
            <a:off x="682228" y="255836"/>
            <a:ext cx="846528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" name="组合 12"/>
          <p:cNvGrpSpPr/>
          <p:nvPr userDrawn="1"/>
        </p:nvGrpSpPr>
        <p:grpSpPr>
          <a:xfrm>
            <a:off x="-6759" y="-20103"/>
            <a:ext cx="9187545" cy="5200853"/>
            <a:chOff x="-6759" y="-26804"/>
            <a:chExt cx="9187545" cy="6934470"/>
          </a:xfrm>
        </p:grpSpPr>
        <p:sp>
          <p:nvSpPr>
            <p:cNvPr id="7" name="矩形 6"/>
            <p:cNvSpPr/>
            <p:nvPr userDrawn="1"/>
          </p:nvSpPr>
          <p:spPr>
            <a:xfrm>
              <a:off x="890827" y="-26804"/>
              <a:ext cx="4213386" cy="492443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  <a:scene3d>
                <a:camera prst="orthographicFront">
                  <a:rot lat="0" lon="0" rev="0"/>
                </a:camera>
                <a:lightRig rig="contrasting" dir="t">
                  <a:rot lat="0" lon="0" rev="4500000"/>
                </a:lightRig>
              </a:scene3d>
              <a:sp3d contourW="6350" prstMaterial="metal">
                <a:bevelT w="127000" h="31750" prst="relaxedInset"/>
                <a:contourClr>
                  <a:schemeClr val="accent1">
                    <a:shade val="75000"/>
                  </a:schemeClr>
                </a:contourClr>
              </a:sp3d>
            </a:bodyPr>
            <a:lstStyle/>
            <a:p>
              <a:pPr algn="ctr"/>
              <a:r>
                <a:rPr lang="zh-CN" altLang="en-US" sz="1800" b="1" cap="all" spc="0" dirty="0">
                  <a:ln w="0"/>
                  <a:gradFill flip="none">
                    <a:gsLst>
                      <a:gs pos="0">
                        <a:schemeClr val="accent1">
                          <a:tint val="75000"/>
                          <a:shade val="75000"/>
                          <a:satMod val="170000"/>
                        </a:schemeClr>
                      </a:gs>
                      <a:gs pos="49000">
                        <a:schemeClr val="accent1">
                          <a:tint val="88000"/>
                          <a:shade val="65000"/>
                          <a:satMod val="172000"/>
                        </a:schemeClr>
                      </a:gs>
                      <a:gs pos="50000">
                        <a:schemeClr val="accent1">
                          <a:shade val="65000"/>
                          <a:satMod val="130000"/>
                        </a:schemeClr>
                      </a:gs>
                      <a:gs pos="92000">
                        <a:schemeClr val="accent1">
                          <a:shade val="50000"/>
                          <a:satMod val="120000"/>
                        </a:schemeClr>
                      </a:gs>
                      <a:gs pos="100000">
                        <a:schemeClr val="accent1">
                          <a:shade val="48000"/>
                          <a:satMod val="120000"/>
                        </a:schemeClr>
                      </a:gs>
                    </a:gsLst>
                    <a:lin ang="5400000"/>
                  </a:gradFill>
                  <a:effectLst>
                    <a:reflection blurRad="12700" stA="50000" endPos="50000" dist="5000" dir="5400000" sy="-100000" rotWithShape="0"/>
                  </a:effectLst>
                </a:rPr>
                <a:t>做口碑最好的人工智能在线教育品牌！</a:t>
              </a:r>
            </a:p>
          </p:txBody>
        </p:sp>
        <p:grpSp>
          <p:nvGrpSpPr>
            <p:cNvPr id="10" name="组合 9"/>
            <p:cNvGrpSpPr/>
            <p:nvPr userDrawn="1"/>
          </p:nvGrpSpPr>
          <p:grpSpPr>
            <a:xfrm>
              <a:off x="-6759" y="6293932"/>
              <a:ext cx="9144000" cy="613734"/>
              <a:chOff x="3516" y="6274325"/>
              <a:chExt cx="9144000" cy="613734"/>
            </a:xfrm>
            <a:effectLst>
              <a:glow rad="228600">
                <a:schemeClr val="accent6">
                  <a:satMod val="175000"/>
                  <a:alpha val="40000"/>
                </a:schemeClr>
              </a:glow>
            </a:effectLst>
          </p:grpSpPr>
          <p:pic>
            <p:nvPicPr>
              <p:cNvPr id="26" name="图片 25"/>
              <p:cNvPicPr>
                <a:picLocks noChangeAspect="1"/>
              </p:cNvPicPr>
              <p:nvPr userDrawn="1"/>
            </p:nvPicPr>
            <p:blipFill>
              <a:blip r:embed="rId2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274325"/>
                <a:ext cx="9144000" cy="61373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7" name="图片 26"/>
              <p:cNvPicPr>
                <a:picLocks noChangeAspect="1"/>
              </p:cNvPicPr>
              <p:nvPr userDrawn="1"/>
            </p:nvPicPr>
            <p:blipFill>
              <a:blip r:embed="rId23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19435" y="6398850"/>
                <a:ext cx="576064" cy="41147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8" name="图片 27"/>
              <p:cNvPicPr>
                <a:picLocks noChangeAspect="1"/>
              </p:cNvPicPr>
              <p:nvPr userDrawn="1"/>
            </p:nvPicPr>
            <p:blipFill>
              <a:blip r:embed="rId2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995498" y="6382052"/>
                <a:ext cx="672731" cy="44175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29" name="图片 28"/>
              <p:cNvPicPr>
                <a:picLocks noChangeAspect="1"/>
              </p:cNvPicPr>
              <p:nvPr userDrawn="1"/>
            </p:nvPicPr>
            <p:blipFill>
              <a:blip r:embed="rId2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6622123" y="6394589"/>
                <a:ext cx="494617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0" name="图片 29"/>
              <p:cNvPicPr>
                <a:picLocks noChangeAspect="1"/>
              </p:cNvPicPr>
              <p:nvPr userDrawn="1"/>
            </p:nvPicPr>
            <p:blipFill>
              <a:blip r:embed="rId2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805368" y="6387295"/>
                <a:ext cx="644839" cy="43650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1" name="图片 30"/>
              <p:cNvPicPr>
                <a:picLocks noChangeAspect="1"/>
              </p:cNvPicPr>
              <p:nvPr userDrawn="1"/>
            </p:nvPicPr>
            <p:blipFill>
              <a:blip r:embed="rId2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7118946" y="6390775"/>
                <a:ext cx="686422" cy="42472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2" name="图片 31"/>
              <p:cNvPicPr>
                <a:picLocks noChangeAspect="1"/>
              </p:cNvPicPr>
              <p:nvPr userDrawn="1"/>
            </p:nvPicPr>
            <p:blipFill>
              <a:blip r:embed="rId2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8436966" y="6387295"/>
                <a:ext cx="682228" cy="43526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3" name="图片 32"/>
              <p:cNvPicPr>
                <a:picLocks noChangeAspect="1"/>
              </p:cNvPicPr>
              <p:nvPr userDrawn="1"/>
            </p:nvPicPr>
            <p:blipFill>
              <a:blip r:embed="rId2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809542" y="6403552"/>
                <a:ext cx="609893" cy="399480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34" name="图片 33"/>
              <p:cNvPicPr>
                <a:picLocks noChangeAspect="1"/>
              </p:cNvPicPr>
              <p:nvPr userDrawn="1"/>
            </p:nvPicPr>
            <p:blipFill>
              <a:blip r:embed="rId3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605641" y="6398850"/>
                <a:ext cx="323671" cy="40458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3" name="图片 42"/>
              <p:cNvPicPr>
                <a:picLocks noChangeAspect="1"/>
              </p:cNvPicPr>
              <p:nvPr userDrawn="1"/>
            </p:nvPicPr>
            <p:blipFill>
              <a:blip r:embed="rId1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4061369" y="6415795"/>
                <a:ext cx="544272" cy="42629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5" name="图片 44"/>
              <p:cNvPicPr>
                <a:picLocks noChangeAspect="1"/>
              </p:cNvPicPr>
              <p:nvPr userDrawn="1"/>
            </p:nvPicPr>
            <p:blipFill>
              <a:blip r:embed="rId1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70651" y="6421207"/>
                <a:ext cx="590718" cy="420887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6" name="图片 45"/>
              <p:cNvPicPr>
                <a:picLocks noChangeAspect="1"/>
              </p:cNvPicPr>
              <p:nvPr userDrawn="1"/>
            </p:nvPicPr>
            <p:blipFill>
              <a:blip r:embed="rId1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771799" y="6428038"/>
                <a:ext cx="734142" cy="41405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7" name="图片 46"/>
              <p:cNvPicPr>
                <a:picLocks noChangeAspect="1"/>
              </p:cNvPicPr>
              <p:nvPr userDrawn="1"/>
            </p:nvPicPr>
            <p:blipFill>
              <a:blip r:embed="rId17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280413" y="6413163"/>
                <a:ext cx="491386" cy="422882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8" name="图片 47"/>
              <p:cNvPicPr>
                <a:picLocks noChangeAspect="1"/>
              </p:cNvPicPr>
              <p:nvPr userDrawn="1"/>
            </p:nvPicPr>
            <p:blipFill>
              <a:blip r:embed="rId18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638456" y="6407079"/>
                <a:ext cx="641957" cy="435016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49" name="图片 48"/>
              <p:cNvPicPr>
                <a:picLocks noChangeAspect="1"/>
              </p:cNvPicPr>
              <p:nvPr userDrawn="1"/>
            </p:nvPicPr>
            <p:blipFill>
              <a:blip r:embed="rId19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026896" y="6411573"/>
                <a:ext cx="611560" cy="430521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0" name="图片 49"/>
              <p:cNvPicPr>
                <a:picLocks noChangeAspect="1"/>
              </p:cNvPicPr>
              <p:nvPr userDrawn="1"/>
            </p:nvPicPr>
            <p:blipFill>
              <a:blip r:embed="rId20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48476" y="6385362"/>
                <a:ext cx="726224" cy="442379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  <p:pic>
            <p:nvPicPr>
              <p:cNvPr id="51" name="图片 50"/>
              <p:cNvPicPr>
                <a:picLocks noChangeAspect="1"/>
              </p:cNvPicPr>
              <p:nvPr userDrawn="1"/>
            </p:nvPicPr>
            <p:blipFill>
              <a:blip r:embed="rId21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516" y="6394295"/>
                <a:ext cx="459656" cy="437494"/>
              </a:xfrm>
              <a:prstGeom prst="rect">
                <a:avLst/>
              </a:prstGeom>
              <a:solidFill>
                <a:srgbClr val="FFFFFF">
                  <a:shade val="85000"/>
                </a:srgbClr>
              </a:solidFill>
              <a:ln w="88900" cap="sq">
                <a:noFill/>
                <a:miter lim="800000"/>
                <a:headEnd/>
                <a:tailEnd/>
              </a:ln>
              <a:effectLst>
                <a:outerShdw blurRad="55000" dist="18000" dir="5400000" algn="tl" rotWithShape="0">
                  <a:srgbClr val="000000">
                    <a:alpha val="40000"/>
                  </a:srgbClr>
                </a:outerShdw>
              </a:effectLst>
            </p:spPr>
          </p:pic>
        </p:grpSp>
        <p:pic>
          <p:nvPicPr>
            <p:cNvPr id="12" name="图片 11"/>
            <p:cNvPicPr>
              <a:picLocks noChangeAspect="1"/>
            </p:cNvPicPr>
            <p:nvPr userDrawn="1"/>
          </p:nvPicPr>
          <p:blipFill>
            <a:blip r:embed="rId3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165255" y="-26804"/>
              <a:ext cx="1015531" cy="1030248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 userDrawn="1"/>
          </p:nvSpPr>
          <p:spPr>
            <a:xfrm>
              <a:off x="5199728" y="6723"/>
              <a:ext cx="2817518" cy="77970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zh-CN" altLang="en-US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  网站</a:t>
              </a:r>
              <a:r>
                <a:rPr lang="en-US" altLang="zh-CN" sz="1600" b="1" cap="none" spc="0" baseline="0" dirty="0">
                  <a:ln w="1905"/>
                  <a:solidFill>
                    <a:schemeClr val="bg1"/>
                  </a:solidFill>
                  <a:effectLst>
                    <a:innerShdw blurRad="69850" dist="43180" dir="5400000">
                      <a:srgbClr val="000000">
                        <a:alpha val="65000"/>
                      </a:srgbClr>
                    </a:innerShdw>
                  </a:effectLst>
                  <a:latin typeface="Adobe 仿宋 Std R" pitchFamily="18" charset="-122"/>
                  <a:ea typeface="Adobe 仿宋 Std R" pitchFamily="18" charset="-122"/>
                  <a:cs typeface="Aharoni" panose="02010803020104030203" pitchFamily="2" charset="-79"/>
                </a:rPr>
                <a:t>:mici.jiqishidai.com</a:t>
              </a:r>
              <a:endParaRPr lang="zh-CN" altLang="en-US" sz="1600" b="1" cap="none" spc="0" baseline="0" dirty="0">
                <a:ln w="1905"/>
                <a:solidFill>
                  <a:schemeClr val="bg1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Adobe 仿宋 Std R" pitchFamily="18" charset="-122"/>
                <a:ea typeface="Adobe 仿宋 Std R" pitchFamily="18" charset="-122"/>
                <a:cs typeface="Aharoni" panose="02010803020104030203" pitchFamily="2" charset="-79"/>
              </a:endParaRPr>
            </a:p>
          </p:txBody>
        </p:sp>
        <p:pic>
          <p:nvPicPr>
            <p:cNvPr id="44" name="图片 43"/>
            <p:cNvPicPr>
              <a:picLocks noChangeAspect="1"/>
            </p:cNvPicPr>
            <p:nvPr userDrawn="1"/>
          </p:nvPicPr>
          <p:blipFill>
            <a:blip r:embed="rId3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16" y="0"/>
              <a:ext cx="832738" cy="832738"/>
            </a:xfrm>
            <a:prstGeom prst="rect">
              <a:avLst/>
            </a:prstGeom>
          </p:spPr>
        </p:pic>
        <p:pic>
          <p:nvPicPr>
            <p:cNvPr id="8" name="图片 7"/>
            <p:cNvPicPr>
              <a:picLocks noChangeAspect="1"/>
            </p:cNvPicPr>
            <p:nvPr userDrawn="1"/>
          </p:nvPicPr>
          <p:blipFill>
            <a:blip r:embed="rId3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245" y="5202258"/>
              <a:ext cx="1091673" cy="1091673"/>
            </a:xfrm>
            <a:prstGeom prst="rect">
              <a:avLst/>
            </a:prstGeom>
          </p:spPr>
        </p:pic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467544" y="2355726"/>
            <a:ext cx="8435280" cy="1368152"/>
          </a:xfrm>
        </p:spPr>
        <p:txBody>
          <a:bodyPr>
            <a:normAutofit/>
          </a:bodyPr>
          <a:lstStyle/>
          <a:p>
            <a:r>
              <a:rPr lang="zh-CN" altLang="en-US" sz="4800" dirty="0">
                <a:solidFill>
                  <a:schemeClr val="bg1"/>
                </a:solidFill>
                <a:latin typeface="Times New Roman" panose="02020603050405020304" pitchFamily="18" charset="0"/>
              </a:rPr>
              <a:t>广度优先搜索</a:t>
            </a:r>
          </a:p>
        </p:txBody>
      </p:sp>
      <p:sp>
        <p:nvSpPr>
          <p:cNvPr id="3" name="灯片编号占位符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</a:t>
            </a:fld>
            <a:endParaRPr lang="zh-CN" altLang="en-US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1BCADF54-5872-447A-9FA7-43E1D7B3184E}"/>
              </a:ext>
            </a:extLst>
          </p:cNvPr>
          <p:cNvSpPr txBox="1">
            <a:spLocks/>
          </p:cNvSpPr>
          <p:nvPr/>
        </p:nvSpPr>
        <p:spPr>
          <a:xfrm>
            <a:off x="262466" y="555526"/>
            <a:ext cx="8435280" cy="11537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数据结构与算法</a:t>
            </a:r>
            <a:r>
              <a:rPr lang="en-US" altLang="zh-CN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365</a:t>
            </a:r>
            <a:r>
              <a:rPr lang="zh-CN" altLang="en-US" sz="4000" dirty="0">
                <a:solidFill>
                  <a:schemeClr val="bg1"/>
                </a:solidFill>
                <a:latin typeface="Times New Roman" panose="02020603050405020304" pitchFamily="18" charset="0"/>
              </a:rPr>
              <a:t>特训营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10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6145" name="Picture 1" descr="C:\Users\Administrator\AppData\Roaming\Tencent\Users\155170962\QQ\WinTemp\RichOle\FPRFI4BIF1`S@0]B0W2BPP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948583"/>
            <a:ext cx="5429250" cy="2466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C:\Users\Administrator\AppData\Roaming\Tencent\Users\155170962\QQ\WinTemp\RichOle\[X}@CM8M[{J~J%UROA~CB73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723878"/>
            <a:ext cx="4676775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487505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11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7169" name="Picture 1" descr="C:\Users\Administrator\AppData\Roaming\Tencent\Users\155170962\QQ\WinTemp\RichOle\NBAD(A84W0R57PW5Q}KW5N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862955"/>
            <a:ext cx="53340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C:\Users\Administrator\AppData\Roaming\Tencent\Users\155170962\QQ\WinTemp\RichOle\3BYU)~$3MG9G9CA3@144(XG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3538107"/>
            <a:ext cx="4686300" cy="647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0957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12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8193" name="Picture 1" descr="C:\Users\Administrator\AppData\Roaming\Tencent\Users\155170962\QQ\WinTemp\RichOle\))U1`@LXQN1TMD_UB02}CM2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990" y="923514"/>
            <a:ext cx="5334000" cy="24288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C:\Users\Administrator\AppData\Roaming\Tencent\Users\155170962\QQ\WinTemp\RichOle\ZA][2P1K{EGH}XYWXHA9$37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59832" y="3579862"/>
            <a:ext cx="4686300" cy="666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260061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13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12388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9217" name="Picture 1" descr="C:\Users\Administrator\AppData\Roaming\Tencent\Users\155170962\QQ\WinTemp\RichOle\XV}38{KW0Z]LNK5TH2S$PSU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6277" y="1003818"/>
            <a:ext cx="543877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矩形 1"/>
          <p:cNvSpPr/>
          <p:nvPr/>
        </p:nvSpPr>
        <p:spPr>
          <a:xfrm>
            <a:off x="3923928" y="3867894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/>
              <a:t>广度优先生成树</a:t>
            </a:r>
            <a:endParaRPr lang="zh-CN" altLang="en-US" sz="2800" dirty="0"/>
          </a:p>
        </p:txBody>
      </p:sp>
    </p:spTree>
    <p:extLst>
      <p:ext uri="{BB962C8B-B14F-4D97-AF65-F5344CB8AC3E}">
        <p14:creationId xmlns:p14="http://schemas.microsoft.com/office/powerpoint/2010/main" val="31860860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14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实践练习</a:t>
            </a:r>
          </a:p>
        </p:txBody>
      </p:sp>
      <p:sp>
        <p:nvSpPr>
          <p:cNvPr id="2" name="矩形 1"/>
          <p:cNvSpPr/>
          <p:nvPr/>
        </p:nvSpPr>
        <p:spPr>
          <a:xfrm>
            <a:off x="4355976" y="3939902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/>
              <a:t>广度优先</a:t>
            </a:r>
            <a:r>
              <a:rPr lang="zh-CN" altLang="en-US" sz="2800" dirty="0"/>
              <a:t>遍历</a:t>
            </a:r>
          </a:p>
        </p:txBody>
      </p:sp>
      <p:pic>
        <p:nvPicPr>
          <p:cNvPr id="1025" name="Picture 1" descr="C:\Users\Administrator\AppData\Roaming\Tencent\Users\155170962\QQ\WinTemp\RichOle\}0LOC$6$2]EY}G)`76_Y_)F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00371" y="1347614"/>
            <a:ext cx="5267325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085980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15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498996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实践练习</a:t>
            </a:r>
          </a:p>
        </p:txBody>
      </p:sp>
      <p:sp>
        <p:nvSpPr>
          <p:cNvPr id="2" name="矩形 1"/>
          <p:cNvSpPr/>
          <p:nvPr/>
        </p:nvSpPr>
        <p:spPr>
          <a:xfrm>
            <a:off x="4355976" y="3939902"/>
            <a:ext cx="28803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/>
              <a:t>广度优先</a:t>
            </a:r>
            <a:r>
              <a:rPr lang="zh-CN" altLang="en-US" sz="2800" dirty="0"/>
              <a:t>遍历</a:t>
            </a:r>
          </a:p>
        </p:txBody>
      </p:sp>
      <p:pic>
        <p:nvPicPr>
          <p:cNvPr id="2049" name="Picture 1" descr="C:\Users\Administrator\AppData\Roaming\Tencent\Users\155170962\QQ\WinTemp\RichOle\]QW1MN2$3VR1UQGN4}0IIT9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808" y="1275606"/>
            <a:ext cx="5257800" cy="235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66746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16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47164" y="267494"/>
            <a:ext cx="8087508" cy="4389081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03148" y="349463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0241" name="Picture 1" descr="C:\Users\Administrator\AppData\Roaming\Tencent\Users\155170962\QQ\WinTemp\RichOle\IBYHC_JETKFT4M7J1F]19XS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621804"/>
            <a:ext cx="6264696" cy="40479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00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17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47164" y="230962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1265" name="Picture 1" descr="C:\Users\Administrator\AppData\Roaming\Tencent\Users\155170962\QQ\WinTemp\RichOle\4_YI~BZ9B`J9$)6GVVF{B2Y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733" y="411625"/>
            <a:ext cx="5400675" cy="43923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802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18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4841" y="236364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算法实现</a:t>
            </a:r>
          </a:p>
        </p:txBody>
      </p:sp>
      <p:pic>
        <p:nvPicPr>
          <p:cNvPr id="12289" name="Picture 1" descr="C:\Users\Administrator\AppData\Roaming\Tencent\Users\155170962\QQ\WinTemp\RichOle\D8$_WPSVMD4}W3M2@97[WP3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1198" y="1450253"/>
            <a:ext cx="7054779" cy="224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735936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19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4841" y="236364"/>
            <a:ext cx="8087508" cy="4608512"/>
            <a:chOff x="3536922" y="2647826"/>
            <a:chExt cx="10735648" cy="2244550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647826"/>
              <a:ext cx="2676408" cy="218220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267494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算法分析</a:t>
            </a:r>
          </a:p>
        </p:txBody>
      </p:sp>
      <p:sp>
        <p:nvSpPr>
          <p:cNvPr id="2" name="矩形 1"/>
          <p:cNvSpPr/>
          <p:nvPr/>
        </p:nvSpPr>
        <p:spPr>
          <a:xfrm>
            <a:off x="914029" y="796466"/>
            <a:ext cx="7771029" cy="39003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lvl="0" indent="-457200">
              <a:lnSpc>
                <a:spcPts val="3000"/>
              </a:lnSpc>
              <a:buFont typeface="+mj-lt"/>
              <a:buAutoNum type="arabicPeriod"/>
            </a:pP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基于邻接矩阵的</a:t>
            </a:r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BFS</a:t>
            </a: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算法</a:t>
            </a:r>
          </a:p>
          <a:p>
            <a:pPr indent="457200">
              <a:lnSpc>
                <a:spcPts val="3000"/>
              </a:lnSpc>
            </a:pPr>
            <a:r>
              <a:rPr lang="zh-CN" altLang="zh-CN" sz="2000" dirty="0">
                <a:latin typeface="Times New Roman" panose="02020603050405020304" pitchFamily="18" charset="0"/>
              </a:rPr>
              <a:t>查找每个顶点的邻接点需要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时间，一共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zh-CN" altLang="zh-CN" sz="2000" dirty="0">
                <a:latin typeface="Times New Roman" panose="02020603050405020304" pitchFamily="18" charset="0"/>
              </a:rPr>
              <a:t>个顶点，总的时间复杂度为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baseline="30000" dirty="0">
                <a:latin typeface="Times New Roman" panose="02020603050405020304" pitchFamily="18" charset="0"/>
              </a:rPr>
              <a:t>2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，使用了一个辅助队列，最坏的情况下每个顶点入队一次，空间复杂度为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。</a:t>
            </a:r>
          </a:p>
          <a:p>
            <a:pPr marL="457200" lvl="0" indent="-457200">
              <a:lnSpc>
                <a:spcPts val="3000"/>
              </a:lnSpc>
              <a:buFont typeface="+mj-lt"/>
              <a:buAutoNum type="arabicPeriod" startAt="2"/>
            </a:pP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基于邻接表的</a:t>
            </a:r>
            <a:r>
              <a:rPr lang="en-US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BFS</a:t>
            </a:r>
            <a:r>
              <a:rPr lang="zh-CN" altLang="zh-CN" sz="2000" b="1" dirty="0">
                <a:solidFill>
                  <a:srgbClr val="0070C0"/>
                </a:solidFill>
                <a:latin typeface="Times New Roman" panose="02020603050405020304" pitchFamily="18" charset="0"/>
              </a:rPr>
              <a:t>算法</a:t>
            </a:r>
          </a:p>
          <a:p>
            <a:pPr indent="457200">
              <a:lnSpc>
                <a:spcPts val="3000"/>
              </a:lnSpc>
            </a:pPr>
            <a:r>
              <a:rPr lang="zh-CN" altLang="zh-CN" sz="2000" dirty="0">
                <a:latin typeface="Times New Roman" panose="02020603050405020304" pitchFamily="18" charset="0"/>
              </a:rPr>
              <a:t>查找顶点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sz="2000" dirty="0">
                <a:latin typeface="Times New Roman" panose="02020603050405020304" pitchFamily="18" charset="0"/>
              </a:rPr>
              <a:t>的邻接点需要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d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</a:rPr>
              <a:t>))</a:t>
            </a:r>
            <a:r>
              <a:rPr lang="zh-CN" altLang="zh-CN" sz="2000" dirty="0">
                <a:latin typeface="Times New Roman" panose="02020603050405020304" pitchFamily="18" charset="0"/>
              </a:rPr>
              <a:t>时间，</a:t>
            </a:r>
            <a:r>
              <a:rPr lang="en-US" altLang="zh-CN" sz="2000" i="1" dirty="0">
                <a:latin typeface="Times New Roman" panose="02020603050405020304" pitchFamily="18" charset="0"/>
              </a:rPr>
              <a:t>d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为</a:t>
            </a:r>
            <a:r>
              <a:rPr lang="en-US" altLang="zh-CN" sz="2000" i="1" dirty="0">
                <a:latin typeface="Times New Roman" panose="02020603050405020304" pitchFamily="18" charset="0"/>
              </a:rPr>
              <a:t>v</a:t>
            </a:r>
            <a:r>
              <a:rPr lang="en-US" altLang="zh-CN" sz="2000" i="1" baseline="-25000" dirty="0">
                <a:latin typeface="Times New Roman" panose="02020603050405020304" pitchFamily="18" charset="0"/>
              </a:rPr>
              <a:t>i</a:t>
            </a:r>
            <a:r>
              <a:rPr lang="zh-CN" altLang="zh-CN" sz="2000" dirty="0">
                <a:latin typeface="Times New Roman" panose="02020603050405020304" pitchFamily="18" charset="0"/>
              </a:rPr>
              <a:t>的出度（无向图为度），对有向图而言，所有顶点的出度之和等于边数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zh-CN" altLang="zh-CN" sz="2000" dirty="0">
                <a:latin typeface="Times New Roman" panose="02020603050405020304" pitchFamily="18" charset="0"/>
              </a:rPr>
              <a:t>，对无向图而言，所有顶点的度之和等于</a:t>
            </a:r>
            <a:r>
              <a:rPr lang="en-US" altLang="zh-CN" sz="2000" dirty="0">
                <a:latin typeface="Times New Roman" panose="02020603050405020304" pitchFamily="18" charset="0"/>
              </a:rPr>
              <a:t>2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zh-CN" altLang="zh-CN" sz="2000" dirty="0">
                <a:latin typeface="Times New Roman" panose="02020603050405020304" pitchFamily="18" charset="0"/>
              </a:rPr>
              <a:t>，因此查找邻接点的时间复杂度为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e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，加上初始化时间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，总的时间复杂度为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 err="1">
                <a:latin typeface="Times New Roman" panose="02020603050405020304" pitchFamily="18" charset="0"/>
              </a:rPr>
              <a:t>n</a:t>
            </a:r>
            <a:r>
              <a:rPr lang="en-US" altLang="zh-CN" sz="2000" dirty="0" err="1">
                <a:latin typeface="Times New Roman" panose="02020603050405020304" pitchFamily="18" charset="0"/>
              </a:rPr>
              <a:t>+</a:t>
            </a:r>
            <a:r>
              <a:rPr lang="en-US" altLang="zh-CN" sz="2000" i="1" dirty="0" err="1">
                <a:latin typeface="Times New Roman" panose="02020603050405020304" pitchFamily="18" charset="0"/>
              </a:rPr>
              <a:t>e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，使用了一个辅助队列，最坏的情况下每个顶点入队一次，空间复杂度为</a:t>
            </a:r>
            <a:r>
              <a:rPr lang="en-US" altLang="zh-CN" sz="2000" i="1" dirty="0">
                <a:latin typeface="Times New Roman" panose="02020603050405020304" pitchFamily="18" charset="0"/>
              </a:rPr>
              <a:t>O</a:t>
            </a:r>
            <a:r>
              <a:rPr lang="en-US" altLang="zh-CN" sz="2000" dirty="0">
                <a:latin typeface="Times New Roman" panose="02020603050405020304" pitchFamily="18" charset="0"/>
              </a:rPr>
              <a:t>(</a:t>
            </a:r>
            <a:r>
              <a:rPr lang="en-US" altLang="zh-CN" sz="2000" i="1" dirty="0">
                <a:latin typeface="Times New Roman" panose="02020603050405020304" pitchFamily="18" charset="0"/>
              </a:rPr>
              <a:t>n</a:t>
            </a:r>
            <a:r>
              <a:rPr lang="en-US" altLang="zh-CN" sz="2000" dirty="0">
                <a:latin typeface="Times New Roman" panose="02020603050405020304" pitchFamily="18" charset="0"/>
              </a:rPr>
              <a:t>)</a:t>
            </a:r>
            <a:r>
              <a:rPr lang="zh-CN" altLang="zh-CN" sz="2000" dirty="0">
                <a:latin typeface="Times New Roman" panose="02020603050405020304" pitchFamily="18" charset="0"/>
              </a:rPr>
              <a:t>。</a:t>
            </a:r>
          </a:p>
        </p:txBody>
      </p:sp>
    </p:spTree>
    <p:extLst>
      <p:ext uri="{BB962C8B-B14F-4D97-AF65-F5344CB8AC3E}">
        <p14:creationId xmlns:p14="http://schemas.microsoft.com/office/powerpoint/2010/main" val="1259956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2</a:t>
            </a:fld>
            <a:endParaRPr lang="zh-CN" altLang="en-US" dirty="0"/>
          </a:p>
        </p:txBody>
      </p:sp>
      <p:sp>
        <p:nvSpPr>
          <p:cNvPr id="6" name="矩形 1"/>
          <p:cNvSpPr>
            <a:spLocks noChangeArrowheads="1"/>
          </p:cNvSpPr>
          <p:nvPr/>
        </p:nvSpPr>
        <p:spPr bwMode="auto">
          <a:xfrm>
            <a:off x="3545885" y="405047"/>
            <a:ext cx="2412267" cy="6740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0" hangingPunct="0">
              <a:lnSpc>
                <a:spcPct val="135000"/>
              </a:lnSpc>
            </a:pPr>
            <a:r>
              <a:rPr lang="zh-CN" altLang="en-US" sz="2800" dirty="0">
                <a:latin typeface="微软雅黑" pitchFamily="34" charset="-122"/>
                <a:ea typeface="微软雅黑" pitchFamily="34" charset="-122"/>
              </a:rPr>
              <a:t>广度优先搜索</a:t>
            </a:r>
          </a:p>
        </p:txBody>
      </p:sp>
      <p:grpSp>
        <p:nvGrpSpPr>
          <p:cNvPr id="7" name="组合 72"/>
          <p:cNvGrpSpPr>
            <a:grpSpLocks/>
          </p:cNvGrpSpPr>
          <p:nvPr/>
        </p:nvGrpSpPr>
        <p:grpSpPr bwMode="auto">
          <a:xfrm>
            <a:off x="899593" y="1275606"/>
            <a:ext cx="7488831" cy="3384376"/>
            <a:chOff x="3421938" y="2577684"/>
            <a:chExt cx="10850632" cy="2314692"/>
          </a:xfrm>
        </p:grpSpPr>
        <p:sp>
          <p:nvSpPr>
            <p:cNvPr id="8" name="矩形 7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21938" y="2577684"/>
              <a:ext cx="3025657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899592" y="1275606"/>
            <a:ext cx="2109788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知识点概述</a:t>
            </a:r>
          </a:p>
        </p:txBody>
      </p:sp>
      <p:sp>
        <p:nvSpPr>
          <p:cNvPr id="13" name="矩形 12"/>
          <p:cNvSpPr>
            <a:spLocks noChangeArrowheads="1"/>
          </p:cNvSpPr>
          <p:nvPr/>
        </p:nvSpPr>
        <p:spPr bwMode="auto">
          <a:xfrm>
            <a:off x="1547664" y="1779662"/>
            <a:ext cx="6696744" cy="2790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indent="457200">
              <a:lnSpc>
                <a:spcPct val="150000"/>
              </a:lnSpc>
            </a:pPr>
            <a:r>
              <a:rPr lang="zh-CN" altLang="zh-CN" sz="2000" dirty="0"/>
              <a:t>广度优先搜索（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Breadth First Search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BFS</a:t>
            </a:r>
            <a:r>
              <a:rPr lang="zh-CN" altLang="zh-CN" sz="2000" dirty="0"/>
              <a:t>），又称为宽度优先搜索，是最常见的图搜索方法之一。广度优先搜索是从某个顶点（源点）出发，一次性访问所有未被访问的邻接点，再依次从这些访问过邻接点出发，…，似水中涟漪，似声音传播，一层层地传播开来。</a:t>
            </a:r>
            <a:r>
              <a:rPr lang="zh-CN" altLang="en-US" sz="2000" dirty="0"/>
              <a:t>广</a:t>
            </a:r>
            <a:r>
              <a:rPr lang="zh-CN" altLang="zh-CN" sz="2000" dirty="0"/>
              <a:t>度优先遍历是按照</a:t>
            </a:r>
            <a:r>
              <a:rPr lang="zh-CN" altLang="en-US" sz="2000" dirty="0"/>
              <a:t>广</a:t>
            </a:r>
            <a:r>
              <a:rPr lang="zh-CN" altLang="zh-CN" sz="2000" dirty="0"/>
              <a:t>度优先搜索的方式对图进行遍历。</a:t>
            </a:r>
            <a:endParaRPr lang="zh-CN" altLang="en-US" sz="20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69580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602162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20</a:t>
            </a:fld>
            <a:endParaRPr lang="zh-CN" altLang="en-US" dirty="0"/>
          </a:p>
        </p:txBody>
      </p:sp>
      <p:grpSp>
        <p:nvGrpSpPr>
          <p:cNvPr id="7" name="组合 72"/>
          <p:cNvGrpSpPr/>
          <p:nvPr/>
        </p:nvGrpSpPr>
        <p:grpSpPr bwMode="auto">
          <a:xfrm>
            <a:off x="933152" y="1059583"/>
            <a:ext cx="6891295" cy="3507124"/>
            <a:chOff x="3474523" y="2577684"/>
            <a:chExt cx="10798047" cy="2300740"/>
          </a:xfrm>
        </p:grpSpPr>
        <p:sp>
          <p:nvSpPr>
            <p:cNvPr id="8" name="矩形 7"/>
            <p:cNvSpPr/>
            <p:nvPr/>
          </p:nvSpPr>
          <p:spPr>
            <a:xfrm>
              <a:off x="3957027" y="2721865"/>
              <a:ext cx="10315543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9" name="任意多边形 8"/>
            <p:cNvSpPr/>
            <p:nvPr/>
          </p:nvSpPr>
          <p:spPr>
            <a:xfrm>
              <a:off x="3474523" y="2577684"/>
              <a:ext cx="25425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10" name="矩形 75"/>
          <p:cNvSpPr>
            <a:spLocks noChangeArrowheads="1"/>
          </p:cNvSpPr>
          <p:nvPr/>
        </p:nvSpPr>
        <p:spPr bwMode="auto">
          <a:xfrm>
            <a:off x="950044" y="1123330"/>
            <a:ext cx="1605732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作业</a:t>
            </a:r>
          </a:p>
        </p:txBody>
      </p:sp>
      <p:sp>
        <p:nvSpPr>
          <p:cNvPr id="3" name="矩形 2"/>
          <p:cNvSpPr/>
          <p:nvPr/>
        </p:nvSpPr>
        <p:spPr>
          <a:xfrm>
            <a:off x="1709936" y="1949081"/>
            <a:ext cx="6114511" cy="4552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>
                <a:latin typeface="Times New Roman" panose="02020603050405020304" pitchFamily="18" charset="0"/>
              </a:rPr>
              <a:t>1.</a:t>
            </a:r>
            <a:r>
              <a:rPr lang="zh-CN" altLang="en-US" dirty="0">
                <a:latin typeface="Times New Roman" panose="02020603050405020304" pitchFamily="18" charset="0"/>
              </a:rPr>
              <a:t>画一个图，写程序对其进行广度优先搜索。</a:t>
            </a:r>
            <a:endParaRPr lang="en-US" altLang="zh-CN" dirty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Picture 1" descr="C:\Users\Administrator\AppData\Roaming\Tencent\Users\155170962\QQ\WinTemp\RichOle\4)Y7EKQ5FEMN%@]N({6G(1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987574"/>
            <a:ext cx="5543550" cy="2914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灯片编号占位符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</p:spPr>
        <p:txBody>
          <a:bodyPr/>
          <a:lstStyle/>
          <a:p>
            <a:fld id="{C2E678EF-D8EB-4C4D-85EB-EF017F1780F4}" type="slidenum">
              <a:rPr lang="zh-CN" altLang="en-US" smtClean="0"/>
              <a:t>3</a:t>
            </a:fld>
            <a:endParaRPr lang="zh-CN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4</a:t>
            </a:fld>
            <a:endParaRPr lang="zh-CN" altLang="en-US"/>
          </a:p>
        </p:txBody>
      </p:sp>
      <p:pic>
        <p:nvPicPr>
          <p:cNvPr id="2049" name="Picture 1" descr="C:\Users\Administrator\AppData\Roaming\Tencent\Users\155170962\QQ\WinTemp\RichOle\TQ)STVK7X)1YTJ6K@9D4LGX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915566"/>
            <a:ext cx="5581650" cy="2847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5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67544" y="699542"/>
            <a:ext cx="8064896" cy="3816424"/>
            <a:chOff x="3566938" y="2577684"/>
            <a:chExt cx="10705632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66938" y="2577684"/>
              <a:ext cx="344514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731480"/>
            <a:ext cx="280831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广度优先遍历秘籍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0" name="矩形 9"/>
          <p:cNvSpPr>
            <a:spLocks noChangeArrowheads="1"/>
          </p:cNvSpPr>
          <p:nvPr/>
        </p:nvSpPr>
        <p:spPr bwMode="auto">
          <a:xfrm>
            <a:off x="1239101" y="1275606"/>
            <a:ext cx="6226175" cy="5831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zh-CN" sz="2400" b="1" dirty="0">
                <a:solidFill>
                  <a:srgbClr val="0070C0"/>
                </a:solidFill>
              </a:rPr>
              <a:t>先被访问的顶点，其邻接点先被访问。</a:t>
            </a: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53BFCD5-5856-4C82-95A8-6270920A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99592" y="2053173"/>
            <a:ext cx="7560840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indent="457200"/>
            <a:r>
              <a:rPr lang="zh-CN" altLang="zh-CN" sz="2400" dirty="0"/>
              <a:t>根据广度优先遍历秘籍，先来先服务，可以借助于队列实现。每个结点访问一次且只访问一次，因此可以设置一个辅助数组</a:t>
            </a:r>
            <a:r>
              <a:rPr lang="zh-CN" altLang="en-US" sz="2400" dirty="0"/>
              <a:t>：</a:t>
            </a:r>
            <a:endParaRPr lang="en-US" altLang="zh-CN" sz="2400" dirty="0"/>
          </a:p>
          <a:p>
            <a:pPr indent="457200"/>
            <a:r>
              <a:rPr lang="en-US" altLang="zh-CN" sz="2400" dirty="0"/>
              <a:t>visited[</a:t>
            </a:r>
            <a:r>
              <a:rPr lang="en-US" altLang="zh-CN" sz="2400" i="1" dirty="0" err="1"/>
              <a:t>i</a:t>
            </a:r>
            <a:r>
              <a:rPr lang="en-US" altLang="zh-CN" sz="2400" dirty="0"/>
              <a:t>]=false</a:t>
            </a:r>
            <a:r>
              <a:rPr lang="zh-CN" altLang="zh-CN" sz="2400" dirty="0"/>
              <a:t>，表示第</a:t>
            </a:r>
            <a:r>
              <a:rPr lang="en-US" altLang="zh-CN" sz="2400" i="1" dirty="0" err="1"/>
              <a:t>i</a:t>
            </a:r>
            <a:r>
              <a:rPr lang="zh-CN" altLang="zh-CN" sz="2400" dirty="0"/>
              <a:t>个顶点未访问</a:t>
            </a:r>
            <a:r>
              <a:rPr lang="zh-CN" altLang="en-US" sz="2400" dirty="0"/>
              <a:t>；</a:t>
            </a:r>
            <a:endParaRPr lang="en-US" altLang="zh-CN" sz="2400" dirty="0"/>
          </a:p>
          <a:p>
            <a:pPr indent="457200"/>
            <a:r>
              <a:rPr lang="en-US" altLang="zh-CN" sz="2400" dirty="0"/>
              <a:t>visited[</a:t>
            </a:r>
            <a:r>
              <a:rPr lang="en-US" altLang="zh-CN" sz="2400" i="1" dirty="0" err="1"/>
              <a:t>i</a:t>
            </a:r>
            <a:r>
              <a:rPr lang="en-US" altLang="zh-CN" sz="2400" dirty="0"/>
              <a:t>]=true</a:t>
            </a:r>
            <a:r>
              <a:rPr lang="zh-CN" altLang="zh-CN" sz="2400" dirty="0"/>
              <a:t>，表示第</a:t>
            </a:r>
            <a:r>
              <a:rPr lang="en-US" altLang="zh-CN" sz="2400" i="1" dirty="0" err="1"/>
              <a:t>i</a:t>
            </a:r>
            <a:r>
              <a:rPr lang="zh-CN" altLang="zh-CN" sz="2400" dirty="0"/>
              <a:t>个顶点已访问。</a:t>
            </a:r>
          </a:p>
        </p:txBody>
      </p:sp>
    </p:spTree>
    <p:extLst>
      <p:ext uri="{BB962C8B-B14F-4D97-AF65-F5344CB8AC3E}">
        <p14:creationId xmlns:p14="http://schemas.microsoft.com/office/powerpoint/2010/main" val="1361086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6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3285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zh-CN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算法步骤</a:t>
            </a:r>
            <a:endParaRPr lang="zh-CN" altLang="en-US" sz="2000" dirty="0">
              <a:solidFill>
                <a:schemeClr val="bg1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6" name="Rectangle 3">
            <a:extLst>
              <a:ext uri="{FF2B5EF4-FFF2-40B4-BE49-F238E27FC236}">
                <a16:creationId xmlns:a16="http://schemas.microsoft.com/office/drawing/2014/main" id="{253BFCD5-5856-4C82-95A8-6270920AA9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0413" y="1517163"/>
            <a:ext cx="7068864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marL="514350" lvl="0" indent="-514350">
              <a:buFont typeface="+mj-lt"/>
              <a:buAutoNum type="arabicPeriod"/>
            </a:pPr>
            <a:r>
              <a:rPr lang="zh-CN" altLang="zh-CN" sz="2400" dirty="0"/>
              <a:t>初始化图中所有顶点未被访问，初始化一个空队列。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sz="2400" dirty="0"/>
              <a:t>从图中的某个顶点</a:t>
            </a:r>
            <a:r>
              <a:rPr lang="en-US" altLang="zh-CN" sz="2400" i="1" dirty="0"/>
              <a:t>v</a:t>
            </a:r>
            <a:r>
              <a:rPr lang="zh-CN" altLang="zh-CN" sz="2400" dirty="0"/>
              <a:t>出发，访问</a:t>
            </a:r>
            <a:r>
              <a:rPr lang="en-US" altLang="zh-CN" sz="2400" i="1" dirty="0"/>
              <a:t>v</a:t>
            </a:r>
            <a:r>
              <a:rPr lang="zh-CN" altLang="zh-CN" sz="2400" dirty="0"/>
              <a:t>并标记已访问，将</a:t>
            </a:r>
            <a:r>
              <a:rPr lang="en-US" altLang="zh-CN" sz="2400" i="1" dirty="0"/>
              <a:t>v</a:t>
            </a:r>
            <a:r>
              <a:rPr lang="zh-CN" altLang="zh-CN" sz="2400" dirty="0"/>
              <a:t>入队；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sz="2400" dirty="0"/>
              <a:t>如果队列非空，则继续执行，否则算法结束；</a:t>
            </a:r>
          </a:p>
          <a:p>
            <a:pPr marL="514350" lvl="0" indent="-514350">
              <a:buFont typeface="+mj-lt"/>
              <a:buAutoNum type="arabicPeriod"/>
            </a:pPr>
            <a:r>
              <a:rPr lang="zh-CN" altLang="zh-CN" sz="2400" dirty="0"/>
              <a:t>队头元素</a:t>
            </a:r>
            <a:r>
              <a:rPr lang="en-US" altLang="zh-CN" sz="2400" i="1" dirty="0"/>
              <a:t>v</a:t>
            </a:r>
            <a:r>
              <a:rPr lang="zh-CN" altLang="zh-CN" sz="2400" dirty="0"/>
              <a:t>出队，依次访问</a:t>
            </a:r>
            <a:r>
              <a:rPr lang="en-US" altLang="zh-CN" sz="2400" i="1" dirty="0"/>
              <a:t>v</a:t>
            </a:r>
            <a:r>
              <a:rPr lang="zh-CN" altLang="zh-CN" sz="2400" dirty="0"/>
              <a:t>的所有未被访问邻接点，标记已访问并入队。转向步骤</a:t>
            </a:r>
            <a:r>
              <a:rPr lang="en-US" altLang="zh-CN" sz="2400" dirty="0"/>
              <a:t>3</a:t>
            </a:r>
            <a:r>
              <a:rPr lang="zh-CN" altLang="zh-CN" sz="2400" dirty="0"/>
              <a:t>；</a:t>
            </a:r>
          </a:p>
        </p:txBody>
      </p:sp>
    </p:spTree>
    <p:extLst>
      <p:ext uri="{BB962C8B-B14F-4D97-AF65-F5344CB8AC3E}">
        <p14:creationId xmlns:p14="http://schemas.microsoft.com/office/powerpoint/2010/main" val="6109289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7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3073" name="Picture 1" descr="C:\Users\Administrator\AppData\Roaming\Tencent\Users\155170962\QQ\WinTemp\RichOle\F$}4WRF9_T}33)S`RYWGOAE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55802" y="1491630"/>
            <a:ext cx="5495925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2017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8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4097" name="Picture 1" descr="C:\Users\Administrator\AppData\Roaming\Tencent\Users\155170962\QQ\WinTemp\RichOle\4$46YIJ4LOA9BIM`S_15WH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3409" y="1005563"/>
            <a:ext cx="5514975" cy="2495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C:\Users\Administrator\AppData\Roaming\Tencent\Users\155170962\QQ\WinTemp\RichOle\R`)X(U[R68HY~4@TC%_HVDT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867894"/>
            <a:ext cx="4667250" cy="63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188488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2E678EF-D8EB-4C4D-85EB-EF017F1780F4}" type="slidenum">
              <a:rPr lang="zh-CN" altLang="en-US" smtClean="0"/>
              <a:t>9</a:t>
            </a:fld>
            <a:endParaRPr lang="zh-CN" altLang="en-US"/>
          </a:p>
        </p:txBody>
      </p:sp>
      <p:grpSp>
        <p:nvGrpSpPr>
          <p:cNvPr id="5" name="组合 72"/>
          <p:cNvGrpSpPr>
            <a:grpSpLocks/>
          </p:cNvGrpSpPr>
          <p:nvPr/>
        </p:nvGrpSpPr>
        <p:grpSpPr bwMode="auto">
          <a:xfrm>
            <a:off x="401772" y="483518"/>
            <a:ext cx="8087508" cy="4176464"/>
            <a:chOff x="3536922" y="2577684"/>
            <a:chExt cx="10735648" cy="2314692"/>
          </a:xfrm>
        </p:grpSpPr>
        <p:sp>
          <p:nvSpPr>
            <p:cNvPr id="7" name="矩形 6"/>
            <p:cNvSpPr/>
            <p:nvPr/>
          </p:nvSpPr>
          <p:spPr>
            <a:xfrm>
              <a:off x="3957026" y="2735817"/>
              <a:ext cx="10315544" cy="2156559"/>
            </a:xfrm>
            <a:prstGeom prst="rect">
              <a:avLst/>
            </a:prstGeom>
            <a:ln w="9525">
              <a:solidFill>
                <a:srgbClr val="00B0F0"/>
              </a:solidFill>
            </a:ln>
          </p:spPr>
          <p:style>
            <a:lnRef idx="2">
              <a:schemeClr val="accent4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8" name="任意多边形 7"/>
            <p:cNvSpPr/>
            <p:nvPr/>
          </p:nvSpPr>
          <p:spPr>
            <a:xfrm>
              <a:off x="3536922" y="2577684"/>
              <a:ext cx="2676408" cy="288362"/>
            </a:xfrm>
            <a:custGeom>
              <a:avLst/>
              <a:gdLst>
                <a:gd name="connsiteX0" fmla="*/ 0 w 4267200"/>
                <a:gd name="connsiteY0" fmla="*/ 201820 h 1210897"/>
                <a:gd name="connsiteX1" fmla="*/ 201820 w 4267200"/>
                <a:gd name="connsiteY1" fmla="*/ 0 h 1210897"/>
                <a:gd name="connsiteX2" fmla="*/ 4065380 w 4267200"/>
                <a:gd name="connsiteY2" fmla="*/ 0 h 1210897"/>
                <a:gd name="connsiteX3" fmla="*/ 4267200 w 4267200"/>
                <a:gd name="connsiteY3" fmla="*/ 201820 h 1210897"/>
                <a:gd name="connsiteX4" fmla="*/ 4267200 w 4267200"/>
                <a:gd name="connsiteY4" fmla="*/ 1009077 h 1210897"/>
                <a:gd name="connsiteX5" fmla="*/ 4065380 w 4267200"/>
                <a:gd name="connsiteY5" fmla="*/ 1210897 h 1210897"/>
                <a:gd name="connsiteX6" fmla="*/ 201820 w 4267200"/>
                <a:gd name="connsiteY6" fmla="*/ 1210897 h 1210897"/>
                <a:gd name="connsiteX7" fmla="*/ 0 w 4267200"/>
                <a:gd name="connsiteY7" fmla="*/ 1009077 h 1210897"/>
                <a:gd name="connsiteX8" fmla="*/ 0 w 4267200"/>
                <a:gd name="connsiteY8" fmla="*/ 201820 h 12108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67200" h="1210897">
                  <a:moveTo>
                    <a:pt x="0" y="201820"/>
                  </a:moveTo>
                  <a:cubicBezTo>
                    <a:pt x="0" y="90358"/>
                    <a:pt x="90358" y="0"/>
                    <a:pt x="201820" y="0"/>
                  </a:cubicBezTo>
                  <a:lnTo>
                    <a:pt x="4065380" y="0"/>
                  </a:lnTo>
                  <a:cubicBezTo>
                    <a:pt x="4176842" y="0"/>
                    <a:pt x="4267200" y="90358"/>
                    <a:pt x="4267200" y="201820"/>
                  </a:cubicBezTo>
                  <a:lnTo>
                    <a:pt x="4267200" y="1009077"/>
                  </a:lnTo>
                  <a:cubicBezTo>
                    <a:pt x="4267200" y="1120539"/>
                    <a:pt x="4176842" y="1210897"/>
                    <a:pt x="4065380" y="1210897"/>
                  </a:cubicBezTo>
                  <a:lnTo>
                    <a:pt x="201820" y="1210897"/>
                  </a:lnTo>
                  <a:cubicBezTo>
                    <a:pt x="90358" y="1210897"/>
                    <a:pt x="0" y="1120539"/>
                    <a:pt x="0" y="1009077"/>
                  </a:cubicBezTo>
                  <a:lnTo>
                    <a:pt x="0" y="201820"/>
                  </a:lnTo>
                  <a:close/>
                </a:path>
              </a:pathLst>
            </a:custGeom>
            <a:solidFill>
              <a:srgbClr val="00B0F0"/>
            </a:solidFill>
          </p:spPr>
          <p:style>
            <a:lnRef idx="3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4">
                <a:hueOff val="0"/>
                <a:satOff val="0"/>
                <a:lumOff val="0"/>
                <a:alphaOff val="0"/>
              </a:schemeClr>
            </a:fillRef>
            <a:effectRef idx="1">
              <a:schemeClr val="accent4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lIns="220401" tIns="59111" rIns="220401" bIns="59111" spcCol="1270" anchor="ctr"/>
            <a:lstStyle/>
            <a:p>
              <a:pPr defTabSz="2889250">
                <a:lnSpc>
                  <a:spcPct val="90000"/>
                </a:lnSpc>
                <a:spcAft>
                  <a:spcPct val="35000"/>
                </a:spcAft>
                <a:defRPr/>
              </a:pPr>
              <a:endParaRPr lang="zh-CN" altLang="en-US" sz="6500" dirty="0"/>
            </a:p>
          </p:txBody>
        </p:sp>
      </p:grpSp>
      <p:sp>
        <p:nvSpPr>
          <p:cNvPr id="9" name="矩形 75"/>
          <p:cNvSpPr>
            <a:spLocks noChangeArrowheads="1"/>
          </p:cNvSpPr>
          <p:nvPr/>
        </p:nvSpPr>
        <p:spPr bwMode="auto">
          <a:xfrm>
            <a:off x="323528" y="555526"/>
            <a:ext cx="2304256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zh-CN" altLang="en-US" sz="2000" dirty="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</a:rPr>
              <a:t>完美图解</a:t>
            </a:r>
          </a:p>
        </p:txBody>
      </p:sp>
      <p:pic>
        <p:nvPicPr>
          <p:cNvPr id="5121" name="Picture 1" descr="C:\Users\Administrator\AppData\Roaming\Tencent\Users\155170962\QQ\WinTemp\RichOle\SME0@X1{UEUR0N_VAE%2UM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4834" y="955636"/>
            <a:ext cx="5543550" cy="2600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C:\Users\Administrator\AppData\Roaming\Tencent\Users\155170962\QQ\WinTemp\RichOle\O%HL2]FM0_LGL]AVC]O4~UR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3723878"/>
            <a:ext cx="4667250" cy="685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59166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精装书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565</TotalTime>
  <Words>505</Words>
  <Application>Microsoft Office PowerPoint</Application>
  <PresentationFormat>全屏显示(16:9)</PresentationFormat>
  <Paragraphs>57</Paragraphs>
  <Slides>20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20</vt:i4>
      </vt:variant>
    </vt:vector>
  </HeadingPairs>
  <TitlesOfParts>
    <vt:vector size="28" baseType="lpstr">
      <vt:lpstr>Adobe 仿宋 Std R</vt:lpstr>
      <vt:lpstr>等线</vt:lpstr>
      <vt:lpstr>黑体</vt:lpstr>
      <vt:lpstr>微软雅黑</vt:lpstr>
      <vt:lpstr>Arial</vt:lpstr>
      <vt:lpstr>Calibri</vt:lpstr>
      <vt:lpstr>Times New Roman</vt:lpstr>
      <vt:lpstr>Office 主题​​</vt:lpstr>
      <vt:lpstr>广度优先搜索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微软中国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微软用户</dc:creator>
  <cp:lastModifiedBy>祁 全</cp:lastModifiedBy>
  <cp:revision>444</cp:revision>
  <dcterms:created xsi:type="dcterms:W3CDTF">2018-04-19T15:31:00Z</dcterms:created>
  <dcterms:modified xsi:type="dcterms:W3CDTF">2019-03-05T13:12:51Z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