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6" r:id="rId2"/>
    <p:sldId id="498" r:id="rId3"/>
    <p:sldId id="499" r:id="rId4"/>
    <p:sldId id="500" r:id="rId5"/>
    <p:sldId id="501" r:id="rId6"/>
    <p:sldId id="502" r:id="rId7"/>
    <p:sldId id="495" r:id="rId8"/>
    <p:sldId id="496" r:id="rId9"/>
    <p:sldId id="503" r:id="rId10"/>
    <p:sldId id="504" r:id="rId11"/>
    <p:sldId id="505" r:id="rId12"/>
    <p:sldId id="506" r:id="rId13"/>
    <p:sldId id="507" r:id="rId14"/>
    <p:sldId id="508" r:id="rId15"/>
    <p:sldId id="509" r:id="rId16"/>
    <p:sldId id="510" r:id="rId17"/>
    <p:sldId id="511" r:id="rId18"/>
    <p:sldId id="512" r:id="rId19"/>
    <p:sldId id="483" r:id="rId2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7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190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solidFill>
                  <a:schemeClr val="bg1"/>
                </a:solidFill>
                <a:latin typeface="Times New Roman" panose="02020603050405020304" pitchFamily="18" charset="0"/>
              </a:rPr>
              <a:t>深度优先搜索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18433" name="Picture 1" descr="C:\Users\Administrator\AppData\Roaming\Tencent\Users\155170962\QQ\WinTemp\RichOle\()KRBH_QJUKFRY7~73XU@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299949"/>
            <a:ext cx="3962400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37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12388" y="498996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17409" name="Picture 1" descr="C:\Users\Administrator\AppData\Roaming\Tencent\Users\155170962\QQ\WinTemp\RichOle\D@4HM99IGH1I)(74K$U1E~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01140"/>
            <a:ext cx="39814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407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12388" y="498996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sp>
        <p:nvSpPr>
          <p:cNvPr id="2" name="矩形 1"/>
          <p:cNvSpPr/>
          <p:nvPr/>
        </p:nvSpPr>
        <p:spPr>
          <a:xfrm>
            <a:off x="3923928" y="3867894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/>
              <a:t>深</a:t>
            </a:r>
            <a:r>
              <a:rPr lang="zh-CN" altLang="zh-CN" sz="2800" dirty="0"/>
              <a:t>度优先生成树</a:t>
            </a:r>
            <a:endParaRPr lang="zh-CN" altLang="en-US" sz="2800" dirty="0"/>
          </a:p>
        </p:txBody>
      </p:sp>
      <p:pic>
        <p:nvPicPr>
          <p:cNvPr id="25601" name="Picture 1" descr="C:\Users\Administrator\AppData\Roaming\Tencent\Users\155170962\QQ\WinTemp\RichOle\V0MLOY84H0K]($U0XM74]B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850" y="941999"/>
            <a:ext cx="380047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53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7544" y="498996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实践练习</a:t>
            </a:r>
          </a:p>
        </p:txBody>
      </p:sp>
      <p:sp>
        <p:nvSpPr>
          <p:cNvPr id="2" name="矩形 1"/>
          <p:cNvSpPr/>
          <p:nvPr/>
        </p:nvSpPr>
        <p:spPr>
          <a:xfrm>
            <a:off x="4355976" y="3939902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/>
              <a:t>深</a:t>
            </a:r>
            <a:r>
              <a:rPr lang="zh-CN" altLang="zh-CN" sz="2800" dirty="0"/>
              <a:t>度优先</a:t>
            </a:r>
            <a:r>
              <a:rPr lang="zh-CN" altLang="en-US" sz="2800" dirty="0"/>
              <a:t>遍历</a:t>
            </a:r>
          </a:p>
        </p:txBody>
      </p:sp>
      <p:pic>
        <p:nvPicPr>
          <p:cNvPr id="1025" name="Picture 1" descr="C:\Users\Administrator\AppData\Roaming\Tencent\Users\155170962\QQ\WinTemp\RichOle\}0LOC$6$2]EY}G)`76_Y_)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371" y="1347614"/>
            <a:ext cx="526732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159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7544" y="498996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实践练习</a:t>
            </a:r>
          </a:p>
        </p:txBody>
      </p:sp>
      <p:sp>
        <p:nvSpPr>
          <p:cNvPr id="2" name="矩形 1"/>
          <p:cNvSpPr/>
          <p:nvPr/>
        </p:nvSpPr>
        <p:spPr>
          <a:xfrm>
            <a:off x="4355976" y="3939902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/>
              <a:t>深</a:t>
            </a:r>
            <a:r>
              <a:rPr lang="zh-CN" altLang="zh-CN" sz="2800" dirty="0"/>
              <a:t>度优先</a:t>
            </a:r>
            <a:r>
              <a:rPr lang="zh-CN" altLang="en-US" sz="2800" dirty="0"/>
              <a:t>遍历</a:t>
            </a:r>
          </a:p>
        </p:txBody>
      </p:sp>
      <p:pic>
        <p:nvPicPr>
          <p:cNvPr id="4097" name="Picture 1" descr="C:\Users\Administrator\AppData\Roaming\Tencent\Users\155170962\QQ\WinTemp\RichOle\DB0MDADI9OC0C@696EY@TT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160" y="1275606"/>
            <a:ext cx="53244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64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47164" y="480111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算法实现</a:t>
            </a:r>
          </a:p>
        </p:txBody>
      </p:sp>
      <p:pic>
        <p:nvPicPr>
          <p:cNvPr id="16385" name="Picture 1" descr="C:\Users\Administrator\AppData\Roaming\Tencent\Users\155170962\QQ\WinTemp\RichOle\(]C4CTVKJI1)V_07)TCQ(7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59" y="1383690"/>
            <a:ext cx="7510199" cy="2225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531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47164" y="230962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算法实现</a:t>
            </a:r>
          </a:p>
        </p:txBody>
      </p:sp>
      <p:pic>
        <p:nvPicPr>
          <p:cNvPr id="15361" name="Picture 1" descr="C:\Users\Administrator\AppData\Roaming\Tencent\Users\155170962\QQ\WinTemp\RichOle\R}]CCSK}YV)6602_1~6U6J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941504"/>
            <a:ext cx="7350143" cy="3718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815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74382" y="247319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算法实现</a:t>
            </a:r>
          </a:p>
        </p:txBody>
      </p:sp>
      <p:pic>
        <p:nvPicPr>
          <p:cNvPr id="14337" name="Picture 1" descr="C:\Users\Administrator\AppData\Roaming\Tencent\Users\155170962\QQ\WinTemp\RichOle\KXXO7%V%@)87DDN$}J[U{0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417" y="1347614"/>
            <a:ext cx="7751473" cy="1952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0524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4841" y="236364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算法分析</a:t>
            </a:r>
          </a:p>
        </p:txBody>
      </p:sp>
      <p:sp>
        <p:nvSpPr>
          <p:cNvPr id="2" name="矩形 1"/>
          <p:cNvSpPr/>
          <p:nvPr/>
        </p:nvSpPr>
        <p:spPr>
          <a:xfrm>
            <a:off x="1115616" y="803483"/>
            <a:ext cx="7272808" cy="3746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基于邻接矩阵的</a:t>
            </a:r>
            <a:r>
              <a:rPr lang="en-US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DFS</a:t>
            </a: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算法</a:t>
            </a:r>
          </a:p>
          <a:p>
            <a:pPr indent="457200">
              <a:lnSpc>
                <a:spcPct val="125000"/>
              </a:lnSpc>
            </a:pPr>
            <a:r>
              <a:rPr lang="zh-CN" altLang="zh-CN" sz="2000" dirty="0">
                <a:latin typeface="Times New Roman" panose="02020603050405020304" pitchFamily="18" charset="0"/>
              </a:rPr>
              <a:t>查找每个顶点的邻接点需要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时间，一共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zh-CN" altLang="zh-CN" sz="2000" dirty="0">
                <a:latin typeface="Times New Roman" panose="02020603050405020304" pitchFamily="18" charset="0"/>
              </a:rPr>
              <a:t>个顶点，总的时间复杂度为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baseline="30000" dirty="0">
                <a:latin typeface="Times New Roman" panose="02020603050405020304" pitchFamily="18" charset="0"/>
              </a:rPr>
              <a:t>2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，使用了一个递归工作栈，空间复杂度为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。</a:t>
            </a:r>
          </a:p>
          <a:p>
            <a:pPr marL="457200" lvl="0" indent="-457200">
              <a:buFont typeface="+mj-lt"/>
              <a:buAutoNum type="arabicPeriod" startAt="2"/>
            </a:pP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基于邻接表的</a:t>
            </a:r>
            <a:r>
              <a:rPr lang="en-US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DFS</a:t>
            </a: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算法</a:t>
            </a:r>
          </a:p>
          <a:p>
            <a:pPr indent="457200">
              <a:lnSpc>
                <a:spcPct val="125000"/>
              </a:lnSpc>
            </a:pPr>
            <a:r>
              <a:rPr lang="zh-CN" altLang="zh-CN" sz="2000" dirty="0">
                <a:latin typeface="Times New Roman" panose="02020603050405020304" pitchFamily="18" charset="0"/>
              </a:rPr>
              <a:t>查找顶点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sz="2000" dirty="0">
                <a:latin typeface="Times New Roman" panose="02020603050405020304" pitchFamily="18" charset="0"/>
              </a:rPr>
              <a:t>的邻接点需要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d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</a:rPr>
              <a:t>))</a:t>
            </a:r>
            <a:r>
              <a:rPr lang="zh-CN" altLang="zh-CN" sz="2000" dirty="0">
                <a:latin typeface="Times New Roman" panose="02020603050405020304" pitchFamily="18" charset="0"/>
              </a:rPr>
              <a:t>时间，</a:t>
            </a:r>
            <a:r>
              <a:rPr lang="en-US" altLang="zh-CN" sz="2000" i="1" dirty="0">
                <a:latin typeface="Times New Roman" panose="02020603050405020304" pitchFamily="18" charset="0"/>
              </a:rPr>
              <a:t>d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为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sz="2000" dirty="0">
                <a:latin typeface="Times New Roman" panose="02020603050405020304" pitchFamily="18" charset="0"/>
              </a:rPr>
              <a:t>的出度（无向图为度），对有向图而言，所有顶点的出度之和等于边数</a:t>
            </a:r>
            <a:r>
              <a:rPr lang="en-US" altLang="zh-CN" sz="2000" i="1" dirty="0">
                <a:latin typeface="Times New Roman" panose="02020603050405020304" pitchFamily="18" charset="0"/>
              </a:rPr>
              <a:t>e</a:t>
            </a:r>
            <a:r>
              <a:rPr lang="zh-CN" altLang="zh-CN" sz="2000" dirty="0">
                <a:latin typeface="Times New Roman" panose="02020603050405020304" pitchFamily="18" charset="0"/>
              </a:rPr>
              <a:t>，对无向图而言，所有顶点的度之和等于</a:t>
            </a:r>
            <a:r>
              <a:rPr lang="en-US" altLang="zh-CN" sz="2000" dirty="0">
                <a:latin typeface="Times New Roman" panose="02020603050405020304" pitchFamily="18" charset="0"/>
              </a:rPr>
              <a:t>2</a:t>
            </a:r>
            <a:r>
              <a:rPr lang="en-US" altLang="zh-CN" sz="2000" i="1" dirty="0">
                <a:latin typeface="Times New Roman" panose="02020603050405020304" pitchFamily="18" charset="0"/>
              </a:rPr>
              <a:t>e</a:t>
            </a:r>
            <a:r>
              <a:rPr lang="zh-CN" altLang="zh-CN" sz="2000" dirty="0">
                <a:latin typeface="Times New Roman" panose="02020603050405020304" pitchFamily="18" charset="0"/>
              </a:rPr>
              <a:t>，因此查找邻接点的时间复杂度为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e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，加上初始化时间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，总的时间复杂度为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 err="1">
                <a:latin typeface="Times New Roman" panose="02020603050405020304" pitchFamily="18" charset="0"/>
              </a:rPr>
              <a:t>n</a:t>
            </a:r>
            <a:r>
              <a:rPr lang="en-US" altLang="zh-CN" sz="2000" dirty="0" err="1">
                <a:latin typeface="Times New Roman" panose="02020603050405020304" pitchFamily="18" charset="0"/>
              </a:rPr>
              <a:t>+</a:t>
            </a:r>
            <a:r>
              <a:rPr lang="en-US" altLang="zh-CN" sz="2000" i="1" dirty="0" err="1">
                <a:latin typeface="Times New Roman" panose="02020603050405020304" pitchFamily="18" charset="0"/>
              </a:rPr>
              <a:t>e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，使用了一个递归工作栈，空间复杂度为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922360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07124"/>
            <a:chOff x="3474523" y="2577684"/>
            <a:chExt cx="10798047" cy="2300740"/>
          </a:xfrm>
        </p:grpSpPr>
        <p:sp>
          <p:nvSpPr>
            <p:cNvPr id="8" name="矩形 7"/>
            <p:cNvSpPr/>
            <p:nvPr/>
          </p:nvSpPr>
          <p:spPr>
            <a:xfrm>
              <a:off x="3957027" y="2721865"/>
              <a:ext cx="10315543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3" name="矩形 2"/>
          <p:cNvSpPr/>
          <p:nvPr/>
        </p:nvSpPr>
        <p:spPr>
          <a:xfrm>
            <a:off x="1709936" y="1949081"/>
            <a:ext cx="6114511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1.</a:t>
            </a:r>
            <a:r>
              <a:rPr lang="zh-CN" altLang="en-US" dirty="0">
                <a:latin typeface="Times New Roman" panose="02020603050405020304" pitchFamily="18" charset="0"/>
              </a:rPr>
              <a:t>画一个图，写程序对其进行深度优先搜索。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308630" y="396580"/>
            <a:ext cx="2448272" cy="67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深度优先搜索</a:t>
            </a: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899592" y="1347614"/>
            <a:ext cx="6924855" cy="3024336"/>
            <a:chOff x="3421937" y="2577684"/>
            <a:chExt cx="10850633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21937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71600" y="1347614"/>
            <a:ext cx="2109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知识点概述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75656" y="1851670"/>
            <a:ext cx="6226175" cy="232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zh-CN" sz="2000" dirty="0"/>
              <a:t>深度优先搜索（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Depth First Search</a:t>
            </a:r>
            <a:r>
              <a:rPr lang="zh-CN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DFS</a:t>
            </a:r>
            <a:r>
              <a:rPr lang="zh-CN" altLang="zh-CN" sz="2000" dirty="0"/>
              <a:t>），是最常见的图搜索方法之一。深度优先搜索沿着一条路径一直走下去，无法行进时，回退回退到刚刚访问的结点，似不撞南墙不回头，不到黄河不死心。深度优先遍历是按照深度优先搜索的方式对图进行遍历。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0364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7544" y="699542"/>
            <a:ext cx="8064896" cy="3816424"/>
            <a:chOff x="3566938" y="2577684"/>
            <a:chExt cx="10705632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66938" y="2577684"/>
              <a:ext cx="344514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731480"/>
            <a:ext cx="28083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</a:t>
            </a:r>
            <a:r>
              <a:rPr lang="zh-CN" altLang="zh-CN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度优先遍历秘籍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442169" y="1402832"/>
            <a:ext cx="6226175" cy="583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zh-CN" altLang="zh-CN" sz="2400" b="1" dirty="0">
                <a:solidFill>
                  <a:srgbClr val="0070C0"/>
                </a:solidFill>
              </a:rPr>
              <a:t>后被访问的顶点，其邻接点先被访问。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53BFCD5-5856-4C82-95A8-6270920AA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173" y="2134410"/>
            <a:ext cx="7446251" cy="9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indent="457200">
              <a:lnSpc>
                <a:spcPct val="150000"/>
              </a:lnSpc>
            </a:pPr>
            <a:r>
              <a:rPr lang="zh-CN" altLang="zh-CN" sz="2000" dirty="0"/>
              <a:t>根据深度优先遍历秘籍，后来先服务，可以借助于栈实现。递归本身就是使用栈实现的，因此使用递归方法更方便。</a:t>
            </a:r>
          </a:p>
        </p:txBody>
      </p:sp>
    </p:spTree>
    <p:extLst>
      <p:ext uri="{BB962C8B-B14F-4D97-AF65-F5344CB8AC3E}">
        <p14:creationId xmlns:p14="http://schemas.microsoft.com/office/powerpoint/2010/main" val="2811368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32852" y="483518"/>
            <a:ext cx="8243604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算法步骤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53BFCD5-5856-4C82-95A8-6270920AA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370548"/>
            <a:ext cx="7809952" cy="189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lvl="0" indent="-514350">
              <a:lnSpc>
                <a:spcPct val="125000"/>
              </a:lnSpc>
              <a:buFont typeface="+mj-lt"/>
              <a:buAutoNum type="arabicPeriod"/>
            </a:pPr>
            <a:r>
              <a:rPr lang="zh-CN" altLang="zh-CN" sz="2400" dirty="0"/>
              <a:t>初始化图中所有顶点未被访问。</a:t>
            </a:r>
          </a:p>
          <a:p>
            <a:pPr marL="514350" lvl="0" indent="-514350">
              <a:lnSpc>
                <a:spcPct val="125000"/>
              </a:lnSpc>
              <a:buFont typeface="+mj-lt"/>
              <a:buAutoNum type="arabicPeriod"/>
            </a:pPr>
            <a:r>
              <a:rPr lang="zh-CN" altLang="zh-CN" sz="2400" dirty="0"/>
              <a:t>从图中的某个顶点</a:t>
            </a:r>
            <a:r>
              <a:rPr lang="en-US" altLang="zh-CN" sz="2400" i="1" dirty="0"/>
              <a:t>v</a:t>
            </a:r>
            <a:r>
              <a:rPr lang="zh-CN" altLang="zh-CN" sz="2400" dirty="0"/>
              <a:t>出发，访问</a:t>
            </a:r>
            <a:r>
              <a:rPr lang="en-US" altLang="zh-CN" sz="2400" i="1" dirty="0"/>
              <a:t>v</a:t>
            </a:r>
            <a:r>
              <a:rPr lang="zh-CN" altLang="zh-CN" sz="2400" dirty="0"/>
              <a:t>并标记已访问；</a:t>
            </a:r>
          </a:p>
          <a:p>
            <a:pPr marL="514350" lvl="0" indent="-514350">
              <a:lnSpc>
                <a:spcPct val="125000"/>
              </a:lnSpc>
              <a:buFont typeface="+mj-lt"/>
              <a:buAutoNum type="arabicPeriod"/>
            </a:pPr>
            <a:r>
              <a:rPr lang="zh-CN" altLang="zh-CN" sz="2400" dirty="0"/>
              <a:t>依次检查</a:t>
            </a:r>
            <a:r>
              <a:rPr lang="en-US" altLang="zh-CN" sz="2400" i="1" dirty="0"/>
              <a:t>v</a:t>
            </a:r>
            <a:r>
              <a:rPr lang="zh-CN" altLang="zh-CN" sz="2400" dirty="0"/>
              <a:t>的所有邻接点</a:t>
            </a:r>
            <a:r>
              <a:rPr lang="en-US" altLang="zh-CN" sz="2400" i="1" dirty="0"/>
              <a:t>w</a:t>
            </a:r>
            <a:r>
              <a:rPr lang="zh-CN" altLang="zh-CN" sz="2400" dirty="0"/>
              <a:t>，如果</a:t>
            </a:r>
            <a:r>
              <a:rPr lang="en-US" altLang="zh-CN" sz="2400" i="1" dirty="0"/>
              <a:t>w</a:t>
            </a:r>
            <a:r>
              <a:rPr lang="zh-CN" altLang="zh-CN" sz="2400" dirty="0"/>
              <a:t>未被访问，则从</a:t>
            </a:r>
            <a:r>
              <a:rPr lang="en-US" altLang="zh-CN" sz="2400" i="1" dirty="0"/>
              <a:t>w</a:t>
            </a:r>
            <a:r>
              <a:rPr lang="zh-CN" altLang="zh-CN" sz="2400" dirty="0"/>
              <a:t>出发进行深度优先遍历（递归调用，重复</a:t>
            </a:r>
            <a:r>
              <a:rPr lang="en-US" altLang="zh-CN" sz="2400" dirty="0"/>
              <a:t>2</a:t>
            </a:r>
            <a:r>
              <a:rPr lang="zh-CN" altLang="zh-CN" sz="2400" dirty="0"/>
              <a:t>—</a:t>
            </a:r>
            <a:r>
              <a:rPr lang="en-US" altLang="zh-CN" sz="2400" dirty="0"/>
              <a:t>3</a:t>
            </a:r>
            <a:r>
              <a:rPr lang="zh-CN" altLang="zh-CN" sz="2400" dirty="0"/>
              <a:t>步）。</a:t>
            </a:r>
          </a:p>
        </p:txBody>
      </p:sp>
    </p:spTree>
    <p:extLst>
      <p:ext uri="{BB962C8B-B14F-4D97-AF65-F5344CB8AC3E}">
        <p14:creationId xmlns:p14="http://schemas.microsoft.com/office/powerpoint/2010/main" val="3279146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23553" name="Picture 1" descr="C:\Users\Administrator\AppData\Roaming\Tencent\Users\155170962\QQ\WinTemp\RichOle\I)RDD291[5}6LL[HZ381PL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557" y="1216893"/>
            <a:ext cx="3876675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798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22529" name="Picture 1" descr="C:\Users\Administrator\AppData\Roaming\Tencent\Users\155170962\QQ\WinTemp\RichOle\4K(7FY12J}{{%E@VC5[$EX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280899"/>
            <a:ext cx="3857625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75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21505" name="Picture 1" descr="C:\Users\Administrator\AppData\Roaming\Tencent\Users\155170962\QQ\WinTemp\RichOle\8ZZ]MYUUM1SFO(NK`3CQNO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203598"/>
            <a:ext cx="4000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56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20481" name="Picture 1" descr="C:\Users\Administrator\AppData\Roaming\Tencent\Users\155170962\QQ\WinTemp\RichOle\[GI$X1LOCLTXCBDD3@MBQ0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285662"/>
            <a:ext cx="40100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330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19457" name="Picture 1" descr="C:\Users\Administrator\AppData\Roaming\Tencent\Users\155170962\QQ\WinTemp\RichOle\FT90~VU~~~@)27G[D2Z%{`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203598"/>
            <a:ext cx="401955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994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416</Words>
  <Application>Microsoft Office PowerPoint</Application>
  <PresentationFormat>全屏显示(16:9)</PresentationFormat>
  <Paragraphs>54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Adobe 仿宋 Std R</vt:lpstr>
      <vt:lpstr>等线</vt:lpstr>
      <vt:lpstr>黑体</vt:lpstr>
      <vt:lpstr>微软雅黑</vt:lpstr>
      <vt:lpstr>Arial</vt:lpstr>
      <vt:lpstr>Calibri</vt:lpstr>
      <vt:lpstr>Times New Roman</vt:lpstr>
      <vt:lpstr>Office 主题​​</vt:lpstr>
      <vt:lpstr>深度优先搜索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633</cp:revision>
  <dcterms:created xsi:type="dcterms:W3CDTF">2018-04-19T15:31:00Z</dcterms:created>
  <dcterms:modified xsi:type="dcterms:W3CDTF">2019-03-05T13:07:05Z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2052-11.1.0.8472</vt:lpwstr>
  </property>
</Properties>
</file>