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8"/>
  </p:handoutMasterIdLst>
  <p:sldIdLst>
    <p:sldId id="258" r:id="rId2"/>
    <p:sldId id="269" r:id="rId3"/>
    <p:sldId id="282" r:id="rId4"/>
    <p:sldId id="271" r:id="rId5"/>
    <p:sldId id="285" r:id="rId6"/>
    <p:sldId id="290" r:id="rId7"/>
    <p:sldId id="291" r:id="rId8"/>
    <p:sldId id="292" r:id="rId9"/>
    <p:sldId id="293" r:id="rId10"/>
    <p:sldId id="294" r:id="rId11"/>
    <p:sldId id="295" r:id="rId12"/>
    <p:sldId id="296" r:id="rId13"/>
    <p:sldId id="289" r:id="rId14"/>
    <p:sldId id="297" r:id="rId15"/>
    <p:sldId id="259" r:id="rId16"/>
    <p:sldId id="276" r:id="rId17"/>
    <p:sldId id="298" r:id="rId18"/>
    <p:sldId id="299" r:id="rId19"/>
    <p:sldId id="300" r:id="rId20"/>
    <p:sldId id="301" r:id="rId21"/>
    <p:sldId id="302" r:id="rId22"/>
    <p:sldId id="303" r:id="rId23"/>
    <p:sldId id="305" r:id="rId24"/>
    <p:sldId id="306" r:id="rId25"/>
    <p:sldId id="307" r:id="rId26"/>
    <p:sldId id="308" r:id="rId27"/>
    <p:sldId id="261" r:id="rId28"/>
    <p:sldId id="263" r:id="rId29"/>
    <p:sldId id="309" r:id="rId30"/>
    <p:sldId id="286" r:id="rId31"/>
    <p:sldId id="273" r:id="rId32"/>
    <p:sldId id="287" r:id="rId33"/>
    <p:sldId id="264" r:id="rId34"/>
    <p:sldId id="288" r:id="rId35"/>
    <p:sldId id="268" r:id="rId36"/>
    <p:sldId id="262"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3840" userDrawn="1">
          <p15:clr>
            <a:srgbClr val="A4A3A4"/>
          </p15:clr>
        </p15:guide>
        <p15:guide id="3" pos="1935" userDrawn="1">
          <p15:clr>
            <a:srgbClr val="A4A3A4"/>
          </p15:clr>
        </p15:guide>
        <p15:guide id="4" pos="5700" userDrawn="1">
          <p15:clr>
            <a:srgbClr val="A4A3A4"/>
          </p15:clr>
        </p15:guide>
        <p15:guide id="5" orient="horz" pos="2160" userDrawn="1">
          <p15:clr>
            <a:srgbClr val="A4A3A4"/>
          </p15:clr>
        </p15:guide>
        <p15:guide id="6" orient="horz" pos="1684" userDrawn="1">
          <p15:clr>
            <a:srgbClr val="A4A3A4"/>
          </p15:clr>
        </p15:guide>
        <p15:guide id="7" pos="6675" userDrawn="1">
          <p15:clr>
            <a:srgbClr val="A4A3A4"/>
          </p15:clr>
        </p15:guide>
        <p15:guide id="8" orient="horz" pos="11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34" autoAdjust="0"/>
    <p:restoredTop sz="94660"/>
  </p:normalViewPr>
  <p:slideViewPr>
    <p:cSldViewPr snapToGrid="0" showGuides="1">
      <p:cViewPr varScale="1">
        <p:scale>
          <a:sx n="74" d="100"/>
          <a:sy n="74" d="100"/>
        </p:scale>
        <p:origin x="456" y="72"/>
      </p:cViewPr>
      <p:guideLst>
        <p:guide orient="horz" pos="822"/>
        <p:guide pos="3840"/>
        <p:guide pos="1935"/>
        <p:guide pos="5700"/>
        <p:guide orient="horz" pos="2160"/>
        <p:guide orient="horz" pos="1684"/>
        <p:guide pos="6675"/>
        <p:guide orient="horz" pos="1117"/>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77" d="100"/>
          <a:sy n="77" d="100"/>
        </p:scale>
        <p:origin x="185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6A370D-DCBB-472B-9C7C-ADA8E822A171}" type="datetimeFigureOut">
              <a:rPr lang="zh-CN" altLang="en-US" smtClean="0"/>
              <a:t>2017/5/12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F61DBE-6B1C-4738-A02E-9BD993EBFDF4}" type="slidenum">
              <a:rPr lang="zh-CN" altLang="en-US" smtClean="0"/>
              <a:t>‹#›</a:t>
            </a:fld>
            <a:endParaRPr lang="zh-CN" altLang="en-US"/>
          </a:p>
        </p:txBody>
      </p:sp>
    </p:spTree>
    <p:extLst>
      <p:ext uri="{BB962C8B-B14F-4D97-AF65-F5344CB8AC3E}">
        <p14:creationId xmlns:p14="http://schemas.microsoft.com/office/powerpoint/2010/main" val="23767413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E0ACD47-4498-49C2-B039-606104318D0B}" type="datetimeFigureOut">
              <a:rPr lang="zh-CN" altLang="en-US" smtClean="0"/>
              <a:t>2017/5/12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A71742-2A5B-4123-A8C5-3DF3529641FC}" type="slidenum">
              <a:rPr lang="zh-CN" altLang="en-US" smtClean="0"/>
              <a:t>‹#›</a:t>
            </a:fld>
            <a:endParaRPr lang="zh-CN" altLang="en-US"/>
          </a:p>
        </p:txBody>
      </p:sp>
    </p:spTree>
    <p:extLst>
      <p:ext uri="{BB962C8B-B14F-4D97-AF65-F5344CB8AC3E}">
        <p14:creationId xmlns:p14="http://schemas.microsoft.com/office/powerpoint/2010/main" val="1285949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0ACD47-4498-49C2-B039-606104318D0B}" type="datetimeFigureOut">
              <a:rPr lang="zh-CN" altLang="en-US" smtClean="0"/>
              <a:t>2017/5/12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A71742-2A5B-4123-A8C5-3DF3529641FC}" type="slidenum">
              <a:rPr lang="zh-CN" altLang="en-US" smtClean="0"/>
              <a:t>‹#›</a:t>
            </a:fld>
            <a:endParaRPr lang="zh-CN" altLang="en-US"/>
          </a:p>
        </p:txBody>
      </p:sp>
    </p:spTree>
    <p:extLst>
      <p:ext uri="{BB962C8B-B14F-4D97-AF65-F5344CB8AC3E}">
        <p14:creationId xmlns:p14="http://schemas.microsoft.com/office/powerpoint/2010/main" val="39468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0ACD47-4498-49C2-B039-606104318D0B}" type="datetimeFigureOut">
              <a:rPr lang="zh-CN" altLang="en-US" smtClean="0"/>
              <a:t>2017/5/12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A71742-2A5B-4123-A8C5-3DF3529641FC}" type="slidenum">
              <a:rPr lang="zh-CN" altLang="en-US" smtClean="0"/>
              <a:t>‹#›</a:t>
            </a:fld>
            <a:endParaRPr lang="zh-CN" altLang="en-US"/>
          </a:p>
        </p:txBody>
      </p:sp>
    </p:spTree>
    <p:extLst>
      <p:ext uri="{BB962C8B-B14F-4D97-AF65-F5344CB8AC3E}">
        <p14:creationId xmlns:p14="http://schemas.microsoft.com/office/powerpoint/2010/main" val="1732585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E0ACD47-4498-49C2-B039-606104318D0B}" type="datetimeFigureOut">
              <a:rPr lang="zh-CN" altLang="en-US" smtClean="0"/>
              <a:t>2017/5/12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A71742-2A5B-4123-A8C5-3DF3529641FC}" type="slidenum">
              <a:rPr lang="zh-CN" altLang="en-US" smtClean="0"/>
              <a:t>‹#›</a:t>
            </a:fld>
            <a:endParaRPr lang="zh-CN" altLang="en-US"/>
          </a:p>
        </p:txBody>
      </p:sp>
    </p:spTree>
    <p:extLst>
      <p:ext uri="{BB962C8B-B14F-4D97-AF65-F5344CB8AC3E}">
        <p14:creationId xmlns:p14="http://schemas.microsoft.com/office/powerpoint/2010/main" val="215520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E0ACD47-4498-49C2-B039-606104318D0B}" type="datetimeFigureOut">
              <a:rPr lang="zh-CN" altLang="en-US" smtClean="0"/>
              <a:t>2017/5/12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BA71742-2A5B-4123-A8C5-3DF3529641FC}" type="slidenum">
              <a:rPr lang="zh-CN" altLang="en-US" smtClean="0"/>
              <a:t>‹#›</a:t>
            </a:fld>
            <a:endParaRPr lang="zh-CN" altLang="en-US"/>
          </a:p>
        </p:txBody>
      </p:sp>
    </p:spTree>
    <p:extLst>
      <p:ext uri="{BB962C8B-B14F-4D97-AF65-F5344CB8AC3E}">
        <p14:creationId xmlns:p14="http://schemas.microsoft.com/office/powerpoint/2010/main" val="382501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E0ACD47-4498-49C2-B039-606104318D0B}" type="datetimeFigureOut">
              <a:rPr lang="zh-CN" altLang="en-US" smtClean="0"/>
              <a:t>2017/5/12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A71742-2A5B-4123-A8C5-3DF3529641FC}" type="slidenum">
              <a:rPr lang="zh-CN" altLang="en-US" smtClean="0"/>
              <a:t>‹#›</a:t>
            </a:fld>
            <a:endParaRPr lang="zh-CN" altLang="en-US"/>
          </a:p>
        </p:txBody>
      </p:sp>
    </p:spTree>
    <p:extLst>
      <p:ext uri="{BB962C8B-B14F-4D97-AF65-F5344CB8AC3E}">
        <p14:creationId xmlns:p14="http://schemas.microsoft.com/office/powerpoint/2010/main" val="379196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E0ACD47-4498-49C2-B039-606104318D0B}" type="datetimeFigureOut">
              <a:rPr lang="zh-CN" altLang="en-US" smtClean="0"/>
              <a:t>2017/5/12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BA71742-2A5B-4123-A8C5-3DF3529641FC}" type="slidenum">
              <a:rPr lang="zh-CN" altLang="en-US" smtClean="0"/>
              <a:t>‹#›</a:t>
            </a:fld>
            <a:endParaRPr lang="zh-CN" altLang="en-US"/>
          </a:p>
        </p:txBody>
      </p:sp>
    </p:spTree>
    <p:extLst>
      <p:ext uri="{BB962C8B-B14F-4D97-AF65-F5344CB8AC3E}">
        <p14:creationId xmlns:p14="http://schemas.microsoft.com/office/powerpoint/2010/main" val="197055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E0ACD47-4498-49C2-B039-606104318D0B}" type="datetimeFigureOut">
              <a:rPr lang="zh-CN" altLang="en-US" smtClean="0"/>
              <a:t>2017/5/12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BA71742-2A5B-4123-A8C5-3DF3529641FC}" type="slidenum">
              <a:rPr lang="zh-CN" altLang="en-US" smtClean="0"/>
              <a:t>‹#›</a:t>
            </a:fld>
            <a:endParaRPr lang="zh-CN" altLang="en-US"/>
          </a:p>
        </p:txBody>
      </p:sp>
    </p:spTree>
    <p:extLst>
      <p:ext uri="{BB962C8B-B14F-4D97-AF65-F5344CB8AC3E}">
        <p14:creationId xmlns:p14="http://schemas.microsoft.com/office/powerpoint/2010/main" val="1663616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E0ACD47-4498-49C2-B039-606104318D0B}" type="datetimeFigureOut">
              <a:rPr lang="zh-CN" altLang="en-US" smtClean="0"/>
              <a:t>2017/5/12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BA71742-2A5B-4123-A8C5-3DF3529641FC}" type="slidenum">
              <a:rPr lang="zh-CN" altLang="en-US" smtClean="0"/>
              <a:t>‹#›</a:t>
            </a:fld>
            <a:endParaRPr lang="zh-CN" altLang="en-US"/>
          </a:p>
        </p:txBody>
      </p:sp>
    </p:spTree>
    <p:extLst>
      <p:ext uri="{BB962C8B-B14F-4D97-AF65-F5344CB8AC3E}">
        <p14:creationId xmlns:p14="http://schemas.microsoft.com/office/powerpoint/2010/main" val="321137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E0ACD47-4498-49C2-B039-606104318D0B}" type="datetimeFigureOut">
              <a:rPr lang="zh-CN" altLang="en-US" smtClean="0"/>
              <a:t>2017/5/12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A71742-2A5B-4123-A8C5-3DF3529641FC}" type="slidenum">
              <a:rPr lang="zh-CN" altLang="en-US" smtClean="0"/>
              <a:t>‹#›</a:t>
            </a:fld>
            <a:endParaRPr lang="zh-CN" altLang="en-US"/>
          </a:p>
        </p:txBody>
      </p:sp>
    </p:spTree>
    <p:extLst>
      <p:ext uri="{BB962C8B-B14F-4D97-AF65-F5344CB8AC3E}">
        <p14:creationId xmlns:p14="http://schemas.microsoft.com/office/powerpoint/2010/main" val="32081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E0ACD47-4498-49C2-B039-606104318D0B}" type="datetimeFigureOut">
              <a:rPr lang="zh-CN" altLang="en-US" smtClean="0"/>
              <a:t>2017/5/12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BA71742-2A5B-4123-A8C5-3DF3529641FC}" type="slidenum">
              <a:rPr lang="zh-CN" altLang="en-US" smtClean="0"/>
              <a:t>‹#›</a:t>
            </a:fld>
            <a:endParaRPr lang="zh-CN" altLang="en-US"/>
          </a:p>
        </p:txBody>
      </p:sp>
    </p:spTree>
    <p:extLst>
      <p:ext uri="{BB962C8B-B14F-4D97-AF65-F5344CB8AC3E}">
        <p14:creationId xmlns:p14="http://schemas.microsoft.com/office/powerpoint/2010/main" val="410807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ACD47-4498-49C2-B039-606104318D0B}" type="datetimeFigureOut">
              <a:rPr lang="zh-CN" altLang="en-US" smtClean="0"/>
              <a:t>2017/5/12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71742-2A5B-4123-A8C5-3DF3529641FC}" type="slidenum">
              <a:rPr lang="zh-CN" altLang="en-US" smtClean="0"/>
              <a:t>‹#›</a:t>
            </a:fld>
            <a:endParaRPr lang="zh-CN" altLang="en-US"/>
          </a:p>
        </p:txBody>
      </p:sp>
    </p:spTree>
    <p:extLst>
      <p:ext uri="{BB962C8B-B14F-4D97-AF65-F5344CB8AC3E}">
        <p14:creationId xmlns:p14="http://schemas.microsoft.com/office/powerpoint/2010/main" val="1671875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9.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21.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711" y="0"/>
            <a:ext cx="10284577" cy="6858000"/>
          </a:xfrm>
          <a:prstGeom prst="rect">
            <a:avLst/>
          </a:prstGeom>
        </p:spPr>
      </p:pic>
      <p:sp>
        <p:nvSpPr>
          <p:cNvPr id="5" name="六边形 4"/>
          <p:cNvSpPr/>
          <p:nvPr/>
        </p:nvSpPr>
        <p:spPr>
          <a:xfrm>
            <a:off x="4775200" y="2112989"/>
            <a:ext cx="2641600" cy="2247900"/>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rot="5400000">
            <a:off x="4775200" y="2112989"/>
            <a:ext cx="2641600" cy="22479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183155" y="2821440"/>
            <a:ext cx="1825687" cy="830997"/>
          </a:xfrm>
          <a:prstGeom prst="rect">
            <a:avLst/>
          </a:prstGeom>
          <a:noFill/>
        </p:spPr>
        <p:txBody>
          <a:bodyPr wrap="square" rtlCol="0">
            <a:spAutoFit/>
          </a:bodyPr>
          <a:lstStyle/>
          <a:p>
            <a:pPr algn="ctr"/>
            <a:r>
              <a:rPr lang="zh-CN" altLang="en-US" sz="2400" b="1" dirty="0" smtClean="0">
                <a:solidFill>
                  <a:schemeClr val="bg1"/>
                </a:solidFill>
                <a:latin typeface="+mj-lt"/>
                <a:ea typeface="Arial Unicode MS" panose="020B0604020202020204" pitchFamily="34" charset="-122"/>
                <a:cs typeface="Arial Unicode MS" panose="020B0604020202020204" pitchFamily="34" charset="-122"/>
              </a:rPr>
              <a:t>零成本实现性能测试</a:t>
            </a:r>
            <a:endParaRPr lang="zh-CN" altLang="en-US" sz="2400" b="1" dirty="0">
              <a:solidFill>
                <a:schemeClr val="bg1"/>
              </a:solidFill>
              <a:latin typeface="+mj-lt"/>
              <a:ea typeface="Arial Unicode MS" panose="020B0604020202020204" pitchFamily="34" charset="-122"/>
              <a:cs typeface="Arial Unicode MS" panose="020B0604020202020204" pitchFamily="34" charset="-122"/>
            </a:endParaRPr>
          </a:p>
        </p:txBody>
      </p:sp>
      <p:sp>
        <p:nvSpPr>
          <p:cNvPr id="13" name="文本框 12"/>
          <p:cNvSpPr txBox="1"/>
          <p:nvPr/>
        </p:nvSpPr>
        <p:spPr>
          <a:xfrm>
            <a:off x="3379520" y="5292371"/>
            <a:ext cx="5432959" cy="1015663"/>
          </a:xfrm>
          <a:prstGeom prst="rect">
            <a:avLst/>
          </a:prstGeom>
          <a:noFill/>
        </p:spPr>
        <p:txBody>
          <a:bodyPr wrap="square" rtlCol="0">
            <a:spAutoFit/>
          </a:bodyPr>
          <a:lstStyle/>
          <a:p>
            <a:pPr algn="ctr"/>
            <a:r>
              <a:rPr lang="zh-CN" altLang="en-US" sz="2000" b="1" dirty="0" smtClean="0">
                <a:solidFill>
                  <a:schemeClr val="bg1"/>
                </a:solidFill>
                <a:latin typeface="+mj-lt"/>
              </a:rPr>
              <a:t>大宝</a:t>
            </a:r>
            <a:endParaRPr lang="en-US" altLang="zh-CN" sz="2000" b="1" dirty="0" smtClean="0">
              <a:solidFill>
                <a:schemeClr val="bg1"/>
              </a:solidFill>
              <a:latin typeface="+mj-lt"/>
            </a:endParaRPr>
          </a:p>
          <a:p>
            <a:pPr algn="ctr"/>
            <a:r>
              <a:rPr lang="zh-CN" altLang="en-US" sz="2000" b="1" dirty="0" smtClean="0">
                <a:solidFill>
                  <a:schemeClr val="bg1"/>
                </a:solidFill>
                <a:latin typeface="+mj-lt"/>
              </a:rPr>
              <a:t>北京新启航软件测试</a:t>
            </a:r>
            <a:endParaRPr lang="en-US" altLang="zh-CN" sz="2000" b="1" dirty="0" smtClean="0">
              <a:solidFill>
                <a:schemeClr val="bg1"/>
              </a:solidFill>
              <a:latin typeface="+mj-lt"/>
            </a:endParaRPr>
          </a:p>
          <a:p>
            <a:pPr algn="ctr"/>
            <a:r>
              <a:rPr lang="en-US" altLang="zh-CN" sz="2000" b="1" dirty="0" smtClean="0">
                <a:solidFill>
                  <a:schemeClr val="bg1"/>
                </a:solidFill>
                <a:latin typeface="+mj-lt"/>
              </a:rPr>
              <a:t>QQ</a:t>
            </a:r>
            <a:r>
              <a:rPr lang="zh-CN" altLang="en-US" sz="2000" b="1" dirty="0" smtClean="0">
                <a:solidFill>
                  <a:schemeClr val="bg1"/>
                </a:solidFill>
                <a:latin typeface="+mj-lt"/>
              </a:rPr>
              <a:t>交流群：</a:t>
            </a:r>
            <a:r>
              <a:rPr lang="en-US" altLang="zh-CN" sz="2000" b="1" dirty="0">
                <a:solidFill>
                  <a:schemeClr val="bg1"/>
                </a:solidFill>
                <a:latin typeface="+mj-lt"/>
              </a:rPr>
              <a:t>481391374</a:t>
            </a:r>
            <a:endParaRPr lang="en-US" altLang="zh-CN" sz="2000" b="1" dirty="0" smtClean="0">
              <a:solidFill>
                <a:schemeClr val="bg1"/>
              </a:solidFill>
              <a:latin typeface="+mj-lt"/>
            </a:endParaRPr>
          </a:p>
        </p:txBody>
      </p:sp>
    </p:spTree>
    <p:extLst>
      <p:ext uri="{BB962C8B-B14F-4D97-AF65-F5344CB8AC3E}">
        <p14:creationId xmlns:p14="http://schemas.microsoft.com/office/powerpoint/2010/main" val="3945001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正五边形 5"/>
          <p:cNvSpPr/>
          <p:nvPr/>
        </p:nvSpPr>
        <p:spPr>
          <a:xfrm>
            <a:off x="-812777" y="-1601857"/>
            <a:ext cx="4267200" cy="4124325"/>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正五边形 6"/>
          <p:cNvSpPr/>
          <p:nvPr/>
        </p:nvSpPr>
        <p:spPr>
          <a:xfrm rot="2204025">
            <a:off x="-615766" y="-1471227"/>
            <a:ext cx="4267200" cy="4124325"/>
          </a:xfrm>
          <a:prstGeom prst="pent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正五边形 7"/>
          <p:cNvSpPr/>
          <p:nvPr/>
        </p:nvSpPr>
        <p:spPr>
          <a:xfrm>
            <a:off x="8616973" y="3789293"/>
            <a:ext cx="4267200" cy="4124325"/>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正五边形 8"/>
          <p:cNvSpPr/>
          <p:nvPr/>
        </p:nvSpPr>
        <p:spPr>
          <a:xfrm rot="2204025">
            <a:off x="8813984" y="3919923"/>
            <a:ext cx="4267200" cy="4124325"/>
          </a:xfrm>
          <a:prstGeom prst="pent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V="1">
            <a:off x="3513934" y="1467349"/>
            <a:ext cx="6480000" cy="1"/>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136973" y="5373842"/>
            <a:ext cx="6480000" cy="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067104" y="2235656"/>
            <a:ext cx="4837335" cy="400110"/>
          </a:xfrm>
          <a:prstGeom prst="rect">
            <a:avLst/>
          </a:prstGeom>
          <a:noFill/>
        </p:spPr>
        <p:txBody>
          <a:bodyPr wrap="square" rtlCol="0">
            <a:spAutoFit/>
          </a:bodyPr>
          <a:lstStyle/>
          <a:p>
            <a:r>
              <a:rPr lang="zh-CN" altLang="en-US" sz="2000" b="1" dirty="0">
                <a:solidFill>
                  <a:schemeClr val="bg1"/>
                </a:solidFill>
              </a:rPr>
              <a:t>名词解释</a:t>
            </a:r>
            <a:endParaRPr lang="en-US" altLang="zh-CN" sz="2000" b="1" dirty="0">
              <a:solidFill>
                <a:schemeClr val="bg1"/>
              </a:solidFill>
            </a:endParaRPr>
          </a:p>
        </p:txBody>
      </p:sp>
      <p:sp>
        <p:nvSpPr>
          <p:cNvPr id="14" name="文本框 13"/>
          <p:cNvSpPr txBox="1"/>
          <p:nvPr/>
        </p:nvSpPr>
        <p:spPr>
          <a:xfrm>
            <a:off x="4595137" y="2696186"/>
            <a:ext cx="4420074" cy="1938992"/>
          </a:xfrm>
          <a:prstGeom prst="rect">
            <a:avLst/>
          </a:prstGeom>
          <a:noFill/>
        </p:spPr>
        <p:txBody>
          <a:bodyPr wrap="square" rtlCol="0">
            <a:spAutoFit/>
          </a:bodyPr>
          <a:lstStyle>
            <a:defPPr>
              <a:defRPr lang="zh-CN"/>
            </a:defPPr>
            <a:lvl1pPr algn="r">
              <a:defRPr sz="1200">
                <a:solidFill>
                  <a:schemeClr val="bg1"/>
                </a:solidFill>
              </a:defRPr>
            </a:lvl1pPr>
          </a:lstStyle>
          <a:p>
            <a:pPr algn="l"/>
            <a:r>
              <a:rPr lang="en-US" altLang="zh-CN" sz="2400" dirty="0" smtClean="0"/>
              <a:t>2</a:t>
            </a:r>
            <a:r>
              <a:rPr lang="zh-CN" altLang="en-US" sz="2400" dirty="0" smtClean="0"/>
              <a:t>、</a:t>
            </a:r>
            <a:r>
              <a:rPr lang="en-US" altLang="zh-CN" sz="2400" dirty="0" smtClean="0"/>
              <a:t>QPS</a:t>
            </a:r>
            <a:r>
              <a:rPr lang="zh-CN" altLang="en-US" sz="2400" dirty="0" smtClean="0"/>
              <a:t>和</a:t>
            </a:r>
            <a:r>
              <a:rPr lang="en-US" altLang="zh-CN" sz="2400" dirty="0" smtClean="0"/>
              <a:t>TPS</a:t>
            </a:r>
          </a:p>
          <a:p>
            <a:pPr algn="l"/>
            <a:endParaRPr lang="en-US" altLang="zh-CN" sz="1600" dirty="0" smtClean="0"/>
          </a:p>
          <a:p>
            <a:pPr algn="l"/>
            <a:r>
              <a:rPr lang="en-US" altLang="zh-CN" sz="1600" dirty="0"/>
              <a:t>QPS</a:t>
            </a:r>
            <a:r>
              <a:rPr lang="zh-CN" altLang="en-US" sz="1600" dirty="0"/>
              <a:t>（</a:t>
            </a:r>
            <a:r>
              <a:rPr lang="en-US" altLang="zh-CN" sz="1600" dirty="0"/>
              <a:t>TPS</a:t>
            </a:r>
            <a:r>
              <a:rPr lang="zh-CN" altLang="en-US" sz="1600" dirty="0"/>
              <a:t>）：</a:t>
            </a:r>
            <a:r>
              <a:rPr lang="zh-CN" altLang="en-US" sz="1600" dirty="0" smtClean="0"/>
              <a:t>每秒</a:t>
            </a:r>
            <a:r>
              <a:rPr lang="en-US" altLang="zh-CN" sz="1600" dirty="0" smtClean="0"/>
              <a:t>request/transaction</a:t>
            </a:r>
            <a:r>
              <a:rPr lang="zh-CN" altLang="en-US" sz="1600" dirty="0" smtClean="0"/>
              <a:t>数量</a:t>
            </a:r>
            <a:endParaRPr lang="en-US" altLang="zh-CN" sz="1600" dirty="0" smtClean="0"/>
          </a:p>
          <a:p>
            <a:pPr algn="l"/>
            <a:endParaRPr lang="en-US" altLang="zh-CN" sz="1600" dirty="0" smtClean="0"/>
          </a:p>
          <a:p>
            <a:pPr algn="l"/>
            <a:r>
              <a:rPr lang="zh-CN" altLang="en-US" sz="1600" dirty="0"/>
              <a:t>很多人经常会把并发数和</a:t>
            </a:r>
            <a:r>
              <a:rPr lang="en-US" altLang="zh-CN" sz="1600" dirty="0"/>
              <a:t>TPS</a:t>
            </a:r>
            <a:r>
              <a:rPr lang="zh-CN" altLang="en-US" sz="1600" dirty="0"/>
              <a:t>理解</a:t>
            </a:r>
            <a:r>
              <a:rPr lang="zh-CN" altLang="en-US" sz="1600" dirty="0" smtClean="0"/>
              <a:t>混淆</a:t>
            </a:r>
            <a:endParaRPr lang="en-US" altLang="zh-CN" sz="1600" dirty="0" smtClean="0"/>
          </a:p>
          <a:p>
            <a:pPr algn="l"/>
            <a:endParaRPr lang="en-US" altLang="zh-CN" sz="1600" dirty="0"/>
          </a:p>
          <a:p>
            <a:pPr algn="l"/>
            <a:endParaRPr lang="en-US" altLang="zh-CN" sz="1600" dirty="0"/>
          </a:p>
        </p:txBody>
      </p:sp>
    </p:spTree>
    <p:extLst>
      <p:ext uri="{BB962C8B-B14F-4D97-AF65-F5344CB8AC3E}">
        <p14:creationId xmlns:p14="http://schemas.microsoft.com/office/powerpoint/2010/main" val="6756742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正五边形 5"/>
          <p:cNvSpPr/>
          <p:nvPr/>
        </p:nvSpPr>
        <p:spPr>
          <a:xfrm>
            <a:off x="-812777" y="-1601857"/>
            <a:ext cx="4267200" cy="4124325"/>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正五边形 6"/>
          <p:cNvSpPr/>
          <p:nvPr/>
        </p:nvSpPr>
        <p:spPr>
          <a:xfrm rot="2204025">
            <a:off x="-615766" y="-1471227"/>
            <a:ext cx="4267200" cy="4124325"/>
          </a:xfrm>
          <a:prstGeom prst="pent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正五边形 7"/>
          <p:cNvSpPr/>
          <p:nvPr/>
        </p:nvSpPr>
        <p:spPr>
          <a:xfrm>
            <a:off x="8616973" y="3789293"/>
            <a:ext cx="4267200" cy="4124325"/>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正五边形 8"/>
          <p:cNvSpPr/>
          <p:nvPr/>
        </p:nvSpPr>
        <p:spPr>
          <a:xfrm rot="2204025">
            <a:off x="8813984" y="3919923"/>
            <a:ext cx="4267200" cy="4124325"/>
          </a:xfrm>
          <a:prstGeom prst="pent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V="1">
            <a:off x="3513934" y="1467349"/>
            <a:ext cx="6480000" cy="1"/>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136973" y="5373842"/>
            <a:ext cx="6480000" cy="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067104" y="2235656"/>
            <a:ext cx="4837335" cy="400110"/>
          </a:xfrm>
          <a:prstGeom prst="rect">
            <a:avLst/>
          </a:prstGeom>
          <a:noFill/>
        </p:spPr>
        <p:txBody>
          <a:bodyPr wrap="square" rtlCol="0">
            <a:spAutoFit/>
          </a:bodyPr>
          <a:lstStyle/>
          <a:p>
            <a:r>
              <a:rPr lang="zh-CN" altLang="en-US" sz="2000" b="1" dirty="0">
                <a:solidFill>
                  <a:schemeClr val="bg1"/>
                </a:solidFill>
              </a:rPr>
              <a:t>名词解释</a:t>
            </a:r>
            <a:endParaRPr lang="en-US" altLang="zh-CN" sz="2000" b="1" dirty="0">
              <a:solidFill>
                <a:schemeClr val="bg1"/>
              </a:solidFill>
            </a:endParaRPr>
          </a:p>
        </p:txBody>
      </p:sp>
      <p:sp>
        <p:nvSpPr>
          <p:cNvPr id="14" name="文本框 13"/>
          <p:cNvSpPr txBox="1"/>
          <p:nvPr/>
        </p:nvSpPr>
        <p:spPr>
          <a:xfrm>
            <a:off x="4595137" y="2696186"/>
            <a:ext cx="4420074" cy="1692771"/>
          </a:xfrm>
          <a:prstGeom prst="rect">
            <a:avLst/>
          </a:prstGeom>
          <a:noFill/>
        </p:spPr>
        <p:txBody>
          <a:bodyPr wrap="square" rtlCol="0">
            <a:spAutoFit/>
          </a:bodyPr>
          <a:lstStyle>
            <a:defPPr>
              <a:defRPr lang="zh-CN"/>
            </a:defPPr>
            <a:lvl1pPr algn="r">
              <a:defRPr sz="1200">
                <a:solidFill>
                  <a:schemeClr val="bg1"/>
                </a:solidFill>
              </a:defRPr>
            </a:lvl1pPr>
          </a:lstStyle>
          <a:p>
            <a:pPr algn="l"/>
            <a:r>
              <a:rPr lang="en-US" altLang="zh-CN" sz="2400" dirty="0" smtClean="0"/>
              <a:t>2</a:t>
            </a:r>
            <a:r>
              <a:rPr lang="zh-CN" altLang="en-US" sz="2400" dirty="0" smtClean="0"/>
              <a:t>、</a:t>
            </a:r>
            <a:r>
              <a:rPr lang="en-US" altLang="zh-CN" sz="2400" dirty="0" smtClean="0"/>
              <a:t>QPS</a:t>
            </a:r>
            <a:r>
              <a:rPr lang="zh-CN" altLang="en-US" sz="2400" dirty="0" smtClean="0"/>
              <a:t>和</a:t>
            </a:r>
            <a:r>
              <a:rPr lang="en-US" altLang="zh-CN" sz="2400" dirty="0" smtClean="0"/>
              <a:t>TPS</a:t>
            </a:r>
          </a:p>
          <a:p>
            <a:pPr algn="l"/>
            <a:r>
              <a:rPr lang="en-US" altLang="zh-CN" sz="1600" dirty="0"/>
              <a:t>TPS</a:t>
            </a:r>
            <a:r>
              <a:rPr lang="zh-CN" altLang="en-US" sz="1600" dirty="0"/>
              <a:t>：</a:t>
            </a:r>
            <a:r>
              <a:rPr lang="en-US" altLang="zh-CN" sz="1600" dirty="0"/>
              <a:t>Transactions Per Second</a:t>
            </a:r>
            <a:r>
              <a:rPr lang="zh-CN" altLang="en-US" sz="1600" dirty="0"/>
              <a:t>（每秒传输的事物处理个数），即服务器每秒处理的事务</a:t>
            </a:r>
            <a:r>
              <a:rPr lang="zh-CN" altLang="en-US" sz="1600" dirty="0" smtClean="0"/>
              <a:t>数</a:t>
            </a:r>
            <a:endParaRPr lang="en-US" altLang="zh-CN" sz="1600" dirty="0" smtClean="0"/>
          </a:p>
          <a:p>
            <a:pPr algn="l"/>
            <a:endParaRPr lang="en-US" altLang="zh-CN" sz="1600" dirty="0"/>
          </a:p>
          <a:p>
            <a:pPr algn="l"/>
            <a:r>
              <a:rPr lang="en-US" altLang="zh-CN" sz="1600" dirty="0"/>
              <a:t>QPS</a:t>
            </a:r>
            <a:r>
              <a:rPr lang="zh-CN" altLang="en-US" sz="1600" dirty="0"/>
              <a:t>：每秒查询率</a:t>
            </a:r>
            <a:r>
              <a:rPr lang="en-US" altLang="zh-CN" sz="1600" dirty="0"/>
              <a:t>QPS</a:t>
            </a:r>
            <a:r>
              <a:rPr lang="zh-CN" altLang="en-US" sz="1600" dirty="0"/>
              <a:t>是对一个特定的查询服务器在规定时间内所处理流量多少的衡量标准</a:t>
            </a:r>
            <a:endParaRPr lang="en-US" altLang="zh-CN" sz="1600" dirty="0" smtClean="0"/>
          </a:p>
        </p:txBody>
      </p:sp>
    </p:spTree>
    <p:extLst>
      <p:ext uri="{BB962C8B-B14F-4D97-AF65-F5344CB8AC3E}">
        <p14:creationId xmlns:p14="http://schemas.microsoft.com/office/powerpoint/2010/main" val="17465993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正五边形 5"/>
          <p:cNvSpPr/>
          <p:nvPr/>
        </p:nvSpPr>
        <p:spPr>
          <a:xfrm>
            <a:off x="-812777" y="-1601857"/>
            <a:ext cx="4267200" cy="4124325"/>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正五边形 6"/>
          <p:cNvSpPr/>
          <p:nvPr/>
        </p:nvSpPr>
        <p:spPr>
          <a:xfrm rot="2204025">
            <a:off x="-615766" y="-1471227"/>
            <a:ext cx="4267200" cy="4124325"/>
          </a:xfrm>
          <a:prstGeom prst="pent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正五边形 7"/>
          <p:cNvSpPr/>
          <p:nvPr/>
        </p:nvSpPr>
        <p:spPr>
          <a:xfrm>
            <a:off x="8616973" y="3789293"/>
            <a:ext cx="4267200" cy="4124325"/>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正五边形 8"/>
          <p:cNvSpPr/>
          <p:nvPr/>
        </p:nvSpPr>
        <p:spPr>
          <a:xfrm rot="2204025">
            <a:off x="8813984" y="3919923"/>
            <a:ext cx="4267200" cy="4124325"/>
          </a:xfrm>
          <a:prstGeom prst="pent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V="1">
            <a:off x="3513934" y="1467349"/>
            <a:ext cx="6480000" cy="1"/>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136973" y="5373842"/>
            <a:ext cx="6480000" cy="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067104" y="2235656"/>
            <a:ext cx="4837335" cy="400110"/>
          </a:xfrm>
          <a:prstGeom prst="rect">
            <a:avLst/>
          </a:prstGeom>
          <a:noFill/>
        </p:spPr>
        <p:txBody>
          <a:bodyPr wrap="square" rtlCol="0">
            <a:spAutoFit/>
          </a:bodyPr>
          <a:lstStyle/>
          <a:p>
            <a:r>
              <a:rPr lang="zh-CN" altLang="en-US" sz="2000" b="1" dirty="0">
                <a:solidFill>
                  <a:schemeClr val="bg1"/>
                </a:solidFill>
              </a:rPr>
              <a:t>名词解释</a:t>
            </a:r>
            <a:endParaRPr lang="en-US" altLang="zh-CN" sz="2000" b="1" dirty="0">
              <a:solidFill>
                <a:schemeClr val="bg1"/>
              </a:solidFill>
            </a:endParaRPr>
          </a:p>
        </p:txBody>
      </p:sp>
      <p:sp>
        <p:nvSpPr>
          <p:cNvPr id="14" name="文本框 13"/>
          <p:cNvSpPr txBox="1"/>
          <p:nvPr/>
        </p:nvSpPr>
        <p:spPr>
          <a:xfrm>
            <a:off x="4595137" y="2696186"/>
            <a:ext cx="4420074" cy="1938992"/>
          </a:xfrm>
          <a:prstGeom prst="rect">
            <a:avLst/>
          </a:prstGeom>
          <a:noFill/>
        </p:spPr>
        <p:txBody>
          <a:bodyPr wrap="square" rtlCol="0">
            <a:spAutoFit/>
          </a:bodyPr>
          <a:lstStyle>
            <a:defPPr>
              <a:defRPr lang="zh-CN"/>
            </a:defPPr>
            <a:lvl1pPr algn="r">
              <a:defRPr sz="1200">
                <a:solidFill>
                  <a:schemeClr val="bg1"/>
                </a:solidFill>
              </a:defRPr>
            </a:lvl1pPr>
          </a:lstStyle>
          <a:p>
            <a:pPr algn="l"/>
            <a:r>
              <a:rPr lang="en-US" altLang="zh-CN" sz="2400" dirty="0" smtClean="0"/>
              <a:t>3</a:t>
            </a:r>
            <a:r>
              <a:rPr lang="zh-CN" altLang="en-US" sz="2400" dirty="0" smtClean="0"/>
              <a:t>、偏离值</a:t>
            </a:r>
            <a:endParaRPr lang="en-US" altLang="zh-CN" sz="2400" dirty="0" smtClean="0"/>
          </a:p>
          <a:p>
            <a:pPr algn="l"/>
            <a:r>
              <a:rPr lang="zh-CN" altLang="en-US" sz="1600" dirty="0"/>
              <a:t>偏离值是一个观察测试环境和系统稳定性的数据</a:t>
            </a:r>
            <a:r>
              <a:rPr lang="zh-CN" altLang="en-US" sz="1600" dirty="0"/>
              <a:t/>
            </a:r>
            <a:br>
              <a:rPr lang="zh-CN" altLang="en-US" sz="1600" dirty="0"/>
            </a:br>
            <a:r>
              <a:rPr lang="zh-CN" altLang="en-US" sz="1600" dirty="0"/>
              <a:t/>
            </a:r>
            <a:br>
              <a:rPr lang="zh-CN" altLang="en-US" sz="1600" dirty="0"/>
            </a:br>
            <a:r>
              <a:rPr lang="zh-CN" altLang="en-US" sz="1600" dirty="0"/>
              <a:t>偏离值越小则环境越稳定</a:t>
            </a:r>
            <a:r>
              <a:rPr lang="en-US" altLang="zh-CN" sz="1600" dirty="0"/>
              <a:t>,</a:t>
            </a:r>
            <a:r>
              <a:rPr lang="zh-CN" altLang="en-US" sz="1600" dirty="0"/>
              <a:t>所测得的数据越有效</a:t>
            </a:r>
            <a:r>
              <a:rPr lang="en-US" altLang="zh-CN" sz="1600" dirty="0"/>
              <a:t>,</a:t>
            </a:r>
            <a:r>
              <a:rPr lang="zh-CN" altLang="en-US" sz="1600" dirty="0"/>
              <a:t>反之</a:t>
            </a:r>
            <a:r>
              <a:rPr lang="en-US" altLang="zh-CN" sz="1600" dirty="0"/>
              <a:t>,</a:t>
            </a:r>
            <a:r>
              <a:rPr lang="zh-CN" altLang="en-US" sz="1600" dirty="0"/>
              <a:t>如果其值太大则说明环境不稳定</a:t>
            </a:r>
            <a:r>
              <a:rPr lang="en-US" altLang="zh-CN" sz="1600" dirty="0"/>
              <a:t>,</a:t>
            </a:r>
            <a:r>
              <a:rPr lang="zh-CN" altLang="en-US" sz="1600" dirty="0"/>
              <a:t>在这种情况下测得的数据就没有什么价值</a:t>
            </a:r>
            <a:endParaRPr lang="en-US" altLang="zh-CN" sz="1600" dirty="0" smtClean="0"/>
          </a:p>
        </p:txBody>
      </p:sp>
    </p:spTree>
    <p:extLst>
      <p:ext uri="{BB962C8B-B14F-4D97-AF65-F5344CB8AC3E}">
        <p14:creationId xmlns:p14="http://schemas.microsoft.com/office/powerpoint/2010/main" val="16162291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正五边形 5"/>
          <p:cNvSpPr/>
          <p:nvPr/>
        </p:nvSpPr>
        <p:spPr>
          <a:xfrm>
            <a:off x="-812777" y="-1601857"/>
            <a:ext cx="4267200" cy="4124325"/>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正五边形 6"/>
          <p:cNvSpPr/>
          <p:nvPr/>
        </p:nvSpPr>
        <p:spPr>
          <a:xfrm rot="2204025">
            <a:off x="-615766" y="-1471227"/>
            <a:ext cx="4267200" cy="4124325"/>
          </a:xfrm>
          <a:prstGeom prst="pent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正五边形 7"/>
          <p:cNvSpPr/>
          <p:nvPr/>
        </p:nvSpPr>
        <p:spPr>
          <a:xfrm>
            <a:off x="8616973" y="3789293"/>
            <a:ext cx="4267200" cy="4124325"/>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正五边形 8"/>
          <p:cNvSpPr/>
          <p:nvPr/>
        </p:nvSpPr>
        <p:spPr>
          <a:xfrm rot="2204025">
            <a:off x="8813984" y="3919923"/>
            <a:ext cx="4267200" cy="4124325"/>
          </a:xfrm>
          <a:prstGeom prst="pent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V="1">
            <a:off x="3513934" y="1467349"/>
            <a:ext cx="6480000" cy="1"/>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136973" y="5373842"/>
            <a:ext cx="6480000" cy="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067104" y="2235656"/>
            <a:ext cx="4837335" cy="400110"/>
          </a:xfrm>
          <a:prstGeom prst="rect">
            <a:avLst/>
          </a:prstGeom>
          <a:noFill/>
        </p:spPr>
        <p:txBody>
          <a:bodyPr wrap="square" rtlCol="0">
            <a:spAutoFit/>
          </a:bodyPr>
          <a:lstStyle/>
          <a:p>
            <a:r>
              <a:rPr lang="zh-CN" altLang="en-US" sz="2000" b="1" dirty="0" smtClean="0">
                <a:solidFill>
                  <a:schemeClr val="bg1"/>
                </a:solidFill>
                <a:latin typeface="+mj-lt"/>
              </a:rPr>
              <a:t>测试结果分析</a:t>
            </a:r>
            <a:endParaRPr lang="en-US" altLang="zh-CN" sz="2000" b="1" dirty="0" smtClean="0">
              <a:solidFill>
                <a:schemeClr val="bg1"/>
              </a:solidFill>
              <a:latin typeface="+mj-lt"/>
            </a:endParaRPr>
          </a:p>
        </p:txBody>
      </p:sp>
      <p:sp>
        <p:nvSpPr>
          <p:cNvPr id="14" name="文本框 13"/>
          <p:cNvSpPr txBox="1"/>
          <p:nvPr/>
        </p:nvSpPr>
        <p:spPr>
          <a:xfrm>
            <a:off x="4595137" y="2696186"/>
            <a:ext cx="3543167" cy="1200329"/>
          </a:xfrm>
          <a:prstGeom prst="rect">
            <a:avLst/>
          </a:prstGeom>
          <a:noFill/>
        </p:spPr>
        <p:txBody>
          <a:bodyPr wrap="square" rtlCol="0">
            <a:spAutoFit/>
          </a:bodyPr>
          <a:lstStyle>
            <a:defPPr>
              <a:defRPr lang="zh-CN"/>
            </a:defPPr>
            <a:lvl1pPr algn="r">
              <a:defRPr sz="1200">
                <a:solidFill>
                  <a:schemeClr val="bg1"/>
                </a:solidFill>
              </a:defRPr>
            </a:lvl1pPr>
          </a:lstStyle>
          <a:p>
            <a:pPr algn="l"/>
            <a:r>
              <a:rPr lang="en-US" altLang="zh-CN" sz="2400" dirty="0" smtClean="0"/>
              <a:t>1</a:t>
            </a:r>
            <a:r>
              <a:rPr lang="zh-CN" altLang="en-US" sz="2400" dirty="0" smtClean="0"/>
              <a:t>、响应时间</a:t>
            </a:r>
            <a:endParaRPr lang="en-US" altLang="zh-CN" sz="2400" dirty="0" smtClean="0"/>
          </a:p>
          <a:p>
            <a:pPr algn="l"/>
            <a:r>
              <a:rPr lang="en-US" altLang="zh-CN" sz="2400" dirty="0" smtClean="0"/>
              <a:t>2</a:t>
            </a:r>
            <a:r>
              <a:rPr lang="zh-CN" altLang="en-US" sz="2400" dirty="0" smtClean="0"/>
              <a:t>、</a:t>
            </a:r>
            <a:r>
              <a:rPr lang="en-US" altLang="zh-CN" sz="2400" dirty="0" smtClean="0"/>
              <a:t>QPS</a:t>
            </a:r>
            <a:r>
              <a:rPr lang="zh-CN" altLang="en-US" sz="2400" dirty="0" smtClean="0"/>
              <a:t>或者</a:t>
            </a:r>
            <a:r>
              <a:rPr lang="en-US" altLang="zh-CN" sz="2400" dirty="0" smtClean="0"/>
              <a:t>TPS</a:t>
            </a:r>
          </a:p>
          <a:p>
            <a:pPr algn="l"/>
            <a:r>
              <a:rPr lang="en-US" altLang="zh-CN" sz="2400" dirty="0" smtClean="0"/>
              <a:t>3</a:t>
            </a:r>
            <a:r>
              <a:rPr lang="zh-CN" altLang="en-US" sz="2400" dirty="0" smtClean="0"/>
              <a:t>、思路是什么？</a:t>
            </a:r>
            <a:endParaRPr lang="en-US" altLang="zh-CN" sz="2400" dirty="0"/>
          </a:p>
        </p:txBody>
      </p:sp>
    </p:spTree>
    <p:extLst>
      <p:ext uri="{BB962C8B-B14F-4D97-AF65-F5344CB8AC3E}">
        <p14:creationId xmlns:p14="http://schemas.microsoft.com/office/powerpoint/2010/main" val="8782016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正五边形 5"/>
          <p:cNvSpPr/>
          <p:nvPr/>
        </p:nvSpPr>
        <p:spPr>
          <a:xfrm>
            <a:off x="-812777" y="-1601857"/>
            <a:ext cx="4267200" cy="4124325"/>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正五边形 6"/>
          <p:cNvSpPr/>
          <p:nvPr/>
        </p:nvSpPr>
        <p:spPr>
          <a:xfrm rot="2204025">
            <a:off x="-615766" y="-1471227"/>
            <a:ext cx="4267200" cy="4124325"/>
          </a:xfrm>
          <a:prstGeom prst="pent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正五边形 7"/>
          <p:cNvSpPr/>
          <p:nvPr/>
        </p:nvSpPr>
        <p:spPr>
          <a:xfrm>
            <a:off x="8616973" y="3789293"/>
            <a:ext cx="4267200" cy="4124325"/>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正五边形 8"/>
          <p:cNvSpPr/>
          <p:nvPr/>
        </p:nvSpPr>
        <p:spPr>
          <a:xfrm rot="2204025">
            <a:off x="8813984" y="3919923"/>
            <a:ext cx="4267200" cy="4124325"/>
          </a:xfrm>
          <a:prstGeom prst="pent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V="1">
            <a:off x="3513934" y="1467349"/>
            <a:ext cx="6480000" cy="1"/>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136973" y="5373842"/>
            <a:ext cx="6480000" cy="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067104" y="2235656"/>
            <a:ext cx="4837335" cy="400110"/>
          </a:xfrm>
          <a:prstGeom prst="rect">
            <a:avLst/>
          </a:prstGeom>
          <a:noFill/>
        </p:spPr>
        <p:txBody>
          <a:bodyPr wrap="square" rtlCol="0">
            <a:spAutoFit/>
          </a:bodyPr>
          <a:lstStyle/>
          <a:p>
            <a:r>
              <a:rPr lang="zh-CN" altLang="en-US" sz="2000" b="1" dirty="0" smtClean="0">
                <a:solidFill>
                  <a:schemeClr val="bg1"/>
                </a:solidFill>
                <a:latin typeface="+mj-lt"/>
              </a:rPr>
              <a:t>测试结果分析</a:t>
            </a:r>
            <a:r>
              <a:rPr lang="en-US" altLang="zh-CN" sz="2000" b="1" dirty="0" smtClean="0">
                <a:solidFill>
                  <a:schemeClr val="bg1"/>
                </a:solidFill>
                <a:latin typeface="+mj-lt"/>
              </a:rPr>
              <a:t>-</a:t>
            </a:r>
            <a:r>
              <a:rPr lang="zh-CN" altLang="en-US" sz="2000" b="1" dirty="0" smtClean="0">
                <a:solidFill>
                  <a:schemeClr val="bg1"/>
                </a:solidFill>
                <a:latin typeface="+mj-lt"/>
              </a:rPr>
              <a:t>思路</a:t>
            </a:r>
            <a:endParaRPr lang="en-US" altLang="zh-CN" sz="2000" b="1" dirty="0" smtClean="0">
              <a:solidFill>
                <a:schemeClr val="bg1"/>
              </a:solidFill>
              <a:latin typeface="+mj-lt"/>
            </a:endParaRPr>
          </a:p>
        </p:txBody>
      </p:sp>
      <p:sp>
        <p:nvSpPr>
          <p:cNvPr id="14" name="文本框 13"/>
          <p:cNvSpPr txBox="1"/>
          <p:nvPr/>
        </p:nvSpPr>
        <p:spPr>
          <a:xfrm>
            <a:off x="4595137" y="2696186"/>
            <a:ext cx="3543167" cy="1200329"/>
          </a:xfrm>
          <a:prstGeom prst="rect">
            <a:avLst/>
          </a:prstGeom>
          <a:noFill/>
        </p:spPr>
        <p:txBody>
          <a:bodyPr wrap="square" rtlCol="0">
            <a:spAutoFit/>
          </a:bodyPr>
          <a:lstStyle>
            <a:defPPr>
              <a:defRPr lang="zh-CN"/>
            </a:defPPr>
            <a:lvl1pPr algn="r">
              <a:defRPr sz="1200">
                <a:solidFill>
                  <a:schemeClr val="bg1"/>
                </a:solidFill>
              </a:defRPr>
            </a:lvl1pPr>
          </a:lstStyle>
          <a:p>
            <a:pPr algn="l"/>
            <a:r>
              <a:rPr lang="en-US" altLang="zh-CN" sz="2400" dirty="0" smtClean="0"/>
              <a:t>1</a:t>
            </a:r>
            <a:r>
              <a:rPr lang="zh-CN" altLang="en-US" sz="2400" dirty="0" smtClean="0"/>
              <a:t>、</a:t>
            </a:r>
            <a:r>
              <a:rPr lang="en-US" altLang="zh-CN" sz="2400" dirty="0" smtClean="0"/>
              <a:t>MVC</a:t>
            </a:r>
          </a:p>
          <a:p>
            <a:pPr algn="l"/>
            <a:r>
              <a:rPr lang="en-US" altLang="zh-CN" sz="2400" dirty="0" smtClean="0"/>
              <a:t>2</a:t>
            </a:r>
            <a:r>
              <a:rPr lang="zh-CN" altLang="en-US" sz="2400" dirty="0" smtClean="0"/>
              <a:t>、数据库</a:t>
            </a:r>
            <a:endParaRPr lang="en-US" altLang="zh-CN" sz="2400" dirty="0" smtClean="0"/>
          </a:p>
          <a:p>
            <a:pPr algn="l"/>
            <a:r>
              <a:rPr lang="en-US" altLang="zh-CN" sz="2400" dirty="0" smtClean="0"/>
              <a:t>3</a:t>
            </a:r>
            <a:r>
              <a:rPr lang="zh-CN" altLang="en-US" sz="2400" dirty="0" smtClean="0"/>
              <a:t>、网络环境</a:t>
            </a:r>
            <a:endParaRPr lang="en-US" altLang="zh-CN" sz="2400" dirty="0"/>
          </a:p>
        </p:txBody>
      </p:sp>
    </p:spTree>
    <p:extLst>
      <p:ext uri="{BB962C8B-B14F-4D97-AF65-F5344CB8AC3E}">
        <p14:creationId xmlns:p14="http://schemas.microsoft.com/office/powerpoint/2010/main" val="3823197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639665" cy="6858000"/>
          </a:xfrm>
          <a:prstGeom prst="rect">
            <a:avLst/>
          </a:prstGeom>
        </p:spPr>
      </p:pic>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65511"/>
          <a:stretch/>
        </p:blipFill>
        <p:spPr>
          <a:xfrm>
            <a:off x="8867411" y="0"/>
            <a:ext cx="3324589" cy="6858000"/>
          </a:xfrm>
          <a:prstGeom prst="rect">
            <a:avLst/>
          </a:prstGeom>
        </p:spPr>
      </p:pic>
      <p:sp>
        <p:nvSpPr>
          <p:cNvPr id="4" name="文本框 3"/>
          <p:cNvSpPr txBox="1"/>
          <p:nvPr/>
        </p:nvSpPr>
        <p:spPr>
          <a:xfrm>
            <a:off x="6096000" y="2782669"/>
            <a:ext cx="5370286" cy="646331"/>
          </a:xfrm>
          <a:prstGeom prst="rect">
            <a:avLst/>
          </a:prstGeom>
          <a:noFill/>
        </p:spPr>
        <p:txBody>
          <a:bodyPr wrap="square" rtlCol="0">
            <a:spAutoFit/>
          </a:bodyPr>
          <a:lstStyle/>
          <a:p>
            <a:pPr algn="dist"/>
            <a:r>
              <a:rPr lang="en-US" altLang="zh-CN" sz="3600" b="1" dirty="0" smtClean="0">
                <a:solidFill>
                  <a:schemeClr val="bg1"/>
                </a:solidFill>
                <a:latin typeface="+mj-lt"/>
              </a:rPr>
              <a:t>Linux</a:t>
            </a:r>
            <a:r>
              <a:rPr lang="zh-CN" altLang="en-US" sz="3600" b="1" dirty="0" smtClean="0">
                <a:solidFill>
                  <a:schemeClr val="bg1"/>
                </a:solidFill>
                <a:latin typeface="+mj-lt"/>
              </a:rPr>
              <a:t>关于性能的命令</a:t>
            </a:r>
            <a:endParaRPr lang="en-US" altLang="zh-CN" sz="3600" b="1" dirty="0" smtClean="0">
              <a:solidFill>
                <a:schemeClr val="bg1"/>
              </a:solidFill>
              <a:latin typeface="+mj-lt"/>
            </a:endParaRPr>
          </a:p>
        </p:txBody>
      </p:sp>
      <p:cxnSp>
        <p:nvCxnSpPr>
          <p:cNvPr id="5" name="直接连接符 4"/>
          <p:cNvCxnSpPr/>
          <p:nvPr/>
        </p:nvCxnSpPr>
        <p:spPr>
          <a:xfrm>
            <a:off x="6096000" y="3429000"/>
            <a:ext cx="537028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096000" y="3429000"/>
            <a:ext cx="5370286" cy="461665"/>
          </a:xfrm>
          <a:prstGeom prst="rect">
            <a:avLst/>
          </a:prstGeom>
          <a:noFill/>
        </p:spPr>
        <p:txBody>
          <a:bodyPr wrap="square" rtlCol="0">
            <a:spAutoFit/>
          </a:bodyPr>
          <a:lstStyle/>
          <a:p>
            <a:pPr algn="ctr"/>
            <a:r>
              <a:rPr lang="en-US" altLang="zh-CN" sz="2400" dirty="0" smtClean="0">
                <a:solidFill>
                  <a:schemeClr val="bg1"/>
                </a:solidFill>
                <a:latin typeface="+mj-lt"/>
              </a:rPr>
              <a:t>This is your part three.</a:t>
            </a:r>
          </a:p>
        </p:txBody>
      </p:sp>
    </p:spTree>
    <p:extLst>
      <p:ext uri="{BB962C8B-B14F-4D97-AF65-F5344CB8AC3E}">
        <p14:creationId xmlns:p14="http://schemas.microsoft.com/office/powerpoint/2010/main" val="4126532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a:off x="5797864" y="3105548"/>
            <a:ext cx="596272" cy="646904"/>
            <a:chOff x="3013748" y="1523733"/>
            <a:chExt cx="2160000" cy="2343417"/>
          </a:xfrm>
        </p:grpSpPr>
        <p:sp>
          <p:nvSpPr>
            <p:cNvPr id="3" name="等腰三角形 2"/>
            <p:cNvSpPr/>
            <p:nvPr/>
          </p:nvSpPr>
          <p:spPr>
            <a:xfrm>
              <a:off x="3013748" y="1523733"/>
              <a:ext cx="2160000" cy="180000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a:off x="3013748" y="2067150"/>
              <a:ext cx="2160000" cy="1800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 name="直接连接符 4"/>
          <p:cNvCxnSpPr/>
          <p:nvPr/>
        </p:nvCxnSpPr>
        <p:spPr>
          <a:xfrm>
            <a:off x="4838007" y="2044931"/>
            <a:ext cx="959857" cy="121062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394136" y="3602441"/>
            <a:ext cx="959857" cy="121062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4837336" y="3602441"/>
            <a:ext cx="961200" cy="1210628"/>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392793" y="2044931"/>
            <a:ext cx="961200" cy="1210628"/>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2044931"/>
            <a:ext cx="483733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353993" y="4813069"/>
            <a:ext cx="483733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353993" y="2014654"/>
            <a:ext cx="4837336"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4794484"/>
            <a:ext cx="4837336"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 y="2220343"/>
            <a:ext cx="4837335" cy="400110"/>
          </a:xfrm>
          <a:prstGeom prst="rect">
            <a:avLst/>
          </a:prstGeom>
          <a:noFill/>
        </p:spPr>
        <p:txBody>
          <a:bodyPr wrap="square" rtlCol="0">
            <a:spAutoFit/>
          </a:bodyPr>
          <a:lstStyle/>
          <a:p>
            <a:pPr algn="ctr"/>
            <a:r>
              <a:rPr lang="en-US" altLang="zh-CN" sz="2000" b="1" dirty="0" smtClean="0">
                <a:solidFill>
                  <a:schemeClr val="bg1"/>
                </a:solidFill>
                <a:latin typeface="+mj-lt"/>
              </a:rPr>
              <a:t>top</a:t>
            </a:r>
          </a:p>
        </p:txBody>
      </p:sp>
      <p:sp>
        <p:nvSpPr>
          <p:cNvPr id="19" name="文本框 18"/>
          <p:cNvSpPr txBox="1"/>
          <p:nvPr/>
        </p:nvSpPr>
        <p:spPr>
          <a:xfrm>
            <a:off x="0" y="2620453"/>
            <a:ext cx="4837335" cy="2246769"/>
          </a:xfrm>
          <a:prstGeom prst="rect">
            <a:avLst/>
          </a:prstGeom>
          <a:noFill/>
        </p:spPr>
        <p:txBody>
          <a:bodyPr wrap="square" rtlCol="0">
            <a:spAutoFit/>
          </a:bodyPr>
          <a:lstStyle/>
          <a:p>
            <a:pPr algn="ctr"/>
            <a:r>
              <a:rPr lang="en-US" altLang="zh-CN" sz="1200" dirty="0" smtClean="0">
                <a:solidFill>
                  <a:schemeClr val="bg1"/>
                </a:solidFill>
              </a:rPr>
              <a:t>CPU</a:t>
            </a:r>
            <a:r>
              <a:rPr lang="zh-CN" altLang="en-US" sz="1200" dirty="0" smtClean="0">
                <a:solidFill>
                  <a:schemeClr val="bg1"/>
                </a:solidFill>
              </a:rPr>
              <a:t>信息：</a:t>
            </a:r>
            <a:endParaRPr lang="en-US" altLang="zh-CN" sz="1200" dirty="0" smtClean="0">
              <a:solidFill>
                <a:schemeClr val="bg1"/>
              </a:solidFill>
            </a:endParaRPr>
          </a:p>
          <a:p>
            <a:r>
              <a:rPr lang="en-US" altLang="zh-CN" sz="1600" dirty="0" smtClean="0">
                <a:solidFill>
                  <a:schemeClr val="bg1"/>
                </a:solidFill>
              </a:rPr>
              <a:t>us </a:t>
            </a:r>
            <a:r>
              <a:rPr lang="en-US" altLang="zh-CN" sz="1600" dirty="0">
                <a:solidFill>
                  <a:schemeClr val="bg1"/>
                </a:solidFill>
              </a:rPr>
              <a:t>— </a:t>
            </a:r>
            <a:r>
              <a:rPr lang="zh-CN" altLang="en-US" sz="1600" dirty="0">
                <a:solidFill>
                  <a:schemeClr val="bg1"/>
                </a:solidFill>
              </a:rPr>
              <a:t>用户空间占用</a:t>
            </a:r>
            <a:r>
              <a:rPr lang="en-US" altLang="zh-CN" sz="1600" dirty="0">
                <a:solidFill>
                  <a:schemeClr val="bg1"/>
                </a:solidFill>
              </a:rPr>
              <a:t>CPU</a:t>
            </a:r>
            <a:r>
              <a:rPr lang="zh-CN" altLang="en-US" sz="1600" dirty="0">
                <a:solidFill>
                  <a:schemeClr val="bg1"/>
                </a:solidFill>
              </a:rPr>
              <a:t>的百分比。</a:t>
            </a:r>
            <a:r>
              <a:rPr lang="zh-CN" altLang="en-US" sz="1600" dirty="0">
                <a:solidFill>
                  <a:schemeClr val="bg1"/>
                </a:solidFill>
              </a:rPr>
              <a:t/>
            </a:r>
            <a:br>
              <a:rPr lang="zh-CN" altLang="en-US" sz="1600" dirty="0">
                <a:solidFill>
                  <a:schemeClr val="bg1"/>
                </a:solidFill>
              </a:rPr>
            </a:br>
            <a:r>
              <a:rPr lang="en-US" altLang="zh-CN" sz="1600" dirty="0" err="1" smtClean="0">
                <a:solidFill>
                  <a:schemeClr val="bg1"/>
                </a:solidFill>
              </a:rPr>
              <a:t>sy</a:t>
            </a:r>
            <a:r>
              <a:rPr lang="en-US" altLang="zh-CN" sz="1600" dirty="0" smtClean="0">
                <a:solidFill>
                  <a:schemeClr val="bg1"/>
                </a:solidFill>
              </a:rPr>
              <a:t> </a:t>
            </a:r>
            <a:r>
              <a:rPr lang="en-US" altLang="zh-CN" sz="1600" dirty="0">
                <a:solidFill>
                  <a:schemeClr val="bg1"/>
                </a:solidFill>
              </a:rPr>
              <a:t>— </a:t>
            </a:r>
            <a:r>
              <a:rPr lang="zh-CN" altLang="en-US" sz="1600" dirty="0">
                <a:solidFill>
                  <a:schemeClr val="bg1"/>
                </a:solidFill>
              </a:rPr>
              <a:t>内核空间占用</a:t>
            </a:r>
            <a:r>
              <a:rPr lang="en-US" altLang="zh-CN" sz="1600" dirty="0">
                <a:solidFill>
                  <a:schemeClr val="bg1"/>
                </a:solidFill>
              </a:rPr>
              <a:t>CPU</a:t>
            </a:r>
            <a:r>
              <a:rPr lang="zh-CN" altLang="en-US" sz="1600" dirty="0">
                <a:solidFill>
                  <a:schemeClr val="bg1"/>
                </a:solidFill>
              </a:rPr>
              <a:t>的百分比。</a:t>
            </a:r>
            <a:r>
              <a:rPr lang="zh-CN" altLang="en-US" sz="1600" dirty="0">
                <a:solidFill>
                  <a:schemeClr val="bg1"/>
                </a:solidFill>
              </a:rPr>
              <a:t/>
            </a:r>
            <a:br>
              <a:rPr lang="zh-CN" altLang="en-US" sz="1600" dirty="0">
                <a:solidFill>
                  <a:schemeClr val="bg1"/>
                </a:solidFill>
              </a:rPr>
            </a:br>
            <a:r>
              <a:rPr lang="en-US" altLang="zh-CN" sz="1600" dirty="0" err="1" smtClean="0">
                <a:solidFill>
                  <a:schemeClr val="bg1"/>
                </a:solidFill>
              </a:rPr>
              <a:t>ni</a:t>
            </a:r>
            <a:r>
              <a:rPr lang="en-US" altLang="zh-CN" sz="1600" dirty="0" smtClean="0">
                <a:solidFill>
                  <a:schemeClr val="bg1"/>
                </a:solidFill>
              </a:rPr>
              <a:t> </a:t>
            </a:r>
            <a:r>
              <a:rPr lang="en-US" altLang="zh-CN" sz="1600" dirty="0">
                <a:solidFill>
                  <a:schemeClr val="bg1"/>
                </a:solidFill>
              </a:rPr>
              <a:t>— </a:t>
            </a:r>
            <a:r>
              <a:rPr lang="zh-CN" altLang="en-US" sz="1600" dirty="0">
                <a:solidFill>
                  <a:schemeClr val="bg1"/>
                </a:solidFill>
              </a:rPr>
              <a:t>改变过优先级的进程占用</a:t>
            </a:r>
            <a:r>
              <a:rPr lang="en-US" altLang="zh-CN" sz="1600" dirty="0">
                <a:solidFill>
                  <a:schemeClr val="bg1"/>
                </a:solidFill>
              </a:rPr>
              <a:t>CPU</a:t>
            </a:r>
            <a:r>
              <a:rPr lang="zh-CN" altLang="en-US" sz="1600" dirty="0">
                <a:solidFill>
                  <a:schemeClr val="bg1"/>
                </a:solidFill>
              </a:rPr>
              <a:t>的百分比</a:t>
            </a:r>
            <a:r>
              <a:rPr lang="zh-CN" altLang="en-US" sz="1600" dirty="0">
                <a:solidFill>
                  <a:schemeClr val="bg1"/>
                </a:solidFill>
              </a:rPr>
              <a:t/>
            </a:r>
            <a:br>
              <a:rPr lang="zh-CN" altLang="en-US" sz="1600" dirty="0">
                <a:solidFill>
                  <a:schemeClr val="bg1"/>
                </a:solidFill>
              </a:rPr>
            </a:br>
            <a:r>
              <a:rPr lang="en-US" altLang="zh-CN" sz="1600" dirty="0" smtClean="0">
                <a:solidFill>
                  <a:schemeClr val="bg1"/>
                </a:solidFill>
              </a:rPr>
              <a:t>id </a:t>
            </a:r>
            <a:r>
              <a:rPr lang="en-US" altLang="zh-CN" sz="1600" dirty="0">
                <a:solidFill>
                  <a:schemeClr val="bg1"/>
                </a:solidFill>
              </a:rPr>
              <a:t>— </a:t>
            </a:r>
            <a:r>
              <a:rPr lang="zh-CN" altLang="en-US" sz="1600" dirty="0">
                <a:solidFill>
                  <a:schemeClr val="bg1"/>
                </a:solidFill>
              </a:rPr>
              <a:t>空闲</a:t>
            </a:r>
            <a:r>
              <a:rPr lang="en-US" altLang="zh-CN" sz="1600" dirty="0">
                <a:solidFill>
                  <a:schemeClr val="bg1"/>
                </a:solidFill>
              </a:rPr>
              <a:t>CPU</a:t>
            </a:r>
            <a:r>
              <a:rPr lang="zh-CN" altLang="en-US" sz="1600" dirty="0">
                <a:solidFill>
                  <a:schemeClr val="bg1"/>
                </a:solidFill>
              </a:rPr>
              <a:t>百分比</a:t>
            </a:r>
            <a:r>
              <a:rPr lang="zh-CN" altLang="en-US" sz="1600" dirty="0">
                <a:solidFill>
                  <a:schemeClr val="bg1"/>
                </a:solidFill>
              </a:rPr>
              <a:t/>
            </a:r>
            <a:br>
              <a:rPr lang="zh-CN" altLang="en-US" sz="1600" dirty="0">
                <a:solidFill>
                  <a:schemeClr val="bg1"/>
                </a:solidFill>
              </a:rPr>
            </a:br>
            <a:r>
              <a:rPr lang="en-US" altLang="zh-CN" sz="1600" dirty="0" err="1" smtClean="0">
                <a:solidFill>
                  <a:schemeClr val="bg1"/>
                </a:solidFill>
              </a:rPr>
              <a:t>wa</a:t>
            </a:r>
            <a:r>
              <a:rPr lang="en-US" altLang="zh-CN" sz="1600" dirty="0" smtClean="0">
                <a:solidFill>
                  <a:schemeClr val="bg1"/>
                </a:solidFill>
              </a:rPr>
              <a:t> </a:t>
            </a:r>
            <a:r>
              <a:rPr lang="en-US" altLang="zh-CN" sz="1600" dirty="0">
                <a:solidFill>
                  <a:schemeClr val="bg1"/>
                </a:solidFill>
              </a:rPr>
              <a:t>— IO</a:t>
            </a:r>
            <a:r>
              <a:rPr lang="zh-CN" altLang="en-US" sz="1600" dirty="0">
                <a:solidFill>
                  <a:schemeClr val="bg1"/>
                </a:solidFill>
              </a:rPr>
              <a:t>等待占用</a:t>
            </a:r>
            <a:r>
              <a:rPr lang="en-US" altLang="zh-CN" sz="1600" dirty="0">
                <a:solidFill>
                  <a:schemeClr val="bg1"/>
                </a:solidFill>
              </a:rPr>
              <a:t>CPU</a:t>
            </a:r>
            <a:r>
              <a:rPr lang="zh-CN" altLang="en-US" sz="1600" dirty="0">
                <a:solidFill>
                  <a:schemeClr val="bg1"/>
                </a:solidFill>
              </a:rPr>
              <a:t>的百分比</a:t>
            </a:r>
            <a:r>
              <a:rPr lang="zh-CN" altLang="en-US" sz="1600" dirty="0">
                <a:solidFill>
                  <a:schemeClr val="bg1"/>
                </a:solidFill>
              </a:rPr>
              <a:t/>
            </a:r>
            <a:br>
              <a:rPr lang="zh-CN" altLang="en-US" sz="1600" dirty="0">
                <a:solidFill>
                  <a:schemeClr val="bg1"/>
                </a:solidFill>
              </a:rPr>
            </a:br>
            <a:r>
              <a:rPr lang="en-US" altLang="zh-CN" sz="1600" dirty="0" smtClean="0">
                <a:solidFill>
                  <a:schemeClr val="bg1"/>
                </a:solidFill>
              </a:rPr>
              <a:t>hi </a:t>
            </a:r>
            <a:r>
              <a:rPr lang="en-US" altLang="zh-CN" sz="1600" dirty="0">
                <a:solidFill>
                  <a:schemeClr val="bg1"/>
                </a:solidFill>
              </a:rPr>
              <a:t>— </a:t>
            </a:r>
            <a:r>
              <a:rPr lang="zh-CN" altLang="en-US" sz="1600" dirty="0">
                <a:solidFill>
                  <a:schemeClr val="bg1"/>
                </a:solidFill>
              </a:rPr>
              <a:t>硬中断（</a:t>
            </a:r>
            <a:r>
              <a:rPr lang="en-US" altLang="zh-CN" sz="1600" dirty="0">
                <a:solidFill>
                  <a:schemeClr val="bg1"/>
                </a:solidFill>
              </a:rPr>
              <a:t>Hardware IRQ</a:t>
            </a:r>
            <a:r>
              <a:rPr lang="zh-CN" altLang="en-US" sz="1600" dirty="0">
                <a:solidFill>
                  <a:schemeClr val="bg1"/>
                </a:solidFill>
              </a:rPr>
              <a:t>）占用</a:t>
            </a:r>
            <a:r>
              <a:rPr lang="en-US" altLang="zh-CN" sz="1600" dirty="0">
                <a:solidFill>
                  <a:schemeClr val="bg1"/>
                </a:solidFill>
              </a:rPr>
              <a:t>CPU</a:t>
            </a:r>
            <a:r>
              <a:rPr lang="zh-CN" altLang="en-US" sz="1600" dirty="0">
                <a:solidFill>
                  <a:schemeClr val="bg1"/>
                </a:solidFill>
              </a:rPr>
              <a:t>的百分比</a:t>
            </a:r>
            <a:r>
              <a:rPr lang="zh-CN" altLang="en-US" sz="1600" dirty="0">
                <a:solidFill>
                  <a:schemeClr val="bg1"/>
                </a:solidFill>
              </a:rPr>
              <a:t/>
            </a:r>
            <a:br>
              <a:rPr lang="zh-CN" altLang="en-US" sz="1600" dirty="0">
                <a:solidFill>
                  <a:schemeClr val="bg1"/>
                </a:solidFill>
              </a:rPr>
            </a:br>
            <a:r>
              <a:rPr lang="en-US" altLang="zh-CN" sz="1600" dirty="0" err="1" smtClean="0">
                <a:solidFill>
                  <a:schemeClr val="bg1"/>
                </a:solidFill>
              </a:rPr>
              <a:t>si</a:t>
            </a:r>
            <a:r>
              <a:rPr lang="en-US" altLang="zh-CN" sz="1600" dirty="0" smtClean="0">
                <a:solidFill>
                  <a:schemeClr val="bg1"/>
                </a:solidFill>
              </a:rPr>
              <a:t> </a:t>
            </a:r>
            <a:r>
              <a:rPr lang="en-US" altLang="zh-CN" sz="1600" dirty="0">
                <a:solidFill>
                  <a:schemeClr val="bg1"/>
                </a:solidFill>
              </a:rPr>
              <a:t>— </a:t>
            </a:r>
            <a:r>
              <a:rPr lang="zh-CN" altLang="en-US" sz="1600" dirty="0">
                <a:solidFill>
                  <a:schemeClr val="bg1"/>
                </a:solidFill>
              </a:rPr>
              <a:t>软中断（</a:t>
            </a:r>
            <a:r>
              <a:rPr lang="en-US" altLang="zh-CN" sz="1600" dirty="0">
                <a:solidFill>
                  <a:schemeClr val="bg1"/>
                </a:solidFill>
              </a:rPr>
              <a:t>Software Interrupts</a:t>
            </a:r>
            <a:r>
              <a:rPr lang="zh-CN" altLang="en-US" sz="1600" dirty="0">
                <a:solidFill>
                  <a:schemeClr val="bg1"/>
                </a:solidFill>
              </a:rPr>
              <a:t>）占用</a:t>
            </a:r>
            <a:r>
              <a:rPr lang="en-US" altLang="zh-CN" sz="1600" dirty="0">
                <a:solidFill>
                  <a:schemeClr val="bg1"/>
                </a:solidFill>
              </a:rPr>
              <a:t>CPU</a:t>
            </a:r>
            <a:r>
              <a:rPr lang="zh-CN" altLang="en-US" sz="1600" dirty="0">
                <a:solidFill>
                  <a:schemeClr val="bg1"/>
                </a:solidFill>
              </a:rPr>
              <a:t>的百分比</a:t>
            </a:r>
            <a:endParaRPr lang="en-US" altLang="zh-CN" sz="1600" dirty="0" smtClean="0">
              <a:solidFill>
                <a:schemeClr val="bg1"/>
              </a:solidFill>
            </a:endParaRPr>
          </a:p>
          <a:p>
            <a:endParaRPr lang="en-US" altLang="zh-CN" sz="1600" dirty="0" smtClean="0">
              <a:solidFill>
                <a:schemeClr val="bg1"/>
              </a:solidFill>
            </a:endParaRPr>
          </a:p>
        </p:txBody>
      </p:sp>
      <p:sp>
        <p:nvSpPr>
          <p:cNvPr id="22" name="文本框 21"/>
          <p:cNvSpPr txBox="1"/>
          <p:nvPr/>
        </p:nvSpPr>
        <p:spPr>
          <a:xfrm>
            <a:off x="7596389" y="2220343"/>
            <a:ext cx="4837335" cy="400110"/>
          </a:xfrm>
          <a:prstGeom prst="rect">
            <a:avLst/>
          </a:prstGeom>
          <a:noFill/>
        </p:spPr>
        <p:txBody>
          <a:bodyPr wrap="square" rtlCol="0">
            <a:spAutoFit/>
          </a:bodyPr>
          <a:lstStyle/>
          <a:p>
            <a:pPr algn="ctr"/>
            <a:r>
              <a:rPr lang="en-US" altLang="zh-CN" sz="2000" b="1" dirty="0" smtClean="0">
                <a:solidFill>
                  <a:schemeClr val="bg1"/>
                </a:solidFill>
                <a:latin typeface="+mj-lt"/>
              </a:rPr>
              <a:t>top</a:t>
            </a:r>
          </a:p>
        </p:txBody>
      </p:sp>
      <p:sp>
        <p:nvSpPr>
          <p:cNvPr id="23" name="文本框 22"/>
          <p:cNvSpPr txBox="1"/>
          <p:nvPr/>
        </p:nvSpPr>
        <p:spPr>
          <a:xfrm>
            <a:off x="7596388" y="2620453"/>
            <a:ext cx="4837335" cy="1384995"/>
          </a:xfrm>
          <a:prstGeom prst="rect">
            <a:avLst/>
          </a:prstGeom>
          <a:noFill/>
        </p:spPr>
        <p:txBody>
          <a:bodyPr wrap="square" rtlCol="0">
            <a:spAutoFit/>
          </a:bodyPr>
          <a:lstStyle>
            <a:defPPr>
              <a:defRPr lang="zh-CN"/>
            </a:defPPr>
            <a:lvl1pPr algn="ctr">
              <a:defRPr sz="1200">
                <a:solidFill>
                  <a:schemeClr val="bg1"/>
                </a:solidFill>
              </a:defRPr>
            </a:lvl1pPr>
          </a:lstStyle>
          <a:p>
            <a:r>
              <a:rPr lang="zh-CN" altLang="en-US" dirty="0"/>
              <a:t>内存信息：</a:t>
            </a:r>
            <a:endParaRPr lang="en-US" altLang="zh-CN" dirty="0"/>
          </a:p>
          <a:p>
            <a:pPr algn="l"/>
            <a:r>
              <a:rPr lang="en-US" altLang="zh-CN" sz="1800" dirty="0" smtClean="0"/>
              <a:t>total </a:t>
            </a:r>
            <a:r>
              <a:rPr lang="en-US" altLang="zh-CN" sz="1800" dirty="0"/>
              <a:t>— </a:t>
            </a:r>
            <a:r>
              <a:rPr lang="zh-CN" altLang="en-US" sz="1800" dirty="0"/>
              <a:t>物理内存总量（</a:t>
            </a:r>
            <a:r>
              <a:rPr lang="en-US" altLang="zh-CN" sz="1800" dirty="0"/>
              <a:t>8GB</a:t>
            </a:r>
            <a:r>
              <a:rPr lang="zh-CN" altLang="en-US" sz="1800" dirty="0"/>
              <a:t>）</a:t>
            </a:r>
            <a:r>
              <a:rPr lang="en-US" altLang="zh-CN" sz="1800" dirty="0"/>
              <a:t/>
            </a:r>
            <a:br>
              <a:rPr lang="en-US" altLang="zh-CN" sz="1800" dirty="0"/>
            </a:br>
            <a:r>
              <a:rPr lang="en-US" altLang="zh-CN" sz="1800" dirty="0" smtClean="0"/>
              <a:t>used </a:t>
            </a:r>
            <a:r>
              <a:rPr lang="en-US" altLang="zh-CN" sz="1800" dirty="0"/>
              <a:t>— </a:t>
            </a:r>
            <a:r>
              <a:rPr lang="zh-CN" altLang="en-US" sz="1800" dirty="0"/>
              <a:t>使用中的内存总量（</a:t>
            </a:r>
            <a:r>
              <a:rPr lang="en-US" altLang="zh-CN" sz="1800" dirty="0"/>
              <a:t>7.7GB</a:t>
            </a:r>
            <a:r>
              <a:rPr lang="zh-CN" altLang="en-US" sz="1800" dirty="0"/>
              <a:t>）</a:t>
            </a:r>
            <a:r>
              <a:rPr lang="en-US" altLang="zh-CN" sz="1800" dirty="0"/>
              <a:t/>
            </a:r>
            <a:br>
              <a:rPr lang="en-US" altLang="zh-CN" sz="1800" dirty="0"/>
            </a:br>
            <a:r>
              <a:rPr lang="en-US" altLang="zh-CN" sz="1800" dirty="0" smtClean="0"/>
              <a:t>free </a:t>
            </a:r>
            <a:r>
              <a:rPr lang="en-US" altLang="zh-CN" sz="1800" dirty="0"/>
              <a:t>— </a:t>
            </a:r>
            <a:r>
              <a:rPr lang="zh-CN" altLang="en-US" sz="1800" dirty="0"/>
              <a:t>空闲内存总量（</a:t>
            </a:r>
            <a:r>
              <a:rPr lang="en-US" altLang="zh-CN" sz="1800" dirty="0"/>
              <a:t>530M</a:t>
            </a:r>
            <a:r>
              <a:rPr lang="zh-CN" altLang="en-US" sz="1800" dirty="0"/>
              <a:t>）</a:t>
            </a:r>
            <a:r>
              <a:rPr lang="en-US" altLang="zh-CN" sz="1800" dirty="0"/>
              <a:t/>
            </a:r>
            <a:br>
              <a:rPr lang="en-US" altLang="zh-CN" sz="1800" dirty="0"/>
            </a:br>
            <a:r>
              <a:rPr lang="en-US" altLang="zh-CN" sz="1800" dirty="0" smtClean="0"/>
              <a:t>buffers </a:t>
            </a:r>
            <a:r>
              <a:rPr lang="en-US" altLang="zh-CN" sz="1800" dirty="0"/>
              <a:t>— </a:t>
            </a:r>
            <a:r>
              <a:rPr lang="zh-CN" altLang="en-US" sz="1800" dirty="0"/>
              <a:t>缓存的内存量 （</a:t>
            </a:r>
            <a:r>
              <a:rPr lang="en-US" altLang="zh-CN" sz="1800" dirty="0"/>
              <a:t>79M</a:t>
            </a:r>
            <a:r>
              <a:rPr lang="zh-CN" altLang="en-US" sz="1800" dirty="0"/>
              <a:t>）</a:t>
            </a:r>
            <a:endParaRPr lang="en-US" altLang="zh-CN" sz="1800" dirty="0"/>
          </a:p>
        </p:txBody>
      </p:sp>
    </p:spTree>
    <p:extLst>
      <p:ext uri="{BB962C8B-B14F-4D97-AF65-F5344CB8AC3E}">
        <p14:creationId xmlns:p14="http://schemas.microsoft.com/office/powerpoint/2010/main" val="2224023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a:off x="5797864" y="3105548"/>
            <a:ext cx="596272" cy="646904"/>
            <a:chOff x="3013748" y="1523733"/>
            <a:chExt cx="2160000" cy="2343417"/>
          </a:xfrm>
        </p:grpSpPr>
        <p:sp>
          <p:nvSpPr>
            <p:cNvPr id="3" name="等腰三角形 2"/>
            <p:cNvSpPr/>
            <p:nvPr/>
          </p:nvSpPr>
          <p:spPr>
            <a:xfrm>
              <a:off x="3013748" y="1523733"/>
              <a:ext cx="2160000" cy="180000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a:off x="3013748" y="2067150"/>
              <a:ext cx="2160000" cy="1800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 name="直接连接符 4"/>
          <p:cNvCxnSpPr/>
          <p:nvPr/>
        </p:nvCxnSpPr>
        <p:spPr>
          <a:xfrm>
            <a:off x="4838007" y="2044931"/>
            <a:ext cx="959857" cy="121062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394136" y="3602441"/>
            <a:ext cx="959857" cy="121062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4837336" y="3602441"/>
            <a:ext cx="961200" cy="1210628"/>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392793" y="2044931"/>
            <a:ext cx="961200" cy="1210628"/>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2044931"/>
            <a:ext cx="483733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353993" y="4813069"/>
            <a:ext cx="483733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353993" y="2014654"/>
            <a:ext cx="4837336"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4794484"/>
            <a:ext cx="4837336"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 y="2220343"/>
            <a:ext cx="4837335" cy="400110"/>
          </a:xfrm>
          <a:prstGeom prst="rect">
            <a:avLst/>
          </a:prstGeom>
          <a:noFill/>
        </p:spPr>
        <p:txBody>
          <a:bodyPr wrap="square" rtlCol="0">
            <a:spAutoFit/>
          </a:bodyPr>
          <a:lstStyle/>
          <a:p>
            <a:pPr algn="ctr"/>
            <a:r>
              <a:rPr lang="en-US" altLang="zh-CN" sz="2000" b="1" dirty="0" smtClean="0">
                <a:solidFill>
                  <a:schemeClr val="bg1"/>
                </a:solidFill>
                <a:latin typeface="+mj-lt"/>
              </a:rPr>
              <a:t>top</a:t>
            </a:r>
          </a:p>
        </p:txBody>
      </p:sp>
      <p:sp>
        <p:nvSpPr>
          <p:cNvPr id="19" name="文本框 18"/>
          <p:cNvSpPr txBox="1"/>
          <p:nvPr/>
        </p:nvSpPr>
        <p:spPr>
          <a:xfrm>
            <a:off x="0" y="2620453"/>
            <a:ext cx="4837335" cy="1692771"/>
          </a:xfrm>
          <a:prstGeom prst="rect">
            <a:avLst/>
          </a:prstGeom>
          <a:noFill/>
        </p:spPr>
        <p:txBody>
          <a:bodyPr wrap="square" rtlCol="0">
            <a:spAutoFit/>
          </a:bodyPr>
          <a:lstStyle/>
          <a:p>
            <a:pPr algn="ctr"/>
            <a:r>
              <a:rPr lang="en-US" altLang="zh-CN" sz="1600" dirty="0">
                <a:solidFill>
                  <a:schemeClr val="bg1"/>
                </a:solidFill>
              </a:rPr>
              <a:t>swap</a:t>
            </a:r>
            <a:r>
              <a:rPr lang="zh-CN" altLang="en-US" sz="1600" dirty="0">
                <a:solidFill>
                  <a:schemeClr val="bg1"/>
                </a:solidFill>
              </a:rPr>
              <a:t>交换分区</a:t>
            </a:r>
            <a:r>
              <a:rPr lang="zh-CN" altLang="en-US" sz="1600" dirty="0" smtClean="0">
                <a:solidFill>
                  <a:schemeClr val="bg1"/>
                </a:solidFill>
              </a:rPr>
              <a:t>：</a:t>
            </a:r>
            <a:endParaRPr lang="en-US" altLang="zh-CN" sz="1600" dirty="0" smtClean="0">
              <a:solidFill>
                <a:schemeClr val="bg1"/>
              </a:solidFill>
            </a:endParaRPr>
          </a:p>
          <a:p>
            <a:r>
              <a:rPr lang="en-US" altLang="zh-CN" dirty="0">
                <a:solidFill>
                  <a:schemeClr val="bg1"/>
                </a:solidFill>
              </a:rPr>
              <a:t>total — </a:t>
            </a:r>
            <a:r>
              <a:rPr lang="zh-CN" altLang="en-US" dirty="0">
                <a:solidFill>
                  <a:schemeClr val="bg1"/>
                </a:solidFill>
              </a:rPr>
              <a:t>物理内存总量（</a:t>
            </a:r>
            <a:r>
              <a:rPr lang="en-US" altLang="zh-CN" dirty="0">
                <a:solidFill>
                  <a:schemeClr val="bg1"/>
                </a:solidFill>
              </a:rPr>
              <a:t>8GB</a:t>
            </a:r>
            <a:r>
              <a:rPr lang="zh-CN" altLang="en-US" dirty="0">
                <a:solidFill>
                  <a:schemeClr val="bg1"/>
                </a:solidFill>
              </a:rPr>
              <a:t>）</a:t>
            </a:r>
            <a:r>
              <a:rPr lang="en-US" altLang="zh-CN" dirty="0">
                <a:solidFill>
                  <a:schemeClr val="bg1"/>
                </a:solidFill>
              </a:rPr>
              <a:t/>
            </a:r>
            <a:br>
              <a:rPr lang="en-US" altLang="zh-CN" dirty="0">
                <a:solidFill>
                  <a:schemeClr val="bg1"/>
                </a:solidFill>
              </a:rPr>
            </a:br>
            <a:r>
              <a:rPr lang="en-US" altLang="zh-CN" dirty="0">
                <a:solidFill>
                  <a:schemeClr val="bg1"/>
                </a:solidFill>
              </a:rPr>
              <a:t>used — </a:t>
            </a:r>
            <a:r>
              <a:rPr lang="zh-CN" altLang="en-US" dirty="0">
                <a:solidFill>
                  <a:schemeClr val="bg1"/>
                </a:solidFill>
              </a:rPr>
              <a:t>使用中的内存总量（</a:t>
            </a:r>
            <a:r>
              <a:rPr lang="en-US" altLang="zh-CN" dirty="0">
                <a:solidFill>
                  <a:schemeClr val="bg1"/>
                </a:solidFill>
              </a:rPr>
              <a:t>7.7GB</a:t>
            </a:r>
            <a:r>
              <a:rPr lang="zh-CN" altLang="en-US" dirty="0">
                <a:solidFill>
                  <a:schemeClr val="bg1"/>
                </a:solidFill>
              </a:rPr>
              <a:t>）</a:t>
            </a:r>
            <a:r>
              <a:rPr lang="en-US" altLang="zh-CN" dirty="0">
                <a:solidFill>
                  <a:schemeClr val="bg1"/>
                </a:solidFill>
              </a:rPr>
              <a:t/>
            </a:r>
            <a:br>
              <a:rPr lang="en-US" altLang="zh-CN" dirty="0">
                <a:solidFill>
                  <a:schemeClr val="bg1"/>
                </a:solidFill>
              </a:rPr>
            </a:br>
            <a:r>
              <a:rPr lang="en-US" altLang="zh-CN" dirty="0">
                <a:solidFill>
                  <a:schemeClr val="bg1"/>
                </a:solidFill>
              </a:rPr>
              <a:t>free — </a:t>
            </a:r>
            <a:r>
              <a:rPr lang="zh-CN" altLang="en-US" dirty="0">
                <a:solidFill>
                  <a:schemeClr val="bg1"/>
                </a:solidFill>
              </a:rPr>
              <a:t>空闲内存总量（</a:t>
            </a:r>
            <a:r>
              <a:rPr lang="en-US" altLang="zh-CN" dirty="0">
                <a:solidFill>
                  <a:schemeClr val="bg1"/>
                </a:solidFill>
              </a:rPr>
              <a:t>530M</a:t>
            </a:r>
            <a:r>
              <a:rPr lang="zh-CN" altLang="en-US" dirty="0">
                <a:solidFill>
                  <a:schemeClr val="bg1"/>
                </a:solidFill>
              </a:rPr>
              <a:t>）</a:t>
            </a:r>
            <a:r>
              <a:rPr lang="en-US" altLang="zh-CN" dirty="0">
                <a:solidFill>
                  <a:schemeClr val="bg1"/>
                </a:solidFill>
              </a:rPr>
              <a:t/>
            </a:r>
            <a:br>
              <a:rPr lang="en-US" altLang="zh-CN" dirty="0">
                <a:solidFill>
                  <a:schemeClr val="bg1"/>
                </a:solidFill>
              </a:rPr>
            </a:br>
            <a:r>
              <a:rPr lang="en-US" altLang="zh-CN" dirty="0">
                <a:solidFill>
                  <a:schemeClr val="bg1"/>
                </a:solidFill>
              </a:rPr>
              <a:t>buffers — </a:t>
            </a:r>
            <a:r>
              <a:rPr lang="zh-CN" altLang="en-US" dirty="0">
                <a:solidFill>
                  <a:schemeClr val="bg1"/>
                </a:solidFill>
              </a:rPr>
              <a:t>缓存的内存量 （</a:t>
            </a:r>
            <a:r>
              <a:rPr lang="en-US" altLang="zh-CN" dirty="0">
                <a:solidFill>
                  <a:schemeClr val="bg1"/>
                </a:solidFill>
              </a:rPr>
              <a:t>79M</a:t>
            </a:r>
            <a:r>
              <a:rPr lang="zh-CN" altLang="en-US" dirty="0">
                <a:solidFill>
                  <a:schemeClr val="bg1"/>
                </a:solidFill>
              </a:rPr>
              <a:t>）</a:t>
            </a:r>
            <a:endParaRPr lang="en-US" altLang="zh-CN" dirty="0">
              <a:solidFill>
                <a:schemeClr val="bg1"/>
              </a:solidFill>
            </a:endParaRPr>
          </a:p>
          <a:p>
            <a:endParaRPr lang="en-US" altLang="zh-CN" sz="1600" dirty="0" smtClean="0">
              <a:solidFill>
                <a:schemeClr val="bg1"/>
              </a:solidFill>
            </a:endParaRPr>
          </a:p>
        </p:txBody>
      </p:sp>
      <p:sp>
        <p:nvSpPr>
          <p:cNvPr id="22" name="文本框 21"/>
          <p:cNvSpPr txBox="1"/>
          <p:nvPr/>
        </p:nvSpPr>
        <p:spPr>
          <a:xfrm>
            <a:off x="7596389" y="2220343"/>
            <a:ext cx="4837335" cy="400110"/>
          </a:xfrm>
          <a:prstGeom prst="rect">
            <a:avLst/>
          </a:prstGeom>
          <a:noFill/>
        </p:spPr>
        <p:txBody>
          <a:bodyPr wrap="square" rtlCol="0">
            <a:spAutoFit/>
          </a:bodyPr>
          <a:lstStyle/>
          <a:p>
            <a:pPr algn="ctr"/>
            <a:r>
              <a:rPr lang="en-US" altLang="zh-CN" sz="2000" b="1" dirty="0" smtClean="0">
                <a:solidFill>
                  <a:schemeClr val="bg1"/>
                </a:solidFill>
                <a:latin typeface="+mj-lt"/>
              </a:rPr>
              <a:t>top</a:t>
            </a:r>
          </a:p>
        </p:txBody>
      </p:sp>
      <p:sp>
        <p:nvSpPr>
          <p:cNvPr id="23" name="文本框 22"/>
          <p:cNvSpPr txBox="1"/>
          <p:nvPr/>
        </p:nvSpPr>
        <p:spPr>
          <a:xfrm>
            <a:off x="6989065" y="2528120"/>
            <a:ext cx="5104273" cy="3570208"/>
          </a:xfrm>
          <a:prstGeom prst="rect">
            <a:avLst/>
          </a:prstGeom>
          <a:noFill/>
        </p:spPr>
        <p:txBody>
          <a:bodyPr wrap="square" rtlCol="0">
            <a:spAutoFit/>
          </a:bodyPr>
          <a:lstStyle>
            <a:defPPr>
              <a:defRPr lang="zh-CN"/>
            </a:defPPr>
            <a:lvl1pPr algn="ctr">
              <a:defRPr sz="1200">
                <a:solidFill>
                  <a:schemeClr val="bg1"/>
                </a:solidFill>
              </a:defRPr>
            </a:lvl1pPr>
          </a:lstStyle>
          <a:p>
            <a:r>
              <a:rPr lang="zh-CN" altLang="en-US" sz="1600" dirty="0"/>
              <a:t>各进程（任务）的状态监控</a:t>
            </a:r>
            <a:r>
              <a:rPr lang="zh-CN" altLang="en-US" sz="1600" dirty="0" smtClean="0"/>
              <a:t>：</a:t>
            </a:r>
            <a:endParaRPr lang="en-US" altLang="zh-CN" sz="1600" dirty="0"/>
          </a:p>
          <a:p>
            <a:pPr algn="l"/>
            <a:r>
              <a:rPr lang="en-US" altLang="zh-CN" sz="1800" dirty="0"/>
              <a:t>PID — </a:t>
            </a:r>
            <a:r>
              <a:rPr lang="zh-CN" altLang="en-US" sz="1800" dirty="0"/>
              <a:t>进程</a:t>
            </a:r>
            <a:r>
              <a:rPr lang="en-US" altLang="zh-CN" sz="1800" dirty="0"/>
              <a:t>id</a:t>
            </a:r>
            <a:br>
              <a:rPr lang="en-US" altLang="zh-CN" sz="1800" dirty="0"/>
            </a:br>
            <a:r>
              <a:rPr lang="en-US" altLang="zh-CN" sz="1600" dirty="0"/>
              <a:t>USER — </a:t>
            </a:r>
            <a:r>
              <a:rPr lang="zh-CN" altLang="en-US" sz="1600" dirty="0"/>
              <a:t>进程所有者</a:t>
            </a:r>
            <a:br>
              <a:rPr lang="zh-CN" altLang="en-US" sz="1600" dirty="0"/>
            </a:br>
            <a:r>
              <a:rPr lang="en-US" altLang="zh-CN" sz="1600" dirty="0"/>
              <a:t>PR — </a:t>
            </a:r>
            <a:r>
              <a:rPr lang="zh-CN" altLang="en-US" sz="1600" dirty="0"/>
              <a:t>进程优先级</a:t>
            </a:r>
            <a:br>
              <a:rPr lang="zh-CN" altLang="en-US" sz="1600" dirty="0"/>
            </a:br>
            <a:r>
              <a:rPr lang="en-US" altLang="zh-CN" sz="1600" dirty="0"/>
              <a:t>NI — nice</a:t>
            </a:r>
            <a:r>
              <a:rPr lang="zh-CN" altLang="en-US" sz="1600" dirty="0"/>
              <a:t>值。负值表示高优先级，正值表示低优先级</a:t>
            </a:r>
            <a:br>
              <a:rPr lang="zh-CN" altLang="en-US" sz="1600" dirty="0"/>
            </a:br>
            <a:r>
              <a:rPr lang="en-US" altLang="zh-CN" sz="1600" dirty="0"/>
              <a:t>VIRT — </a:t>
            </a:r>
            <a:r>
              <a:rPr lang="zh-CN" altLang="en-US" sz="1600" dirty="0"/>
              <a:t>进程使用的虚拟内存总量，单位</a:t>
            </a:r>
            <a:r>
              <a:rPr lang="en-US" altLang="zh-CN" sz="1600" dirty="0"/>
              <a:t>kb</a:t>
            </a:r>
            <a:r>
              <a:rPr lang="zh-CN" altLang="en-US" sz="1600" dirty="0" smtClean="0"/>
              <a:t>。</a:t>
            </a:r>
            <a:r>
              <a:rPr lang="en-US" altLang="zh-CN" sz="1600" dirty="0"/>
              <a:t/>
            </a:r>
            <a:br>
              <a:rPr lang="en-US" altLang="zh-CN" sz="1600" dirty="0"/>
            </a:br>
            <a:r>
              <a:rPr lang="en-US" altLang="zh-CN" sz="1600" dirty="0"/>
              <a:t>RES — </a:t>
            </a:r>
            <a:r>
              <a:rPr lang="zh-CN" altLang="en-US" sz="1600" dirty="0"/>
              <a:t>进程使用的、未被换出的物理内存大小，单位</a:t>
            </a:r>
            <a:r>
              <a:rPr lang="en-US" altLang="zh-CN" sz="1600" dirty="0"/>
              <a:t>kb</a:t>
            </a:r>
            <a:r>
              <a:rPr lang="zh-CN" altLang="en-US" sz="1600" dirty="0" smtClean="0"/>
              <a:t>。</a:t>
            </a:r>
            <a:r>
              <a:rPr lang="en-US" altLang="zh-CN" sz="1600" dirty="0"/>
              <a:t/>
            </a:r>
            <a:br>
              <a:rPr lang="en-US" altLang="zh-CN" sz="1600" dirty="0"/>
            </a:br>
            <a:r>
              <a:rPr lang="en-US" altLang="zh-CN" sz="1600" dirty="0"/>
              <a:t>SHR — </a:t>
            </a:r>
            <a:r>
              <a:rPr lang="zh-CN" altLang="en-US" sz="1600" dirty="0"/>
              <a:t>共享内存大小，单位</a:t>
            </a:r>
            <a:r>
              <a:rPr lang="en-US" altLang="zh-CN" sz="1600" dirty="0"/>
              <a:t>kb</a:t>
            </a:r>
            <a:br>
              <a:rPr lang="en-US" altLang="zh-CN" sz="1600" dirty="0"/>
            </a:br>
            <a:r>
              <a:rPr lang="en-US" altLang="zh-CN" sz="1600" dirty="0"/>
              <a:t>S — </a:t>
            </a:r>
            <a:r>
              <a:rPr lang="zh-CN" altLang="en-US" sz="1600" dirty="0"/>
              <a:t>进程状态。</a:t>
            </a:r>
            <a:r>
              <a:rPr lang="en-US" altLang="zh-CN" sz="1600" dirty="0"/>
              <a:t>D=</a:t>
            </a:r>
            <a:r>
              <a:rPr lang="zh-CN" altLang="en-US" sz="1600" dirty="0"/>
              <a:t>不可中断的睡眠状态 </a:t>
            </a:r>
            <a:r>
              <a:rPr lang="en-US" altLang="zh-CN" sz="1600" dirty="0"/>
              <a:t>R=</a:t>
            </a:r>
            <a:r>
              <a:rPr lang="zh-CN" altLang="en-US" sz="1600" dirty="0"/>
              <a:t>运行 </a:t>
            </a:r>
            <a:r>
              <a:rPr lang="en-US" altLang="zh-CN" sz="1600" dirty="0"/>
              <a:t>S=</a:t>
            </a:r>
            <a:r>
              <a:rPr lang="zh-CN" altLang="en-US" sz="1600" dirty="0"/>
              <a:t>睡眠 </a:t>
            </a:r>
            <a:r>
              <a:rPr lang="en-US" altLang="zh-CN" sz="1600" dirty="0" smtClean="0"/>
              <a:t>	          T</a:t>
            </a:r>
            <a:r>
              <a:rPr lang="en-US" altLang="zh-CN" sz="1600" dirty="0"/>
              <a:t>=</a:t>
            </a:r>
            <a:r>
              <a:rPr lang="zh-CN" altLang="en-US" sz="1600" dirty="0"/>
              <a:t>跟踪</a:t>
            </a:r>
            <a:r>
              <a:rPr lang="en-US" altLang="zh-CN" sz="1600" dirty="0"/>
              <a:t>/</a:t>
            </a:r>
            <a:r>
              <a:rPr lang="zh-CN" altLang="en-US" sz="1600" dirty="0"/>
              <a:t>停止 </a:t>
            </a:r>
            <a:r>
              <a:rPr lang="en-US" altLang="zh-CN" sz="1600" dirty="0"/>
              <a:t>Z=</a:t>
            </a:r>
            <a:r>
              <a:rPr lang="zh-CN" altLang="en-US" sz="1600" dirty="0"/>
              <a:t>僵尸进程</a:t>
            </a:r>
            <a:br>
              <a:rPr lang="zh-CN" altLang="en-US" sz="1600" dirty="0"/>
            </a:br>
            <a:r>
              <a:rPr lang="en-US" altLang="zh-CN" sz="1600" dirty="0"/>
              <a:t>%CPU — </a:t>
            </a:r>
            <a:r>
              <a:rPr lang="zh-CN" altLang="en-US" sz="1600" dirty="0"/>
              <a:t>上次更新到现在的</a:t>
            </a:r>
            <a:r>
              <a:rPr lang="en-US" altLang="zh-CN" sz="1600" dirty="0"/>
              <a:t>CPU</a:t>
            </a:r>
            <a:r>
              <a:rPr lang="zh-CN" altLang="en-US" sz="1600" dirty="0"/>
              <a:t>时间占用百分比</a:t>
            </a:r>
            <a:br>
              <a:rPr lang="zh-CN" altLang="en-US" sz="1600" dirty="0"/>
            </a:br>
            <a:r>
              <a:rPr lang="en-US" altLang="zh-CN" sz="1600" dirty="0"/>
              <a:t>%MEM — </a:t>
            </a:r>
            <a:r>
              <a:rPr lang="zh-CN" altLang="en-US" sz="1600" dirty="0"/>
              <a:t>进程使用的物理内存百分比</a:t>
            </a:r>
            <a:br>
              <a:rPr lang="zh-CN" altLang="en-US" sz="1600" dirty="0"/>
            </a:br>
            <a:r>
              <a:rPr lang="en-US" altLang="zh-CN" sz="1600" dirty="0"/>
              <a:t>TIME+ — </a:t>
            </a:r>
            <a:r>
              <a:rPr lang="zh-CN" altLang="en-US" sz="1600" dirty="0"/>
              <a:t>进程使用的</a:t>
            </a:r>
            <a:r>
              <a:rPr lang="en-US" altLang="zh-CN" sz="1600" dirty="0"/>
              <a:t>CPU</a:t>
            </a:r>
            <a:r>
              <a:rPr lang="zh-CN" altLang="en-US" sz="1600" dirty="0"/>
              <a:t>时间总计，单位</a:t>
            </a:r>
            <a:r>
              <a:rPr lang="en-US" altLang="zh-CN" sz="1600" dirty="0"/>
              <a:t>1/100</a:t>
            </a:r>
            <a:r>
              <a:rPr lang="zh-CN" altLang="en-US" sz="1600" dirty="0"/>
              <a:t>秒</a:t>
            </a:r>
            <a:br>
              <a:rPr lang="zh-CN" altLang="en-US" sz="1600" dirty="0"/>
            </a:br>
            <a:r>
              <a:rPr lang="en-US" altLang="zh-CN" sz="1600" dirty="0"/>
              <a:t>COMMAND — </a:t>
            </a:r>
            <a:r>
              <a:rPr lang="zh-CN" altLang="en-US" sz="1600" dirty="0"/>
              <a:t>进程名称（命令名</a:t>
            </a:r>
            <a:r>
              <a:rPr lang="en-US" altLang="zh-CN" sz="1600" dirty="0"/>
              <a:t>/</a:t>
            </a:r>
            <a:r>
              <a:rPr lang="zh-CN" altLang="en-US" sz="1600" dirty="0"/>
              <a:t>命令行</a:t>
            </a:r>
            <a:r>
              <a:rPr lang="zh-CN" altLang="en-US" sz="1600" dirty="0" smtClean="0"/>
              <a:t>）</a:t>
            </a:r>
            <a:endParaRPr lang="zh-CN" altLang="en-US" sz="1600" dirty="0"/>
          </a:p>
        </p:txBody>
      </p:sp>
    </p:spTree>
    <p:extLst>
      <p:ext uri="{BB962C8B-B14F-4D97-AF65-F5344CB8AC3E}">
        <p14:creationId xmlns:p14="http://schemas.microsoft.com/office/powerpoint/2010/main" val="1209510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a:off x="5797864" y="3105548"/>
            <a:ext cx="596272" cy="646904"/>
            <a:chOff x="3013748" y="1523733"/>
            <a:chExt cx="2160000" cy="2343417"/>
          </a:xfrm>
        </p:grpSpPr>
        <p:sp>
          <p:nvSpPr>
            <p:cNvPr id="3" name="等腰三角形 2"/>
            <p:cNvSpPr/>
            <p:nvPr/>
          </p:nvSpPr>
          <p:spPr>
            <a:xfrm>
              <a:off x="3013748" y="1523733"/>
              <a:ext cx="2160000" cy="180000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a:off x="3013748" y="2067150"/>
              <a:ext cx="2160000" cy="1800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 name="直接连接符 4"/>
          <p:cNvCxnSpPr/>
          <p:nvPr/>
        </p:nvCxnSpPr>
        <p:spPr>
          <a:xfrm>
            <a:off x="4838007" y="2044931"/>
            <a:ext cx="959857" cy="121062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394136" y="3602441"/>
            <a:ext cx="959857" cy="121062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4837336" y="3602441"/>
            <a:ext cx="961200" cy="1210628"/>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392793" y="2044931"/>
            <a:ext cx="961200" cy="1210628"/>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2044931"/>
            <a:ext cx="483733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353993" y="4813069"/>
            <a:ext cx="483733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353993" y="2014654"/>
            <a:ext cx="4837336"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4794484"/>
            <a:ext cx="4837336"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 y="2220343"/>
            <a:ext cx="4837335" cy="400110"/>
          </a:xfrm>
          <a:prstGeom prst="rect">
            <a:avLst/>
          </a:prstGeom>
          <a:noFill/>
        </p:spPr>
        <p:txBody>
          <a:bodyPr wrap="square" rtlCol="0">
            <a:spAutoFit/>
          </a:bodyPr>
          <a:lstStyle/>
          <a:p>
            <a:pPr algn="ctr"/>
            <a:r>
              <a:rPr lang="en-US" altLang="zh-CN" sz="2000" b="1" dirty="0" smtClean="0">
                <a:solidFill>
                  <a:schemeClr val="bg1"/>
                </a:solidFill>
                <a:latin typeface="+mj-lt"/>
              </a:rPr>
              <a:t>buffer</a:t>
            </a:r>
            <a:endParaRPr lang="en-US" altLang="zh-CN" sz="2000" b="1" dirty="0" smtClean="0">
              <a:solidFill>
                <a:schemeClr val="bg1"/>
              </a:solidFill>
              <a:latin typeface="+mj-lt"/>
            </a:endParaRPr>
          </a:p>
        </p:txBody>
      </p:sp>
      <p:sp>
        <p:nvSpPr>
          <p:cNvPr id="19" name="文本框 18"/>
          <p:cNvSpPr txBox="1"/>
          <p:nvPr/>
        </p:nvSpPr>
        <p:spPr>
          <a:xfrm>
            <a:off x="0" y="2620453"/>
            <a:ext cx="4837335" cy="1477328"/>
          </a:xfrm>
          <a:prstGeom prst="rect">
            <a:avLst/>
          </a:prstGeom>
          <a:noFill/>
        </p:spPr>
        <p:txBody>
          <a:bodyPr wrap="square" rtlCol="0">
            <a:spAutoFit/>
          </a:bodyPr>
          <a:lstStyle/>
          <a:p>
            <a:r>
              <a:rPr lang="zh-CN" altLang="en-US" dirty="0" smtClean="0">
                <a:solidFill>
                  <a:schemeClr val="bg1"/>
                </a:solidFill>
              </a:rPr>
              <a:t>缓冲区</a:t>
            </a:r>
            <a:r>
              <a:rPr lang="zh-CN" altLang="en-US" dirty="0">
                <a:solidFill>
                  <a:schemeClr val="bg1"/>
                </a:solidFill>
              </a:rPr>
              <a:t>，一个用于存储速度不同步的设备或优先级不同的设备之间传输数据的区域。</a:t>
            </a:r>
            <a:r>
              <a:rPr lang="en-US" altLang="zh-CN" dirty="0">
                <a:solidFill>
                  <a:schemeClr val="bg1"/>
                </a:solidFill>
              </a:rPr>
              <a:t>[/b]</a:t>
            </a:r>
            <a:r>
              <a:rPr lang="zh-CN" altLang="en-US" dirty="0">
                <a:solidFill>
                  <a:schemeClr val="bg1"/>
                </a:solidFill>
              </a:rPr>
              <a:t>通过缓冲区，可以使进程之间的相互等待变少，从而使从速度慢的设备读入数据时，速度快的设备的操作进程不发生间断</a:t>
            </a:r>
            <a:endParaRPr lang="en-US" altLang="zh-CN" sz="1600" dirty="0" smtClean="0">
              <a:solidFill>
                <a:schemeClr val="bg1"/>
              </a:solidFill>
            </a:endParaRPr>
          </a:p>
        </p:txBody>
      </p:sp>
      <p:sp>
        <p:nvSpPr>
          <p:cNvPr id="22" name="文本框 21"/>
          <p:cNvSpPr txBox="1"/>
          <p:nvPr/>
        </p:nvSpPr>
        <p:spPr>
          <a:xfrm>
            <a:off x="7596389" y="2220343"/>
            <a:ext cx="4837335" cy="400110"/>
          </a:xfrm>
          <a:prstGeom prst="rect">
            <a:avLst/>
          </a:prstGeom>
          <a:noFill/>
        </p:spPr>
        <p:txBody>
          <a:bodyPr wrap="square" rtlCol="0">
            <a:spAutoFit/>
          </a:bodyPr>
          <a:lstStyle/>
          <a:p>
            <a:pPr algn="ctr"/>
            <a:r>
              <a:rPr lang="en-US" altLang="zh-CN" sz="2000" b="1" dirty="0" smtClean="0">
                <a:solidFill>
                  <a:schemeClr val="bg1"/>
                </a:solidFill>
                <a:latin typeface="+mj-lt"/>
              </a:rPr>
              <a:t>cache</a:t>
            </a:r>
            <a:endParaRPr lang="en-US" altLang="zh-CN" sz="2000" b="1" dirty="0" smtClean="0">
              <a:solidFill>
                <a:schemeClr val="bg1"/>
              </a:solidFill>
              <a:latin typeface="+mj-lt"/>
            </a:endParaRPr>
          </a:p>
        </p:txBody>
      </p:sp>
      <p:sp>
        <p:nvSpPr>
          <p:cNvPr id="23" name="文本框 22"/>
          <p:cNvSpPr txBox="1"/>
          <p:nvPr/>
        </p:nvSpPr>
        <p:spPr>
          <a:xfrm>
            <a:off x="6989065" y="2528120"/>
            <a:ext cx="5104273" cy="1569660"/>
          </a:xfrm>
          <a:prstGeom prst="rect">
            <a:avLst/>
          </a:prstGeom>
          <a:noFill/>
        </p:spPr>
        <p:txBody>
          <a:bodyPr wrap="square" rtlCol="0">
            <a:spAutoFit/>
          </a:bodyPr>
          <a:lstStyle>
            <a:defPPr>
              <a:defRPr lang="zh-CN"/>
            </a:defPPr>
            <a:lvl1pPr algn="ctr">
              <a:defRPr sz="1200">
                <a:solidFill>
                  <a:schemeClr val="bg1"/>
                </a:solidFill>
              </a:defRPr>
            </a:lvl1pPr>
          </a:lstStyle>
          <a:p>
            <a:pPr algn="l"/>
            <a:r>
              <a:rPr lang="zh-CN" altLang="en-US" sz="1600" dirty="0"/>
              <a:t>高速缓存，是位于</a:t>
            </a:r>
            <a:r>
              <a:rPr lang="en-US" altLang="zh-CN" sz="1600" dirty="0"/>
              <a:t>CPU</a:t>
            </a:r>
            <a:r>
              <a:rPr lang="zh-CN" altLang="en-US" sz="1600" dirty="0"/>
              <a:t>与主内存间的一种容量较小但速度很高的存储器。</a:t>
            </a:r>
            <a:r>
              <a:rPr lang="en-US" altLang="zh-CN" sz="1600" dirty="0"/>
              <a:t>[/b]</a:t>
            </a:r>
            <a:r>
              <a:rPr lang="zh-CN" altLang="en-US" sz="1600" dirty="0"/>
              <a:t>由于</a:t>
            </a:r>
            <a:r>
              <a:rPr lang="en-US" altLang="zh-CN" sz="1600" dirty="0"/>
              <a:t>CPU</a:t>
            </a:r>
            <a:r>
              <a:rPr lang="zh-CN" altLang="en-US" sz="1600" dirty="0"/>
              <a:t>的速度远高于主内存，</a:t>
            </a:r>
            <a:r>
              <a:rPr lang="en-US" altLang="zh-CN" sz="1600" dirty="0"/>
              <a:t>CPU</a:t>
            </a:r>
            <a:r>
              <a:rPr lang="zh-CN" altLang="en-US" sz="1600" dirty="0"/>
              <a:t>直接从内存中存取数据要等待一定时间周期，</a:t>
            </a:r>
            <a:r>
              <a:rPr lang="en-US" altLang="zh-CN" sz="1600" dirty="0"/>
              <a:t>Cache</a:t>
            </a:r>
            <a:r>
              <a:rPr lang="zh-CN" altLang="en-US" sz="1600" dirty="0"/>
              <a:t>中保存着</a:t>
            </a:r>
            <a:r>
              <a:rPr lang="en-US" altLang="zh-CN" sz="1600" dirty="0"/>
              <a:t>CPU</a:t>
            </a:r>
            <a:r>
              <a:rPr lang="zh-CN" altLang="en-US" sz="1600" dirty="0"/>
              <a:t>刚用过或循环使用的一部分数据，当</a:t>
            </a:r>
            <a:r>
              <a:rPr lang="en-US" altLang="zh-CN" sz="1600" dirty="0"/>
              <a:t>CPU</a:t>
            </a:r>
            <a:r>
              <a:rPr lang="zh-CN" altLang="en-US" sz="1600" dirty="0"/>
              <a:t>再次使用该部分数据时可从</a:t>
            </a:r>
            <a:r>
              <a:rPr lang="en-US" altLang="zh-CN" sz="1600" dirty="0"/>
              <a:t>Cache</a:t>
            </a:r>
            <a:r>
              <a:rPr lang="zh-CN" altLang="en-US" sz="1600" dirty="0"/>
              <a:t>中直接调用</a:t>
            </a:r>
            <a:r>
              <a:rPr lang="en-US" altLang="zh-CN" sz="1600" dirty="0"/>
              <a:t>,</a:t>
            </a:r>
            <a:r>
              <a:rPr lang="zh-CN" altLang="en-US" sz="1600" dirty="0"/>
              <a:t>这样就减少了</a:t>
            </a:r>
            <a:r>
              <a:rPr lang="en-US" altLang="zh-CN" sz="1600" dirty="0"/>
              <a:t>CPU</a:t>
            </a:r>
            <a:r>
              <a:rPr lang="zh-CN" altLang="en-US" sz="1600" dirty="0"/>
              <a:t>的等待时间</a:t>
            </a:r>
            <a:r>
              <a:rPr lang="en-US" altLang="zh-CN" sz="1600" dirty="0"/>
              <a:t>,</a:t>
            </a:r>
            <a:r>
              <a:rPr lang="zh-CN" altLang="en-US" sz="1600" dirty="0"/>
              <a:t>提高了系统的效率</a:t>
            </a:r>
          </a:p>
        </p:txBody>
      </p:sp>
    </p:spTree>
    <p:extLst>
      <p:ext uri="{BB962C8B-B14F-4D97-AF65-F5344CB8AC3E}">
        <p14:creationId xmlns:p14="http://schemas.microsoft.com/office/powerpoint/2010/main" val="24992120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a:off x="5797864" y="3105548"/>
            <a:ext cx="596272" cy="646904"/>
            <a:chOff x="3013748" y="1523733"/>
            <a:chExt cx="2160000" cy="2343417"/>
          </a:xfrm>
        </p:grpSpPr>
        <p:sp>
          <p:nvSpPr>
            <p:cNvPr id="3" name="等腰三角形 2"/>
            <p:cNvSpPr/>
            <p:nvPr/>
          </p:nvSpPr>
          <p:spPr>
            <a:xfrm>
              <a:off x="3013748" y="1523733"/>
              <a:ext cx="2160000" cy="180000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a:off x="3013748" y="2067150"/>
              <a:ext cx="2160000" cy="1800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 name="直接连接符 4"/>
          <p:cNvCxnSpPr/>
          <p:nvPr/>
        </p:nvCxnSpPr>
        <p:spPr>
          <a:xfrm>
            <a:off x="4838007" y="2044931"/>
            <a:ext cx="959857" cy="121062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394136" y="3602441"/>
            <a:ext cx="959857" cy="121062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4837336" y="3602441"/>
            <a:ext cx="961200" cy="1210628"/>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392793" y="2044931"/>
            <a:ext cx="961200" cy="1210628"/>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2044931"/>
            <a:ext cx="483733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353993" y="4813069"/>
            <a:ext cx="483733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353993" y="2014654"/>
            <a:ext cx="4837336"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4794484"/>
            <a:ext cx="4837336"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0" y="2220343"/>
            <a:ext cx="4837335" cy="400110"/>
          </a:xfrm>
          <a:prstGeom prst="rect">
            <a:avLst/>
          </a:prstGeom>
          <a:noFill/>
        </p:spPr>
        <p:txBody>
          <a:bodyPr wrap="square" rtlCol="0">
            <a:spAutoFit/>
          </a:bodyPr>
          <a:lstStyle/>
          <a:p>
            <a:pPr algn="ctr"/>
            <a:r>
              <a:rPr lang="en-US" altLang="zh-CN" sz="2000" b="1" dirty="0" err="1" smtClean="0">
                <a:solidFill>
                  <a:schemeClr val="bg1"/>
                </a:solidFill>
                <a:latin typeface="+mj-lt"/>
              </a:rPr>
              <a:t>Vmstat</a:t>
            </a:r>
            <a:r>
              <a:rPr lang="en-US" altLang="zh-CN" sz="2000" b="1" dirty="0" smtClean="0">
                <a:solidFill>
                  <a:schemeClr val="bg1"/>
                </a:solidFill>
                <a:latin typeface="+mj-lt"/>
              </a:rPr>
              <a:t>---</a:t>
            </a:r>
            <a:r>
              <a:rPr lang="en-US" altLang="zh-CN" sz="2000" b="1" dirty="0" err="1" smtClean="0">
                <a:solidFill>
                  <a:schemeClr val="bg1"/>
                </a:solidFill>
                <a:latin typeface="+mj-lt"/>
              </a:rPr>
              <a:t>proc</a:t>
            </a:r>
            <a:endParaRPr lang="en-US" altLang="zh-CN" sz="2000" b="1" dirty="0" smtClean="0">
              <a:solidFill>
                <a:schemeClr val="bg1"/>
              </a:solidFill>
              <a:latin typeface="+mj-lt"/>
            </a:endParaRPr>
          </a:p>
        </p:txBody>
      </p:sp>
      <p:sp>
        <p:nvSpPr>
          <p:cNvPr id="19" name="文本框 18"/>
          <p:cNvSpPr txBox="1"/>
          <p:nvPr/>
        </p:nvSpPr>
        <p:spPr>
          <a:xfrm>
            <a:off x="0" y="2620453"/>
            <a:ext cx="4837335" cy="2585323"/>
          </a:xfrm>
          <a:prstGeom prst="rect">
            <a:avLst/>
          </a:prstGeom>
          <a:noFill/>
        </p:spPr>
        <p:txBody>
          <a:bodyPr wrap="square" rtlCol="0">
            <a:spAutoFit/>
          </a:bodyPr>
          <a:lstStyle/>
          <a:p>
            <a:r>
              <a:rPr lang="en-US" altLang="zh-CN" dirty="0" smtClean="0">
                <a:solidFill>
                  <a:schemeClr val="bg1"/>
                </a:solidFill>
              </a:rPr>
              <a:t>R</a:t>
            </a:r>
            <a:r>
              <a:rPr lang="zh-CN" altLang="en-US" dirty="0" smtClean="0">
                <a:solidFill>
                  <a:schemeClr val="bg1"/>
                </a:solidFill>
              </a:rPr>
              <a:t>：表示</a:t>
            </a:r>
            <a:r>
              <a:rPr lang="zh-CN" altLang="en-US" dirty="0">
                <a:solidFill>
                  <a:schemeClr val="bg1"/>
                </a:solidFill>
              </a:rPr>
              <a:t>运行队列</a:t>
            </a:r>
            <a:r>
              <a:rPr lang="en-US" altLang="zh-CN" dirty="0">
                <a:solidFill>
                  <a:schemeClr val="bg1"/>
                </a:solidFill>
              </a:rPr>
              <a:t>(</a:t>
            </a:r>
            <a:r>
              <a:rPr lang="zh-CN" altLang="en-US" dirty="0">
                <a:solidFill>
                  <a:schemeClr val="bg1"/>
                </a:solidFill>
              </a:rPr>
              <a:t>就是说多少个进程真的分配到</a:t>
            </a:r>
            <a:r>
              <a:rPr lang="en-US" altLang="zh-CN" dirty="0">
                <a:solidFill>
                  <a:schemeClr val="bg1"/>
                </a:solidFill>
              </a:rPr>
              <a:t>CPU)</a:t>
            </a:r>
            <a:r>
              <a:rPr lang="zh-CN" altLang="en-US" dirty="0">
                <a:solidFill>
                  <a:schemeClr val="bg1"/>
                </a:solidFill>
              </a:rPr>
              <a:t>，我测试的服务器目前</a:t>
            </a:r>
            <a:r>
              <a:rPr lang="en-US" altLang="zh-CN" dirty="0">
                <a:solidFill>
                  <a:schemeClr val="bg1"/>
                </a:solidFill>
              </a:rPr>
              <a:t>CPU</a:t>
            </a:r>
            <a:r>
              <a:rPr lang="zh-CN" altLang="en-US" dirty="0">
                <a:solidFill>
                  <a:schemeClr val="bg1"/>
                </a:solidFill>
              </a:rPr>
              <a:t>比较空闲，没什么程序在跑，当这个值超过了</a:t>
            </a:r>
            <a:r>
              <a:rPr lang="en-US" altLang="zh-CN" dirty="0">
                <a:solidFill>
                  <a:schemeClr val="bg1"/>
                </a:solidFill>
              </a:rPr>
              <a:t>CPU</a:t>
            </a:r>
            <a:r>
              <a:rPr lang="zh-CN" altLang="en-US" dirty="0">
                <a:solidFill>
                  <a:schemeClr val="bg1"/>
                </a:solidFill>
              </a:rPr>
              <a:t>数目，就会出现</a:t>
            </a:r>
            <a:r>
              <a:rPr lang="en-US" altLang="zh-CN" dirty="0">
                <a:solidFill>
                  <a:schemeClr val="bg1"/>
                </a:solidFill>
              </a:rPr>
              <a:t>CPU</a:t>
            </a:r>
            <a:r>
              <a:rPr lang="zh-CN" altLang="en-US" dirty="0">
                <a:solidFill>
                  <a:schemeClr val="bg1"/>
                </a:solidFill>
              </a:rPr>
              <a:t>瓶颈了。这个也和</a:t>
            </a:r>
            <a:r>
              <a:rPr lang="en-US" altLang="zh-CN" dirty="0">
                <a:solidFill>
                  <a:schemeClr val="bg1"/>
                </a:solidFill>
              </a:rPr>
              <a:t>top</a:t>
            </a:r>
            <a:r>
              <a:rPr lang="zh-CN" altLang="en-US" dirty="0">
                <a:solidFill>
                  <a:schemeClr val="bg1"/>
                </a:solidFill>
              </a:rPr>
              <a:t>的负载有关系，一般负载超过了</a:t>
            </a:r>
            <a:r>
              <a:rPr lang="en-US" altLang="zh-CN" dirty="0">
                <a:solidFill>
                  <a:schemeClr val="bg1"/>
                </a:solidFill>
              </a:rPr>
              <a:t>3</a:t>
            </a:r>
            <a:r>
              <a:rPr lang="zh-CN" altLang="en-US" dirty="0">
                <a:solidFill>
                  <a:schemeClr val="bg1"/>
                </a:solidFill>
              </a:rPr>
              <a:t>就比较高，超过了</a:t>
            </a:r>
            <a:r>
              <a:rPr lang="en-US" altLang="zh-CN" dirty="0">
                <a:solidFill>
                  <a:schemeClr val="bg1"/>
                </a:solidFill>
              </a:rPr>
              <a:t>5</a:t>
            </a:r>
            <a:r>
              <a:rPr lang="zh-CN" altLang="en-US" dirty="0">
                <a:solidFill>
                  <a:schemeClr val="bg1"/>
                </a:solidFill>
              </a:rPr>
              <a:t>就高，超过了</a:t>
            </a:r>
            <a:r>
              <a:rPr lang="en-US" altLang="zh-CN" dirty="0">
                <a:solidFill>
                  <a:schemeClr val="bg1"/>
                </a:solidFill>
              </a:rPr>
              <a:t>10</a:t>
            </a:r>
            <a:r>
              <a:rPr lang="zh-CN" altLang="en-US" dirty="0">
                <a:solidFill>
                  <a:schemeClr val="bg1"/>
                </a:solidFill>
              </a:rPr>
              <a:t>就不正常了，服务器的状态很危险。</a:t>
            </a:r>
            <a:r>
              <a:rPr lang="en-US" altLang="zh-CN" dirty="0">
                <a:solidFill>
                  <a:schemeClr val="bg1"/>
                </a:solidFill>
              </a:rPr>
              <a:t>top</a:t>
            </a:r>
            <a:r>
              <a:rPr lang="zh-CN" altLang="en-US" dirty="0">
                <a:solidFill>
                  <a:schemeClr val="bg1"/>
                </a:solidFill>
              </a:rPr>
              <a:t>的负载类似每秒的运行队列。如果运行队列过大，表示你的</a:t>
            </a:r>
            <a:r>
              <a:rPr lang="en-US" altLang="zh-CN" dirty="0">
                <a:solidFill>
                  <a:schemeClr val="bg1"/>
                </a:solidFill>
              </a:rPr>
              <a:t>CPU</a:t>
            </a:r>
            <a:r>
              <a:rPr lang="zh-CN" altLang="en-US" dirty="0">
                <a:solidFill>
                  <a:schemeClr val="bg1"/>
                </a:solidFill>
              </a:rPr>
              <a:t>很繁忙，一般会造成</a:t>
            </a:r>
            <a:r>
              <a:rPr lang="en-US" altLang="zh-CN" dirty="0">
                <a:solidFill>
                  <a:schemeClr val="bg1"/>
                </a:solidFill>
              </a:rPr>
              <a:t>CPU</a:t>
            </a:r>
            <a:r>
              <a:rPr lang="zh-CN" altLang="en-US" dirty="0">
                <a:solidFill>
                  <a:schemeClr val="bg1"/>
                </a:solidFill>
              </a:rPr>
              <a:t>使用率很高</a:t>
            </a:r>
            <a:endParaRPr lang="en-US" altLang="zh-CN" sz="1600" dirty="0" smtClean="0">
              <a:solidFill>
                <a:schemeClr val="bg1"/>
              </a:solidFill>
            </a:endParaRPr>
          </a:p>
        </p:txBody>
      </p:sp>
      <p:sp>
        <p:nvSpPr>
          <p:cNvPr id="22" name="文本框 21"/>
          <p:cNvSpPr txBox="1"/>
          <p:nvPr/>
        </p:nvSpPr>
        <p:spPr>
          <a:xfrm>
            <a:off x="7596389" y="2220343"/>
            <a:ext cx="4837335" cy="400110"/>
          </a:xfrm>
          <a:prstGeom prst="rect">
            <a:avLst/>
          </a:prstGeom>
          <a:noFill/>
        </p:spPr>
        <p:txBody>
          <a:bodyPr wrap="square" rtlCol="0">
            <a:spAutoFit/>
          </a:bodyPr>
          <a:lstStyle/>
          <a:p>
            <a:pPr algn="ctr"/>
            <a:r>
              <a:rPr lang="en-US" altLang="zh-CN" sz="2000" b="1" dirty="0" err="1">
                <a:solidFill>
                  <a:schemeClr val="bg1"/>
                </a:solidFill>
              </a:rPr>
              <a:t>Vmstat</a:t>
            </a:r>
            <a:r>
              <a:rPr lang="en-US" altLang="zh-CN" sz="2000" b="1" dirty="0">
                <a:solidFill>
                  <a:schemeClr val="bg1"/>
                </a:solidFill>
              </a:rPr>
              <a:t>---</a:t>
            </a:r>
            <a:r>
              <a:rPr lang="en-US" altLang="zh-CN" sz="2000" b="1" dirty="0" err="1">
                <a:solidFill>
                  <a:schemeClr val="bg1"/>
                </a:solidFill>
              </a:rPr>
              <a:t>proc</a:t>
            </a:r>
            <a:endParaRPr lang="en-US" altLang="zh-CN" sz="2000" b="1" dirty="0">
              <a:solidFill>
                <a:schemeClr val="bg1"/>
              </a:solidFill>
            </a:endParaRPr>
          </a:p>
        </p:txBody>
      </p:sp>
      <p:sp>
        <p:nvSpPr>
          <p:cNvPr id="23" name="文本框 22"/>
          <p:cNvSpPr txBox="1"/>
          <p:nvPr/>
        </p:nvSpPr>
        <p:spPr>
          <a:xfrm>
            <a:off x="6989065" y="2528120"/>
            <a:ext cx="5104273" cy="338554"/>
          </a:xfrm>
          <a:prstGeom prst="rect">
            <a:avLst/>
          </a:prstGeom>
          <a:noFill/>
        </p:spPr>
        <p:txBody>
          <a:bodyPr wrap="square" rtlCol="0">
            <a:spAutoFit/>
          </a:bodyPr>
          <a:lstStyle>
            <a:defPPr>
              <a:defRPr lang="zh-CN"/>
            </a:defPPr>
            <a:lvl1pPr algn="ctr">
              <a:defRPr sz="1200">
                <a:solidFill>
                  <a:schemeClr val="bg1"/>
                </a:solidFill>
              </a:defRPr>
            </a:lvl1pPr>
          </a:lstStyle>
          <a:p>
            <a:r>
              <a:rPr lang="en-US" altLang="zh-CN" sz="1600" b="1" dirty="0"/>
              <a:t>b</a:t>
            </a:r>
            <a:r>
              <a:rPr lang="zh-CN" altLang="en-US" sz="1600" dirty="0"/>
              <a:t> 表示阻塞的进程</a:t>
            </a:r>
            <a:r>
              <a:rPr lang="en-US" altLang="zh-CN" sz="1600" dirty="0"/>
              <a:t>,</a:t>
            </a:r>
            <a:r>
              <a:rPr lang="zh-CN" altLang="en-US" sz="1600" dirty="0"/>
              <a:t>这个不多说，进程阻塞，大家懂的。</a:t>
            </a:r>
          </a:p>
        </p:txBody>
      </p:sp>
    </p:spTree>
    <p:extLst>
      <p:ext uri="{BB962C8B-B14F-4D97-AF65-F5344CB8AC3E}">
        <p14:creationId xmlns:p14="http://schemas.microsoft.com/office/powerpoint/2010/main" val="10237396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613" y="802310"/>
            <a:ext cx="5372100" cy="5253380"/>
          </a:xfrm>
          <a:prstGeom prst="rect">
            <a:avLst/>
          </a:prstGeom>
        </p:spPr>
      </p:pic>
      <p:sp>
        <p:nvSpPr>
          <p:cNvPr id="9" name="文本框 8"/>
          <p:cNvSpPr txBox="1"/>
          <p:nvPr/>
        </p:nvSpPr>
        <p:spPr>
          <a:xfrm>
            <a:off x="6096000" y="2782669"/>
            <a:ext cx="5370286" cy="646331"/>
          </a:xfrm>
          <a:prstGeom prst="rect">
            <a:avLst/>
          </a:prstGeom>
          <a:noFill/>
        </p:spPr>
        <p:txBody>
          <a:bodyPr wrap="square" rtlCol="0">
            <a:spAutoFit/>
          </a:bodyPr>
          <a:lstStyle/>
          <a:p>
            <a:pPr algn="dist"/>
            <a:r>
              <a:rPr lang="zh-CN" altLang="en-US" sz="3600" b="1" dirty="0" smtClean="0">
                <a:solidFill>
                  <a:schemeClr val="bg1"/>
                </a:solidFill>
                <a:latin typeface="+mj-lt"/>
              </a:rPr>
              <a:t>目录</a:t>
            </a:r>
            <a:endParaRPr lang="en-US" altLang="zh-CN" sz="3600" b="1" dirty="0" smtClean="0">
              <a:solidFill>
                <a:schemeClr val="bg1"/>
              </a:solidFill>
              <a:latin typeface="+mj-lt"/>
            </a:endParaRPr>
          </a:p>
        </p:txBody>
      </p:sp>
      <p:cxnSp>
        <p:nvCxnSpPr>
          <p:cNvPr id="10" name="直接连接符 9"/>
          <p:cNvCxnSpPr/>
          <p:nvPr/>
        </p:nvCxnSpPr>
        <p:spPr>
          <a:xfrm>
            <a:off x="6096000" y="3429000"/>
            <a:ext cx="537028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096000" y="3429000"/>
            <a:ext cx="5370286" cy="461665"/>
          </a:xfrm>
          <a:prstGeom prst="rect">
            <a:avLst/>
          </a:prstGeom>
          <a:noFill/>
        </p:spPr>
        <p:txBody>
          <a:bodyPr wrap="square" rtlCol="0">
            <a:spAutoFit/>
          </a:bodyPr>
          <a:lstStyle/>
          <a:p>
            <a:pPr algn="ctr"/>
            <a:r>
              <a:rPr lang="en-US" altLang="zh-CN" sz="2400" dirty="0" smtClean="0">
                <a:solidFill>
                  <a:schemeClr val="bg1"/>
                </a:solidFill>
                <a:latin typeface="+mj-lt"/>
              </a:rPr>
              <a:t>Part one.</a:t>
            </a:r>
          </a:p>
        </p:txBody>
      </p:sp>
    </p:spTree>
    <p:extLst>
      <p:ext uri="{BB962C8B-B14F-4D97-AF65-F5344CB8AC3E}">
        <p14:creationId xmlns:p14="http://schemas.microsoft.com/office/powerpoint/2010/main" val="681449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a:off x="5797864" y="3105548"/>
            <a:ext cx="596272" cy="646904"/>
            <a:chOff x="3013748" y="1523733"/>
            <a:chExt cx="2160000" cy="2343417"/>
          </a:xfrm>
        </p:grpSpPr>
        <p:sp>
          <p:nvSpPr>
            <p:cNvPr id="3" name="等腰三角形 2"/>
            <p:cNvSpPr/>
            <p:nvPr/>
          </p:nvSpPr>
          <p:spPr>
            <a:xfrm>
              <a:off x="3013748" y="1523733"/>
              <a:ext cx="2160000" cy="180000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a:off x="3013748" y="2067150"/>
              <a:ext cx="2160000" cy="1800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 name="直接连接符 4"/>
          <p:cNvCxnSpPr/>
          <p:nvPr/>
        </p:nvCxnSpPr>
        <p:spPr>
          <a:xfrm>
            <a:off x="4838007" y="2044931"/>
            <a:ext cx="959857" cy="121062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394136" y="3602441"/>
            <a:ext cx="959857" cy="121062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4837336" y="3602441"/>
            <a:ext cx="961200" cy="1210628"/>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392793" y="2044931"/>
            <a:ext cx="961200" cy="1210628"/>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2044931"/>
            <a:ext cx="483733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353993" y="4813069"/>
            <a:ext cx="483733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353993" y="2014654"/>
            <a:ext cx="4837336"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4794484"/>
            <a:ext cx="4837336"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0" y="2220343"/>
            <a:ext cx="4837335" cy="400110"/>
          </a:xfrm>
          <a:prstGeom prst="rect">
            <a:avLst/>
          </a:prstGeom>
          <a:noFill/>
        </p:spPr>
        <p:txBody>
          <a:bodyPr wrap="square" rtlCol="0">
            <a:spAutoFit/>
          </a:bodyPr>
          <a:lstStyle/>
          <a:p>
            <a:pPr algn="ctr"/>
            <a:r>
              <a:rPr lang="en-US" altLang="zh-CN" sz="2000" b="1" dirty="0" err="1" smtClean="0">
                <a:solidFill>
                  <a:schemeClr val="bg1"/>
                </a:solidFill>
                <a:latin typeface="+mj-lt"/>
              </a:rPr>
              <a:t>Vmstat</a:t>
            </a:r>
            <a:r>
              <a:rPr lang="en-US" altLang="zh-CN" sz="2000" b="1" dirty="0" smtClean="0">
                <a:solidFill>
                  <a:schemeClr val="bg1"/>
                </a:solidFill>
                <a:latin typeface="+mj-lt"/>
              </a:rPr>
              <a:t>---mem</a:t>
            </a:r>
            <a:endParaRPr lang="en-US" altLang="zh-CN" sz="2000" b="1" dirty="0" smtClean="0">
              <a:solidFill>
                <a:schemeClr val="bg1"/>
              </a:solidFill>
              <a:latin typeface="+mj-lt"/>
            </a:endParaRPr>
          </a:p>
        </p:txBody>
      </p:sp>
      <p:sp>
        <p:nvSpPr>
          <p:cNvPr id="19" name="文本框 18"/>
          <p:cNvSpPr txBox="1"/>
          <p:nvPr/>
        </p:nvSpPr>
        <p:spPr>
          <a:xfrm>
            <a:off x="0" y="2620453"/>
            <a:ext cx="4837335" cy="1200329"/>
          </a:xfrm>
          <a:prstGeom prst="rect">
            <a:avLst/>
          </a:prstGeom>
          <a:noFill/>
        </p:spPr>
        <p:txBody>
          <a:bodyPr wrap="square" rtlCol="0">
            <a:spAutoFit/>
          </a:bodyPr>
          <a:lstStyle/>
          <a:p>
            <a:r>
              <a:rPr lang="en-US" altLang="zh-CN" b="1" dirty="0" err="1">
                <a:solidFill>
                  <a:schemeClr val="bg1"/>
                </a:solidFill>
              </a:rPr>
              <a:t>swpd</a:t>
            </a:r>
            <a:r>
              <a:rPr lang="zh-CN" altLang="en-US" dirty="0">
                <a:solidFill>
                  <a:schemeClr val="bg1"/>
                </a:solidFill>
              </a:rPr>
              <a:t> 虚拟内存已使用的大小，如果大于</a:t>
            </a:r>
            <a:r>
              <a:rPr lang="en-US" altLang="zh-CN" dirty="0">
                <a:solidFill>
                  <a:schemeClr val="bg1"/>
                </a:solidFill>
              </a:rPr>
              <a:t>0</a:t>
            </a:r>
            <a:r>
              <a:rPr lang="zh-CN" altLang="en-US" dirty="0">
                <a:solidFill>
                  <a:schemeClr val="bg1"/>
                </a:solidFill>
              </a:rPr>
              <a:t>，表示你的机器物理内存不足了，如果不是程序内存泄露的原因，那么你该升级内存了或者把耗内存的任务迁移到其他机器</a:t>
            </a:r>
            <a:endParaRPr lang="en-US" altLang="zh-CN" sz="1600" dirty="0" smtClean="0">
              <a:solidFill>
                <a:schemeClr val="bg1"/>
              </a:solidFill>
            </a:endParaRPr>
          </a:p>
        </p:txBody>
      </p:sp>
      <p:sp>
        <p:nvSpPr>
          <p:cNvPr id="22" name="文本框 21"/>
          <p:cNvSpPr txBox="1"/>
          <p:nvPr/>
        </p:nvSpPr>
        <p:spPr>
          <a:xfrm>
            <a:off x="7596389" y="2220343"/>
            <a:ext cx="4837335" cy="400110"/>
          </a:xfrm>
          <a:prstGeom prst="rect">
            <a:avLst/>
          </a:prstGeom>
          <a:noFill/>
        </p:spPr>
        <p:txBody>
          <a:bodyPr wrap="square" rtlCol="0">
            <a:spAutoFit/>
          </a:bodyPr>
          <a:lstStyle/>
          <a:p>
            <a:pPr algn="ctr"/>
            <a:r>
              <a:rPr lang="en-US" altLang="zh-CN" sz="2000" b="1" dirty="0" err="1">
                <a:solidFill>
                  <a:schemeClr val="bg1"/>
                </a:solidFill>
              </a:rPr>
              <a:t>Vmstat</a:t>
            </a:r>
            <a:r>
              <a:rPr lang="en-US" altLang="zh-CN" sz="2000" b="1" dirty="0">
                <a:solidFill>
                  <a:schemeClr val="bg1"/>
                </a:solidFill>
              </a:rPr>
              <a:t>-</a:t>
            </a:r>
            <a:r>
              <a:rPr lang="en-US" altLang="zh-CN" sz="2000" b="1" dirty="0" smtClean="0">
                <a:solidFill>
                  <a:schemeClr val="bg1"/>
                </a:solidFill>
              </a:rPr>
              <a:t>--mem</a:t>
            </a:r>
            <a:endParaRPr lang="en-US" altLang="zh-CN" sz="2000" b="1" dirty="0">
              <a:solidFill>
                <a:schemeClr val="bg1"/>
              </a:solidFill>
            </a:endParaRPr>
          </a:p>
        </p:txBody>
      </p:sp>
      <p:sp>
        <p:nvSpPr>
          <p:cNvPr id="23" name="文本框 22"/>
          <p:cNvSpPr txBox="1"/>
          <p:nvPr/>
        </p:nvSpPr>
        <p:spPr>
          <a:xfrm>
            <a:off x="6989065" y="2528120"/>
            <a:ext cx="5104273" cy="584775"/>
          </a:xfrm>
          <a:prstGeom prst="rect">
            <a:avLst/>
          </a:prstGeom>
          <a:noFill/>
        </p:spPr>
        <p:txBody>
          <a:bodyPr wrap="square" rtlCol="0">
            <a:spAutoFit/>
          </a:bodyPr>
          <a:lstStyle>
            <a:defPPr>
              <a:defRPr lang="zh-CN"/>
            </a:defPPr>
            <a:lvl1pPr algn="ctr">
              <a:defRPr sz="1200">
                <a:solidFill>
                  <a:schemeClr val="bg1"/>
                </a:solidFill>
              </a:defRPr>
            </a:lvl1pPr>
          </a:lstStyle>
          <a:p>
            <a:pPr algn="l"/>
            <a:r>
              <a:rPr lang="en-US" altLang="zh-CN" sz="1600" b="1" dirty="0"/>
              <a:t>free</a:t>
            </a:r>
            <a:r>
              <a:rPr lang="zh-CN" altLang="en-US" sz="1600" dirty="0"/>
              <a:t>   空闲的物理内存的大小，我的机器内存总共</a:t>
            </a:r>
            <a:r>
              <a:rPr lang="en-US" altLang="zh-CN" sz="1600" dirty="0"/>
              <a:t>8G</a:t>
            </a:r>
            <a:r>
              <a:rPr lang="zh-CN" altLang="en-US" sz="1600" dirty="0"/>
              <a:t>，剩余</a:t>
            </a:r>
            <a:r>
              <a:rPr lang="en-US" altLang="zh-CN" sz="1600" dirty="0"/>
              <a:t>3415M</a:t>
            </a:r>
            <a:r>
              <a:rPr lang="zh-CN" altLang="en-US" sz="1600" dirty="0"/>
              <a:t>。</a:t>
            </a:r>
          </a:p>
        </p:txBody>
      </p:sp>
    </p:spTree>
    <p:extLst>
      <p:ext uri="{BB962C8B-B14F-4D97-AF65-F5344CB8AC3E}">
        <p14:creationId xmlns:p14="http://schemas.microsoft.com/office/powerpoint/2010/main" val="11188921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a:off x="5797864" y="3105548"/>
            <a:ext cx="596272" cy="646904"/>
            <a:chOff x="3013748" y="1523733"/>
            <a:chExt cx="2160000" cy="2343417"/>
          </a:xfrm>
        </p:grpSpPr>
        <p:sp>
          <p:nvSpPr>
            <p:cNvPr id="3" name="等腰三角形 2"/>
            <p:cNvSpPr/>
            <p:nvPr/>
          </p:nvSpPr>
          <p:spPr>
            <a:xfrm>
              <a:off x="3013748" y="1523733"/>
              <a:ext cx="2160000" cy="180000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a:off x="3013748" y="2067150"/>
              <a:ext cx="2160000" cy="1800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 name="直接连接符 4"/>
          <p:cNvCxnSpPr/>
          <p:nvPr/>
        </p:nvCxnSpPr>
        <p:spPr>
          <a:xfrm>
            <a:off x="4838007" y="2044931"/>
            <a:ext cx="959857" cy="121062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394136" y="3602441"/>
            <a:ext cx="959857" cy="121062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4837336" y="3602441"/>
            <a:ext cx="961200" cy="1210628"/>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392793" y="2044931"/>
            <a:ext cx="961200" cy="1210628"/>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2044931"/>
            <a:ext cx="483733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353993" y="4813069"/>
            <a:ext cx="483733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353993" y="2014654"/>
            <a:ext cx="4837336"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4794484"/>
            <a:ext cx="4837336"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0" y="2220343"/>
            <a:ext cx="4837335" cy="400110"/>
          </a:xfrm>
          <a:prstGeom prst="rect">
            <a:avLst/>
          </a:prstGeom>
          <a:noFill/>
        </p:spPr>
        <p:txBody>
          <a:bodyPr wrap="square" rtlCol="0">
            <a:spAutoFit/>
          </a:bodyPr>
          <a:lstStyle/>
          <a:p>
            <a:pPr algn="ctr"/>
            <a:r>
              <a:rPr lang="en-US" altLang="zh-CN" sz="2000" b="1" dirty="0" err="1" smtClean="0">
                <a:solidFill>
                  <a:schemeClr val="bg1"/>
                </a:solidFill>
                <a:latin typeface="+mj-lt"/>
              </a:rPr>
              <a:t>Vmstat</a:t>
            </a:r>
            <a:r>
              <a:rPr lang="en-US" altLang="zh-CN" sz="2000" b="1" dirty="0" smtClean="0">
                <a:solidFill>
                  <a:schemeClr val="bg1"/>
                </a:solidFill>
                <a:latin typeface="+mj-lt"/>
              </a:rPr>
              <a:t>---mem</a:t>
            </a:r>
            <a:endParaRPr lang="en-US" altLang="zh-CN" sz="2000" b="1" dirty="0" smtClean="0">
              <a:solidFill>
                <a:schemeClr val="bg1"/>
              </a:solidFill>
              <a:latin typeface="+mj-lt"/>
            </a:endParaRPr>
          </a:p>
        </p:txBody>
      </p:sp>
      <p:sp>
        <p:nvSpPr>
          <p:cNvPr id="19" name="文本框 18"/>
          <p:cNvSpPr txBox="1"/>
          <p:nvPr/>
        </p:nvSpPr>
        <p:spPr>
          <a:xfrm>
            <a:off x="0" y="2620453"/>
            <a:ext cx="4837335" cy="646331"/>
          </a:xfrm>
          <a:prstGeom prst="rect">
            <a:avLst/>
          </a:prstGeom>
          <a:noFill/>
        </p:spPr>
        <p:txBody>
          <a:bodyPr wrap="square" rtlCol="0">
            <a:spAutoFit/>
          </a:bodyPr>
          <a:lstStyle/>
          <a:p>
            <a:r>
              <a:rPr lang="en-US" altLang="zh-CN" b="1" dirty="0">
                <a:solidFill>
                  <a:schemeClr val="bg1"/>
                </a:solidFill>
              </a:rPr>
              <a:t>buff</a:t>
            </a:r>
            <a:r>
              <a:rPr lang="zh-CN" altLang="en-US" dirty="0">
                <a:solidFill>
                  <a:schemeClr val="bg1"/>
                </a:solidFill>
              </a:rPr>
              <a:t>   </a:t>
            </a:r>
            <a:r>
              <a:rPr lang="en-US" altLang="zh-CN" dirty="0">
                <a:solidFill>
                  <a:schemeClr val="bg1"/>
                </a:solidFill>
              </a:rPr>
              <a:t>Linux/Unix</a:t>
            </a:r>
            <a:r>
              <a:rPr lang="zh-CN" altLang="en-US" dirty="0">
                <a:solidFill>
                  <a:schemeClr val="bg1"/>
                </a:solidFill>
              </a:rPr>
              <a:t>系统是用来存储，目录里面有什么内容，权限等的</a:t>
            </a:r>
            <a:r>
              <a:rPr lang="zh-CN" altLang="en-US" dirty="0" smtClean="0">
                <a:solidFill>
                  <a:schemeClr val="bg1"/>
                </a:solidFill>
              </a:rPr>
              <a:t>缓存</a:t>
            </a:r>
            <a:endParaRPr lang="en-US" altLang="zh-CN" sz="1600" dirty="0" smtClean="0">
              <a:solidFill>
                <a:schemeClr val="bg1"/>
              </a:solidFill>
            </a:endParaRPr>
          </a:p>
        </p:txBody>
      </p:sp>
      <p:sp>
        <p:nvSpPr>
          <p:cNvPr id="22" name="文本框 21"/>
          <p:cNvSpPr txBox="1"/>
          <p:nvPr/>
        </p:nvSpPr>
        <p:spPr>
          <a:xfrm>
            <a:off x="7596389" y="2220343"/>
            <a:ext cx="4837335" cy="400110"/>
          </a:xfrm>
          <a:prstGeom prst="rect">
            <a:avLst/>
          </a:prstGeom>
          <a:noFill/>
        </p:spPr>
        <p:txBody>
          <a:bodyPr wrap="square" rtlCol="0">
            <a:spAutoFit/>
          </a:bodyPr>
          <a:lstStyle/>
          <a:p>
            <a:pPr algn="ctr"/>
            <a:r>
              <a:rPr lang="en-US" altLang="zh-CN" sz="2000" b="1" dirty="0" err="1">
                <a:solidFill>
                  <a:schemeClr val="bg1"/>
                </a:solidFill>
              </a:rPr>
              <a:t>Vmstat</a:t>
            </a:r>
            <a:r>
              <a:rPr lang="en-US" altLang="zh-CN" sz="2000" b="1" dirty="0">
                <a:solidFill>
                  <a:schemeClr val="bg1"/>
                </a:solidFill>
              </a:rPr>
              <a:t>-</a:t>
            </a:r>
            <a:r>
              <a:rPr lang="en-US" altLang="zh-CN" sz="2000" b="1" dirty="0" smtClean="0">
                <a:solidFill>
                  <a:schemeClr val="bg1"/>
                </a:solidFill>
              </a:rPr>
              <a:t>--mem</a:t>
            </a:r>
            <a:endParaRPr lang="en-US" altLang="zh-CN" sz="2000" b="1" dirty="0">
              <a:solidFill>
                <a:schemeClr val="bg1"/>
              </a:solidFill>
            </a:endParaRPr>
          </a:p>
        </p:txBody>
      </p:sp>
      <p:sp>
        <p:nvSpPr>
          <p:cNvPr id="23" name="文本框 22"/>
          <p:cNvSpPr txBox="1"/>
          <p:nvPr/>
        </p:nvSpPr>
        <p:spPr>
          <a:xfrm>
            <a:off x="6989065" y="2528120"/>
            <a:ext cx="5104273" cy="338554"/>
          </a:xfrm>
          <a:prstGeom prst="rect">
            <a:avLst/>
          </a:prstGeom>
          <a:noFill/>
        </p:spPr>
        <p:txBody>
          <a:bodyPr wrap="square" rtlCol="0">
            <a:spAutoFit/>
          </a:bodyPr>
          <a:lstStyle>
            <a:defPPr>
              <a:defRPr lang="zh-CN"/>
            </a:defPPr>
            <a:lvl1pPr algn="ctr">
              <a:defRPr sz="1200">
                <a:solidFill>
                  <a:schemeClr val="bg1"/>
                </a:solidFill>
              </a:defRPr>
            </a:lvl1pPr>
          </a:lstStyle>
          <a:p>
            <a:pPr algn="l"/>
            <a:r>
              <a:rPr lang="en-US" altLang="zh-CN" sz="1600" b="1" dirty="0"/>
              <a:t>cache</a:t>
            </a:r>
            <a:r>
              <a:rPr lang="zh-CN" altLang="en-US" sz="1600" dirty="0"/>
              <a:t> </a:t>
            </a:r>
            <a:r>
              <a:rPr lang="en-US" altLang="zh-CN" sz="1600" dirty="0"/>
              <a:t>cache</a:t>
            </a:r>
            <a:r>
              <a:rPr lang="zh-CN" altLang="en-US" sz="1600" dirty="0"/>
              <a:t>直接用来记忆我们打开的文件</a:t>
            </a:r>
            <a:r>
              <a:rPr lang="en-US" altLang="zh-CN" sz="1600" dirty="0"/>
              <a:t>,</a:t>
            </a:r>
            <a:r>
              <a:rPr lang="zh-CN" altLang="en-US" sz="1600" dirty="0"/>
              <a:t>给文件做缓冲</a:t>
            </a:r>
          </a:p>
        </p:txBody>
      </p:sp>
    </p:spTree>
    <p:extLst>
      <p:ext uri="{BB962C8B-B14F-4D97-AF65-F5344CB8AC3E}">
        <p14:creationId xmlns:p14="http://schemas.microsoft.com/office/powerpoint/2010/main" val="9905553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a:off x="5797864" y="3105548"/>
            <a:ext cx="596272" cy="646904"/>
            <a:chOff x="3013748" y="1523733"/>
            <a:chExt cx="2160000" cy="2343417"/>
          </a:xfrm>
        </p:grpSpPr>
        <p:sp>
          <p:nvSpPr>
            <p:cNvPr id="3" name="等腰三角形 2"/>
            <p:cNvSpPr/>
            <p:nvPr/>
          </p:nvSpPr>
          <p:spPr>
            <a:xfrm>
              <a:off x="3013748" y="1523733"/>
              <a:ext cx="2160000" cy="180000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a:off x="3013748" y="2067150"/>
              <a:ext cx="2160000" cy="1800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 name="直接连接符 4"/>
          <p:cNvCxnSpPr/>
          <p:nvPr/>
        </p:nvCxnSpPr>
        <p:spPr>
          <a:xfrm>
            <a:off x="4838007" y="2044931"/>
            <a:ext cx="959857" cy="121062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394136" y="3602441"/>
            <a:ext cx="959857" cy="121062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4837336" y="3602441"/>
            <a:ext cx="961200" cy="1210628"/>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392793" y="2044931"/>
            <a:ext cx="961200" cy="1210628"/>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2044931"/>
            <a:ext cx="483733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353993" y="4813069"/>
            <a:ext cx="483733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353993" y="2014654"/>
            <a:ext cx="4837336"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4794484"/>
            <a:ext cx="4837336"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0" y="2220343"/>
            <a:ext cx="4837335" cy="400110"/>
          </a:xfrm>
          <a:prstGeom prst="rect">
            <a:avLst/>
          </a:prstGeom>
          <a:noFill/>
        </p:spPr>
        <p:txBody>
          <a:bodyPr wrap="square" rtlCol="0">
            <a:spAutoFit/>
          </a:bodyPr>
          <a:lstStyle/>
          <a:p>
            <a:pPr algn="ctr"/>
            <a:r>
              <a:rPr lang="en-US" altLang="zh-CN" sz="2000" b="1" dirty="0" err="1" smtClean="0">
                <a:solidFill>
                  <a:schemeClr val="bg1"/>
                </a:solidFill>
                <a:latin typeface="+mj-lt"/>
              </a:rPr>
              <a:t>Vmstat</a:t>
            </a:r>
            <a:r>
              <a:rPr lang="en-US" altLang="zh-CN" sz="2000" b="1" dirty="0" smtClean="0">
                <a:solidFill>
                  <a:schemeClr val="bg1"/>
                </a:solidFill>
                <a:latin typeface="+mj-lt"/>
              </a:rPr>
              <a:t>---swap</a:t>
            </a:r>
            <a:endParaRPr lang="en-US" altLang="zh-CN" sz="2000" b="1" dirty="0" smtClean="0">
              <a:solidFill>
                <a:schemeClr val="bg1"/>
              </a:solidFill>
              <a:latin typeface="+mj-lt"/>
            </a:endParaRPr>
          </a:p>
        </p:txBody>
      </p:sp>
      <p:sp>
        <p:nvSpPr>
          <p:cNvPr id="19" name="文本框 18"/>
          <p:cNvSpPr txBox="1"/>
          <p:nvPr/>
        </p:nvSpPr>
        <p:spPr>
          <a:xfrm>
            <a:off x="0" y="2620453"/>
            <a:ext cx="4837335" cy="923330"/>
          </a:xfrm>
          <a:prstGeom prst="rect">
            <a:avLst/>
          </a:prstGeom>
          <a:noFill/>
        </p:spPr>
        <p:txBody>
          <a:bodyPr wrap="square" rtlCol="0">
            <a:spAutoFit/>
          </a:bodyPr>
          <a:lstStyle/>
          <a:p>
            <a:r>
              <a:rPr lang="en-US" altLang="zh-CN" b="1" dirty="0" err="1">
                <a:solidFill>
                  <a:schemeClr val="bg1"/>
                </a:solidFill>
              </a:rPr>
              <a:t>si</a:t>
            </a:r>
            <a:r>
              <a:rPr lang="zh-CN" altLang="en-US" dirty="0">
                <a:solidFill>
                  <a:schemeClr val="bg1"/>
                </a:solidFill>
              </a:rPr>
              <a:t>  每秒从磁盘读入虚拟内存的大小，如果这个值大于</a:t>
            </a:r>
            <a:r>
              <a:rPr lang="en-US" altLang="zh-CN" dirty="0">
                <a:solidFill>
                  <a:schemeClr val="bg1"/>
                </a:solidFill>
              </a:rPr>
              <a:t>0</a:t>
            </a:r>
            <a:r>
              <a:rPr lang="zh-CN" altLang="en-US" dirty="0">
                <a:solidFill>
                  <a:schemeClr val="bg1"/>
                </a:solidFill>
              </a:rPr>
              <a:t>，表示物理内存不够用或者内存泄露了，要查找耗内存进程解决掉</a:t>
            </a:r>
            <a:endParaRPr lang="en-US" altLang="zh-CN" sz="1600" dirty="0" smtClean="0">
              <a:solidFill>
                <a:schemeClr val="bg1"/>
              </a:solidFill>
            </a:endParaRPr>
          </a:p>
        </p:txBody>
      </p:sp>
      <p:sp>
        <p:nvSpPr>
          <p:cNvPr id="22" name="文本框 21"/>
          <p:cNvSpPr txBox="1"/>
          <p:nvPr/>
        </p:nvSpPr>
        <p:spPr>
          <a:xfrm>
            <a:off x="7596389" y="2220343"/>
            <a:ext cx="4837335" cy="400110"/>
          </a:xfrm>
          <a:prstGeom prst="rect">
            <a:avLst/>
          </a:prstGeom>
          <a:noFill/>
        </p:spPr>
        <p:txBody>
          <a:bodyPr wrap="square" rtlCol="0">
            <a:spAutoFit/>
          </a:bodyPr>
          <a:lstStyle/>
          <a:p>
            <a:pPr algn="ctr"/>
            <a:r>
              <a:rPr lang="en-US" altLang="zh-CN" sz="2000" b="1" dirty="0" err="1">
                <a:solidFill>
                  <a:schemeClr val="bg1"/>
                </a:solidFill>
              </a:rPr>
              <a:t>Vmstat</a:t>
            </a:r>
            <a:r>
              <a:rPr lang="en-US" altLang="zh-CN" sz="2000" b="1" dirty="0">
                <a:solidFill>
                  <a:schemeClr val="bg1"/>
                </a:solidFill>
              </a:rPr>
              <a:t>---swap</a:t>
            </a:r>
          </a:p>
        </p:txBody>
      </p:sp>
      <p:sp>
        <p:nvSpPr>
          <p:cNvPr id="23" name="文本框 22"/>
          <p:cNvSpPr txBox="1"/>
          <p:nvPr/>
        </p:nvSpPr>
        <p:spPr>
          <a:xfrm>
            <a:off x="6989065" y="2528120"/>
            <a:ext cx="5104273" cy="584775"/>
          </a:xfrm>
          <a:prstGeom prst="rect">
            <a:avLst/>
          </a:prstGeom>
          <a:noFill/>
        </p:spPr>
        <p:txBody>
          <a:bodyPr wrap="square" rtlCol="0">
            <a:spAutoFit/>
          </a:bodyPr>
          <a:lstStyle>
            <a:defPPr>
              <a:defRPr lang="zh-CN"/>
            </a:defPPr>
            <a:lvl1pPr algn="ctr">
              <a:defRPr sz="1200">
                <a:solidFill>
                  <a:schemeClr val="bg1"/>
                </a:solidFill>
              </a:defRPr>
            </a:lvl1pPr>
          </a:lstStyle>
          <a:p>
            <a:pPr algn="l"/>
            <a:r>
              <a:rPr lang="en-US" altLang="zh-CN" sz="1600" b="1" dirty="0"/>
              <a:t>so</a:t>
            </a:r>
            <a:r>
              <a:rPr lang="zh-CN" altLang="en-US" sz="1600" dirty="0"/>
              <a:t>  每秒虚拟内存写入磁盘的大小，如果这个值大于</a:t>
            </a:r>
            <a:r>
              <a:rPr lang="en-US" altLang="zh-CN" sz="1600" dirty="0"/>
              <a:t>0</a:t>
            </a:r>
            <a:r>
              <a:rPr lang="zh-CN" altLang="en-US" sz="1600" dirty="0"/>
              <a:t>，</a:t>
            </a:r>
            <a:r>
              <a:rPr lang="zh-CN" altLang="en-US" sz="1600" dirty="0" smtClean="0"/>
              <a:t>同</a:t>
            </a:r>
            <a:r>
              <a:rPr lang="en-US" altLang="zh-CN" sz="1600" dirty="0" err="1" smtClean="0"/>
              <a:t>si</a:t>
            </a:r>
            <a:endParaRPr lang="zh-CN" altLang="en-US" sz="1600" dirty="0"/>
          </a:p>
        </p:txBody>
      </p:sp>
    </p:spTree>
    <p:extLst>
      <p:ext uri="{BB962C8B-B14F-4D97-AF65-F5344CB8AC3E}">
        <p14:creationId xmlns:p14="http://schemas.microsoft.com/office/powerpoint/2010/main" val="20751717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a:off x="5797864" y="3105548"/>
            <a:ext cx="596272" cy="646904"/>
            <a:chOff x="3013748" y="1523733"/>
            <a:chExt cx="2160000" cy="2343417"/>
          </a:xfrm>
        </p:grpSpPr>
        <p:sp>
          <p:nvSpPr>
            <p:cNvPr id="3" name="等腰三角形 2"/>
            <p:cNvSpPr/>
            <p:nvPr/>
          </p:nvSpPr>
          <p:spPr>
            <a:xfrm>
              <a:off x="3013748" y="1523733"/>
              <a:ext cx="2160000" cy="180000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a:off x="3013748" y="2067150"/>
              <a:ext cx="2160000" cy="1800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 name="直接连接符 4"/>
          <p:cNvCxnSpPr/>
          <p:nvPr/>
        </p:nvCxnSpPr>
        <p:spPr>
          <a:xfrm>
            <a:off x="4838007" y="2044931"/>
            <a:ext cx="959857" cy="121062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394136" y="3602441"/>
            <a:ext cx="959857" cy="121062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4837336" y="3602441"/>
            <a:ext cx="961200" cy="1210628"/>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392793" y="2044931"/>
            <a:ext cx="961200" cy="1210628"/>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2044931"/>
            <a:ext cx="483733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353993" y="4813069"/>
            <a:ext cx="483733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353993" y="2014654"/>
            <a:ext cx="4837336"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4794484"/>
            <a:ext cx="4837336"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0" y="2220343"/>
            <a:ext cx="4837335" cy="400110"/>
          </a:xfrm>
          <a:prstGeom prst="rect">
            <a:avLst/>
          </a:prstGeom>
          <a:noFill/>
        </p:spPr>
        <p:txBody>
          <a:bodyPr wrap="square" rtlCol="0">
            <a:spAutoFit/>
          </a:bodyPr>
          <a:lstStyle/>
          <a:p>
            <a:pPr algn="ctr"/>
            <a:r>
              <a:rPr lang="en-US" altLang="zh-CN" sz="2000" b="1" dirty="0" err="1" smtClean="0">
                <a:solidFill>
                  <a:schemeClr val="bg1"/>
                </a:solidFill>
                <a:latin typeface="+mj-lt"/>
              </a:rPr>
              <a:t>Vmstat</a:t>
            </a:r>
            <a:r>
              <a:rPr lang="en-US" altLang="zh-CN" sz="2000" b="1" dirty="0" smtClean="0">
                <a:solidFill>
                  <a:schemeClr val="bg1"/>
                </a:solidFill>
                <a:latin typeface="+mj-lt"/>
              </a:rPr>
              <a:t>---IO</a:t>
            </a:r>
            <a:endParaRPr lang="en-US" altLang="zh-CN" sz="2000" b="1" dirty="0" smtClean="0">
              <a:solidFill>
                <a:schemeClr val="bg1"/>
              </a:solidFill>
              <a:latin typeface="+mj-lt"/>
            </a:endParaRPr>
          </a:p>
        </p:txBody>
      </p:sp>
      <p:sp>
        <p:nvSpPr>
          <p:cNvPr id="19" name="文本框 18"/>
          <p:cNvSpPr txBox="1"/>
          <p:nvPr/>
        </p:nvSpPr>
        <p:spPr>
          <a:xfrm>
            <a:off x="0" y="2620453"/>
            <a:ext cx="4837335" cy="923330"/>
          </a:xfrm>
          <a:prstGeom prst="rect">
            <a:avLst/>
          </a:prstGeom>
          <a:noFill/>
        </p:spPr>
        <p:txBody>
          <a:bodyPr wrap="square" rtlCol="0">
            <a:spAutoFit/>
          </a:bodyPr>
          <a:lstStyle/>
          <a:p>
            <a:r>
              <a:rPr lang="en-US" altLang="zh-CN" b="1" dirty="0">
                <a:solidFill>
                  <a:schemeClr val="bg1"/>
                </a:solidFill>
              </a:rPr>
              <a:t>bi</a:t>
            </a:r>
            <a:r>
              <a:rPr lang="zh-CN" altLang="en-US" dirty="0">
                <a:solidFill>
                  <a:schemeClr val="bg1"/>
                </a:solidFill>
              </a:rPr>
              <a:t>  块设备每秒接收的块数量，这里的块设备是指系统上所有的磁盘和其他块设备，默认块大小是</a:t>
            </a:r>
            <a:r>
              <a:rPr lang="en-US" altLang="zh-CN" dirty="0">
                <a:solidFill>
                  <a:schemeClr val="bg1"/>
                </a:solidFill>
              </a:rPr>
              <a:t>1024byte</a:t>
            </a:r>
            <a:endParaRPr lang="en-US" altLang="zh-CN" sz="1600" dirty="0" smtClean="0">
              <a:solidFill>
                <a:schemeClr val="bg1"/>
              </a:solidFill>
            </a:endParaRPr>
          </a:p>
        </p:txBody>
      </p:sp>
      <p:sp>
        <p:nvSpPr>
          <p:cNvPr id="22" name="文本框 21"/>
          <p:cNvSpPr txBox="1"/>
          <p:nvPr/>
        </p:nvSpPr>
        <p:spPr>
          <a:xfrm>
            <a:off x="7596389" y="2220343"/>
            <a:ext cx="4837335" cy="400110"/>
          </a:xfrm>
          <a:prstGeom prst="rect">
            <a:avLst/>
          </a:prstGeom>
          <a:noFill/>
        </p:spPr>
        <p:txBody>
          <a:bodyPr wrap="square" rtlCol="0">
            <a:spAutoFit/>
          </a:bodyPr>
          <a:lstStyle/>
          <a:p>
            <a:pPr algn="ctr"/>
            <a:r>
              <a:rPr lang="en-US" altLang="zh-CN" sz="2000" b="1" dirty="0" err="1">
                <a:solidFill>
                  <a:schemeClr val="bg1"/>
                </a:solidFill>
              </a:rPr>
              <a:t>Vmstat</a:t>
            </a:r>
            <a:r>
              <a:rPr lang="en-US" altLang="zh-CN" sz="2000" b="1" dirty="0">
                <a:solidFill>
                  <a:schemeClr val="bg1"/>
                </a:solidFill>
              </a:rPr>
              <a:t>-</a:t>
            </a:r>
            <a:r>
              <a:rPr lang="en-US" altLang="zh-CN" sz="2000" b="1" dirty="0" smtClean="0">
                <a:solidFill>
                  <a:schemeClr val="bg1"/>
                </a:solidFill>
              </a:rPr>
              <a:t>--IO</a:t>
            </a:r>
            <a:endParaRPr lang="en-US" altLang="zh-CN" sz="2000" b="1" dirty="0">
              <a:solidFill>
                <a:schemeClr val="bg1"/>
              </a:solidFill>
            </a:endParaRPr>
          </a:p>
        </p:txBody>
      </p:sp>
      <p:sp>
        <p:nvSpPr>
          <p:cNvPr id="23" name="文本框 22"/>
          <p:cNvSpPr txBox="1"/>
          <p:nvPr/>
        </p:nvSpPr>
        <p:spPr>
          <a:xfrm>
            <a:off x="6989065" y="2528120"/>
            <a:ext cx="5104273" cy="830997"/>
          </a:xfrm>
          <a:prstGeom prst="rect">
            <a:avLst/>
          </a:prstGeom>
          <a:noFill/>
        </p:spPr>
        <p:txBody>
          <a:bodyPr wrap="square" rtlCol="0">
            <a:spAutoFit/>
          </a:bodyPr>
          <a:lstStyle>
            <a:defPPr>
              <a:defRPr lang="zh-CN"/>
            </a:defPPr>
            <a:lvl1pPr algn="ctr">
              <a:defRPr sz="1200">
                <a:solidFill>
                  <a:schemeClr val="bg1"/>
                </a:solidFill>
              </a:defRPr>
            </a:lvl1pPr>
          </a:lstStyle>
          <a:p>
            <a:pPr algn="l"/>
            <a:r>
              <a:rPr lang="en-US" altLang="zh-CN" sz="1600" b="1" dirty="0" err="1"/>
              <a:t>bo</a:t>
            </a:r>
            <a:r>
              <a:rPr lang="zh-CN" altLang="en-US" sz="1600" dirty="0"/>
              <a:t> 块设备每秒发送的块数量，例如我们读取文件，</a:t>
            </a:r>
            <a:r>
              <a:rPr lang="en-US" altLang="zh-CN" sz="1600" dirty="0" err="1"/>
              <a:t>bo</a:t>
            </a:r>
            <a:r>
              <a:rPr lang="zh-CN" altLang="en-US" sz="1600" dirty="0"/>
              <a:t>就要大于</a:t>
            </a:r>
            <a:r>
              <a:rPr lang="en-US" altLang="zh-CN" sz="1600" dirty="0"/>
              <a:t>0</a:t>
            </a:r>
            <a:r>
              <a:rPr lang="zh-CN" altLang="en-US" sz="1600" dirty="0"/>
              <a:t>。</a:t>
            </a:r>
            <a:r>
              <a:rPr lang="en-US" altLang="zh-CN" sz="1600" dirty="0"/>
              <a:t>bi</a:t>
            </a:r>
            <a:r>
              <a:rPr lang="zh-CN" altLang="en-US" sz="1600" dirty="0"/>
              <a:t>和</a:t>
            </a:r>
            <a:r>
              <a:rPr lang="en-US" altLang="zh-CN" sz="1600" dirty="0" err="1"/>
              <a:t>bo</a:t>
            </a:r>
            <a:r>
              <a:rPr lang="zh-CN" altLang="en-US" sz="1600" dirty="0"/>
              <a:t>一般都要接近</a:t>
            </a:r>
            <a:r>
              <a:rPr lang="en-US" altLang="zh-CN" sz="1600" dirty="0"/>
              <a:t>0</a:t>
            </a:r>
            <a:r>
              <a:rPr lang="zh-CN" altLang="en-US" sz="1600" dirty="0"/>
              <a:t>，不然就是</a:t>
            </a:r>
            <a:r>
              <a:rPr lang="en-US" altLang="zh-CN" sz="1600" dirty="0"/>
              <a:t>IO</a:t>
            </a:r>
            <a:r>
              <a:rPr lang="zh-CN" altLang="en-US" sz="1600" dirty="0"/>
              <a:t>过于频繁，需要调整</a:t>
            </a:r>
          </a:p>
        </p:txBody>
      </p:sp>
    </p:spTree>
    <p:extLst>
      <p:ext uri="{BB962C8B-B14F-4D97-AF65-F5344CB8AC3E}">
        <p14:creationId xmlns:p14="http://schemas.microsoft.com/office/powerpoint/2010/main" val="35771276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a:off x="5797864" y="3105548"/>
            <a:ext cx="596272" cy="646904"/>
            <a:chOff x="3013748" y="1523733"/>
            <a:chExt cx="2160000" cy="2343417"/>
          </a:xfrm>
        </p:grpSpPr>
        <p:sp>
          <p:nvSpPr>
            <p:cNvPr id="3" name="等腰三角形 2"/>
            <p:cNvSpPr/>
            <p:nvPr/>
          </p:nvSpPr>
          <p:spPr>
            <a:xfrm>
              <a:off x="3013748" y="1523733"/>
              <a:ext cx="2160000" cy="180000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a:off x="3013748" y="2067150"/>
              <a:ext cx="2160000" cy="1800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 name="直接连接符 4"/>
          <p:cNvCxnSpPr/>
          <p:nvPr/>
        </p:nvCxnSpPr>
        <p:spPr>
          <a:xfrm>
            <a:off x="4838007" y="2044931"/>
            <a:ext cx="959857" cy="121062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394136" y="3602441"/>
            <a:ext cx="959857" cy="121062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4837336" y="3602441"/>
            <a:ext cx="961200" cy="1210628"/>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392793" y="2044931"/>
            <a:ext cx="961200" cy="1210628"/>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2044931"/>
            <a:ext cx="483733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353993" y="4813069"/>
            <a:ext cx="483733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353993" y="2014654"/>
            <a:ext cx="4837336"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4794484"/>
            <a:ext cx="4837336"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0" y="2220343"/>
            <a:ext cx="4837335" cy="400110"/>
          </a:xfrm>
          <a:prstGeom prst="rect">
            <a:avLst/>
          </a:prstGeom>
          <a:noFill/>
        </p:spPr>
        <p:txBody>
          <a:bodyPr wrap="square" rtlCol="0">
            <a:spAutoFit/>
          </a:bodyPr>
          <a:lstStyle/>
          <a:p>
            <a:pPr algn="ctr"/>
            <a:r>
              <a:rPr lang="en-US" altLang="zh-CN" sz="2000" b="1" dirty="0" err="1" smtClean="0">
                <a:solidFill>
                  <a:schemeClr val="bg1"/>
                </a:solidFill>
                <a:latin typeface="+mj-lt"/>
              </a:rPr>
              <a:t>Vmstat</a:t>
            </a:r>
            <a:r>
              <a:rPr lang="en-US" altLang="zh-CN" sz="2000" b="1" dirty="0" smtClean="0">
                <a:solidFill>
                  <a:schemeClr val="bg1"/>
                </a:solidFill>
                <a:latin typeface="+mj-lt"/>
              </a:rPr>
              <a:t>---CPU</a:t>
            </a:r>
            <a:endParaRPr lang="en-US" altLang="zh-CN" sz="2000" b="1" dirty="0" smtClean="0">
              <a:solidFill>
                <a:schemeClr val="bg1"/>
              </a:solidFill>
              <a:latin typeface="+mj-lt"/>
            </a:endParaRPr>
          </a:p>
        </p:txBody>
      </p:sp>
      <p:sp>
        <p:nvSpPr>
          <p:cNvPr id="19" name="文本框 18"/>
          <p:cNvSpPr txBox="1"/>
          <p:nvPr/>
        </p:nvSpPr>
        <p:spPr>
          <a:xfrm>
            <a:off x="0" y="2620453"/>
            <a:ext cx="4837335" cy="369332"/>
          </a:xfrm>
          <a:prstGeom prst="rect">
            <a:avLst/>
          </a:prstGeom>
          <a:noFill/>
        </p:spPr>
        <p:txBody>
          <a:bodyPr wrap="square" rtlCol="0">
            <a:spAutoFit/>
          </a:bodyPr>
          <a:lstStyle/>
          <a:p>
            <a:r>
              <a:rPr lang="en-US" altLang="zh-CN" b="1" dirty="0">
                <a:solidFill>
                  <a:schemeClr val="bg1"/>
                </a:solidFill>
              </a:rPr>
              <a:t>in</a:t>
            </a:r>
            <a:r>
              <a:rPr lang="zh-CN" altLang="en-US" dirty="0">
                <a:solidFill>
                  <a:schemeClr val="bg1"/>
                </a:solidFill>
              </a:rPr>
              <a:t> 每秒</a:t>
            </a:r>
            <a:r>
              <a:rPr lang="en-US" altLang="zh-CN" dirty="0">
                <a:solidFill>
                  <a:schemeClr val="bg1"/>
                </a:solidFill>
              </a:rPr>
              <a:t>CPU</a:t>
            </a:r>
            <a:r>
              <a:rPr lang="zh-CN" altLang="en-US" dirty="0">
                <a:solidFill>
                  <a:schemeClr val="bg1"/>
                </a:solidFill>
              </a:rPr>
              <a:t>的中断次数，包括时间中断</a:t>
            </a:r>
            <a:endParaRPr lang="en-US" altLang="zh-CN" sz="1600" dirty="0" smtClean="0">
              <a:solidFill>
                <a:schemeClr val="bg1"/>
              </a:solidFill>
            </a:endParaRPr>
          </a:p>
        </p:txBody>
      </p:sp>
      <p:sp>
        <p:nvSpPr>
          <p:cNvPr id="22" name="文本框 21"/>
          <p:cNvSpPr txBox="1"/>
          <p:nvPr/>
        </p:nvSpPr>
        <p:spPr>
          <a:xfrm>
            <a:off x="7596389" y="2220343"/>
            <a:ext cx="4837335" cy="400110"/>
          </a:xfrm>
          <a:prstGeom prst="rect">
            <a:avLst/>
          </a:prstGeom>
          <a:noFill/>
        </p:spPr>
        <p:txBody>
          <a:bodyPr wrap="square" rtlCol="0">
            <a:spAutoFit/>
          </a:bodyPr>
          <a:lstStyle/>
          <a:p>
            <a:pPr algn="ctr"/>
            <a:r>
              <a:rPr lang="en-US" altLang="zh-CN" sz="2000" b="1" dirty="0" err="1">
                <a:solidFill>
                  <a:schemeClr val="bg1"/>
                </a:solidFill>
              </a:rPr>
              <a:t>Vmstat</a:t>
            </a:r>
            <a:r>
              <a:rPr lang="en-US" altLang="zh-CN" sz="2000" b="1" dirty="0">
                <a:solidFill>
                  <a:schemeClr val="bg1"/>
                </a:solidFill>
              </a:rPr>
              <a:t>-</a:t>
            </a:r>
            <a:r>
              <a:rPr lang="en-US" altLang="zh-CN" sz="2000" b="1" dirty="0" smtClean="0">
                <a:solidFill>
                  <a:schemeClr val="bg1"/>
                </a:solidFill>
              </a:rPr>
              <a:t>--</a:t>
            </a:r>
            <a:r>
              <a:rPr lang="en-US" altLang="zh-CN" sz="2000" b="1" dirty="0">
                <a:solidFill>
                  <a:schemeClr val="bg1"/>
                </a:solidFill>
              </a:rPr>
              <a:t> CPU</a:t>
            </a:r>
          </a:p>
        </p:txBody>
      </p:sp>
      <p:sp>
        <p:nvSpPr>
          <p:cNvPr id="23" name="文本框 22"/>
          <p:cNvSpPr txBox="1"/>
          <p:nvPr/>
        </p:nvSpPr>
        <p:spPr>
          <a:xfrm>
            <a:off x="6989065" y="2528120"/>
            <a:ext cx="5104273" cy="1077218"/>
          </a:xfrm>
          <a:prstGeom prst="rect">
            <a:avLst/>
          </a:prstGeom>
          <a:noFill/>
        </p:spPr>
        <p:txBody>
          <a:bodyPr wrap="square" rtlCol="0">
            <a:spAutoFit/>
          </a:bodyPr>
          <a:lstStyle>
            <a:defPPr>
              <a:defRPr lang="zh-CN"/>
            </a:defPPr>
            <a:lvl1pPr algn="ctr">
              <a:defRPr sz="1200">
                <a:solidFill>
                  <a:schemeClr val="bg1"/>
                </a:solidFill>
              </a:defRPr>
            </a:lvl1pPr>
          </a:lstStyle>
          <a:p>
            <a:pPr algn="l"/>
            <a:r>
              <a:rPr lang="en-US" altLang="zh-CN" sz="1600" b="1" dirty="0" err="1"/>
              <a:t>cs</a:t>
            </a:r>
            <a:r>
              <a:rPr lang="zh-CN" altLang="en-US" sz="1600" dirty="0"/>
              <a:t> 每秒上下文切换次数，例如我们调用系统函数，就要进行上下文切换，线程的切换，也要进程上下文切换，这个值要越小越好，太大了，要考虑调低线程或者进程的数目</a:t>
            </a:r>
          </a:p>
        </p:txBody>
      </p:sp>
    </p:spTree>
    <p:extLst>
      <p:ext uri="{BB962C8B-B14F-4D97-AF65-F5344CB8AC3E}">
        <p14:creationId xmlns:p14="http://schemas.microsoft.com/office/powerpoint/2010/main" val="12980989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a:off x="5797864" y="3105548"/>
            <a:ext cx="596272" cy="646904"/>
            <a:chOff x="3013748" y="1523733"/>
            <a:chExt cx="2160000" cy="2343417"/>
          </a:xfrm>
        </p:grpSpPr>
        <p:sp>
          <p:nvSpPr>
            <p:cNvPr id="3" name="等腰三角形 2"/>
            <p:cNvSpPr/>
            <p:nvPr/>
          </p:nvSpPr>
          <p:spPr>
            <a:xfrm>
              <a:off x="3013748" y="1523733"/>
              <a:ext cx="2160000" cy="180000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a:off x="3013748" y="2067150"/>
              <a:ext cx="2160000" cy="1800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 name="直接连接符 4"/>
          <p:cNvCxnSpPr/>
          <p:nvPr/>
        </p:nvCxnSpPr>
        <p:spPr>
          <a:xfrm>
            <a:off x="4838007" y="2044931"/>
            <a:ext cx="959857" cy="121062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394136" y="3602441"/>
            <a:ext cx="959857" cy="121062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4837336" y="3602441"/>
            <a:ext cx="961200" cy="1210628"/>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392793" y="2044931"/>
            <a:ext cx="961200" cy="1210628"/>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2044931"/>
            <a:ext cx="483733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353993" y="4813069"/>
            <a:ext cx="483733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353993" y="2014654"/>
            <a:ext cx="4837336"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4794484"/>
            <a:ext cx="4837336"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0" y="2220343"/>
            <a:ext cx="4837335" cy="400110"/>
          </a:xfrm>
          <a:prstGeom prst="rect">
            <a:avLst/>
          </a:prstGeom>
          <a:noFill/>
        </p:spPr>
        <p:txBody>
          <a:bodyPr wrap="square" rtlCol="0">
            <a:spAutoFit/>
          </a:bodyPr>
          <a:lstStyle/>
          <a:p>
            <a:pPr algn="ctr"/>
            <a:r>
              <a:rPr lang="en-US" altLang="zh-CN" sz="2000" b="1" dirty="0" err="1" smtClean="0">
                <a:solidFill>
                  <a:schemeClr val="bg1"/>
                </a:solidFill>
                <a:latin typeface="+mj-lt"/>
              </a:rPr>
              <a:t>Vmstat</a:t>
            </a:r>
            <a:r>
              <a:rPr lang="en-US" altLang="zh-CN" sz="2000" b="1" dirty="0" smtClean="0">
                <a:solidFill>
                  <a:schemeClr val="bg1"/>
                </a:solidFill>
                <a:latin typeface="+mj-lt"/>
              </a:rPr>
              <a:t>---CPU</a:t>
            </a:r>
            <a:endParaRPr lang="en-US" altLang="zh-CN" sz="2000" b="1" dirty="0" smtClean="0">
              <a:solidFill>
                <a:schemeClr val="bg1"/>
              </a:solidFill>
              <a:latin typeface="+mj-lt"/>
            </a:endParaRPr>
          </a:p>
        </p:txBody>
      </p:sp>
      <p:sp>
        <p:nvSpPr>
          <p:cNvPr id="19" name="文本框 18"/>
          <p:cNvSpPr txBox="1"/>
          <p:nvPr/>
        </p:nvSpPr>
        <p:spPr>
          <a:xfrm>
            <a:off x="0" y="2620453"/>
            <a:ext cx="4837335" cy="923330"/>
          </a:xfrm>
          <a:prstGeom prst="rect">
            <a:avLst/>
          </a:prstGeom>
          <a:noFill/>
        </p:spPr>
        <p:txBody>
          <a:bodyPr wrap="square" rtlCol="0">
            <a:spAutoFit/>
          </a:bodyPr>
          <a:lstStyle/>
          <a:p>
            <a:r>
              <a:rPr lang="en-US" altLang="zh-CN" b="1" dirty="0">
                <a:solidFill>
                  <a:schemeClr val="bg1"/>
                </a:solidFill>
              </a:rPr>
              <a:t>us</a:t>
            </a:r>
            <a:r>
              <a:rPr lang="zh-CN" altLang="en-US" dirty="0">
                <a:solidFill>
                  <a:schemeClr val="bg1"/>
                </a:solidFill>
              </a:rPr>
              <a:t> 用户</a:t>
            </a:r>
            <a:r>
              <a:rPr lang="en-US" altLang="zh-CN" dirty="0">
                <a:solidFill>
                  <a:schemeClr val="bg1"/>
                </a:solidFill>
              </a:rPr>
              <a:t>CPU</a:t>
            </a:r>
            <a:r>
              <a:rPr lang="zh-CN" altLang="en-US" dirty="0">
                <a:solidFill>
                  <a:schemeClr val="bg1"/>
                </a:solidFill>
              </a:rPr>
              <a:t>时间，我曾经在一个做加密解密很频繁的服务器上，可以看到</a:t>
            </a:r>
            <a:r>
              <a:rPr lang="en-US" altLang="zh-CN" dirty="0">
                <a:solidFill>
                  <a:schemeClr val="bg1"/>
                </a:solidFill>
              </a:rPr>
              <a:t>us</a:t>
            </a:r>
            <a:r>
              <a:rPr lang="zh-CN" altLang="en-US" dirty="0">
                <a:solidFill>
                  <a:schemeClr val="bg1"/>
                </a:solidFill>
              </a:rPr>
              <a:t>接近</a:t>
            </a:r>
            <a:r>
              <a:rPr lang="en-US" altLang="zh-CN" dirty="0">
                <a:solidFill>
                  <a:schemeClr val="bg1"/>
                </a:solidFill>
              </a:rPr>
              <a:t>100,r</a:t>
            </a:r>
            <a:r>
              <a:rPr lang="zh-CN" altLang="en-US" dirty="0">
                <a:solidFill>
                  <a:schemeClr val="bg1"/>
                </a:solidFill>
              </a:rPr>
              <a:t>运行队列达到</a:t>
            </a:r>
            <a:r>
              <a:rPr lang="en-US" altLang="zh-CN" dirty="0">
                <a:solidFill>
                  <a:schemeClr val="bg1"/>
                </a:solidFill>
              </a:rPr>
              <a:t>80</a:t>
            </a:r>
            <a:endParaRPr lang="en-US" altLang="zh-CN" sz="1600" dirty="0" smtClean="0">
              <a:solidFill>
                <a:schemeClr val="bg1"/>
              </a:solidFill>
            </a:endParaRPr>
          </a:p>
        </p:txBody>
      </p:sp>
      <p:sp>
        <p:nvSpPr>
          <p:cNvPr id="22" name="文本框 21"/>
          <p:cNvSpPr txBox="1"/>
          <p:nvPr/>
        </p:nvSpPr>
        <p:spPr>
          <a:xfrm>
            <a:off x="7596389" y="2220343"/>
            <a:ext cx="4837335" cy="400110"/>
          </a:xfrm>
          <a:prstGeom prst="rect">
            <a:avLst/>
          </a:prstGeom>
          <a:noFill/>
        </p:spPr>
        <p:txBody>
          <a:bodyPr wrap="square" rtlCol="0">
            <a:spAutoFit/>
          </a:bodyPr>
          <a:lstStyle/>
          <a:p>
            <a:pPr algn="ctr"/>
            <a:r>
              <a:rPr lang="en-US" altLang="zh-CN" sz="2000" b="1" dirty="0" err="1">
                <a:solidFill>
                  <a:schemeClr val="bg1"/>
                </a:solidFill>
              </a:rPr>
              <a:t>Vmstat</a:t>
            </a:r>
            <a:r>
              <a:rPr lang="en-US" altLang="zh-CN" sz="2000" b="1" dirty="0">
                <a:solidFill>
                  <a:schemeClr val="bg1"/>
                </a:solidFill>
              </a:rPr>
              <a:t>-</a:t>
            </a:r>
            <a:r>
              <a:rPr lang="en-US" altLang="zh-CN" sz="2000" b="1" dirty="0" smtClean="0">
                <a:solidFill>
                  <a:schemeClr val="bg1"/>
                </a:solidFill>
              </a:rPr>
              <a:t>--</a:t>
            </a:r>
            <a:r>
              <a:rPr lang="en-US" altLang="zh-CN" sz="2000" b="1" dirty="0">
                <a:solidFill>
                  <a:schemeClr val="bg1"/>
                </a:solidFill>
              </a:rPr>
              <a:t> CPU</a:t>
            </a:r>
          </a:p>
        </p:txBody>
      </p:sp>
      <p:sp>
        <p:nvSpPr>
          <p:cNvPr id="23" name="文本框 22"/>
          <p:cNvSpPr txBox="1"/>
          <p:nvPr/>
        </p:nvSpPr>
        <p:spPr>
          <a:xfrm>
            <a:off x="6989065" y="2528120"/>
            <a:ext cx="5104273" cy="584775"/>
          </a:xfrm>
          <a:prstGeom prst="rect">
            <a:avLst/>
          </a:prstGeom>
          <a:noFill/>
        </p:spPr>
        <p:txBody>
          <a:bodyPr wrap="square" rtlCol="0">
            <a:spAutoFit/>
          </a:bodyPr>
          <a:lstStyle>
            <a:defPPr>
              <a:defRPr lang="zh-CN"/>
            </a:defPPr>
            <a:lvl1pPr algn="ctr">
              <a:defRPr sz="1200">
                <a:solidFill>
                  <a:schemeClr val="bg1"/>
                </a:solidFill>
              </a:defRPr>
            </a:lvl1pPr>
          </a:lstStyle>
          <a:p>
            <a:pPr algn="l"/>
            <a:r>
              <a:rPr lang="en-US" altLang="zh-CN" sz="1600" b="1" dirty="0" err="1"/>
              <a:t>sy</a:t>
            </a:r>
            <a:r>
              <a:rPr lang="zh-CN" altLang="en-US" sz="1600" dirty="0"/>
              <a:t> 系统</a:t>
            </a:r>
            <a:r>
              <a:rPr lang="en-US" altLang="zh-CN" sz="1600" dirty="0"/>
              <a:t>CPU</a:t>
            </a:r>
            <a:r>
              <a:rPr lang="zh-CN" altLang="en-US" sz="1600" dirty="0"/>
              <a:t>时间，如果太高，表示系统调用时间长，例如是</a:t>
            </a:r>
            <a:r>
              <a:rPr lang="en-US" altLang="zh-CN" sz="1600" dirty="0"/>
              <a:t>IO</a:t>
            </a:r>
            <a:r>
              <a:rPr lang="zh-CN" altLang="en-US" sz="1600" dirty="0"/>
              <a:t>操作频繁</a:t>
            </a:r>
          </a:p>
        </p:txBody>
      </p:sp>
    </p:spTree>
    <p:extLst>
      <p:ext uri="{BB962C8B-B14F-4D97-AF65-F5344CB8AC3E}">
        <p14:creationId xmlns:p14="http://schemas.microsoft.com/office/powerpoint/2010/main" val="7586714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a:grpSpLocks noChangeAspect="1"/>
          </p:cNvGrpSpPr>
          <p:nvPr/>
        </p:nvGrpSpPr>
        <p:grpSpPr>
          <a:xfrm>
            <a:off x="5797864" y="3105548"/>
            <a:ext cx="596272" cy="646904"/>
            <a:chOff x="3013748" y="1523733"/>
            <a:chExt cx="2160000" cy="2343417"/>
          </a:xfrm>
        </p:grpSpPr>
        <p:sp>
          <p:nvSpPr>
            <p:cNvPr id="3" name="等腰三角形 2"/>
            <p:cNvSpPr/>
            <p:nvPr/>
          </p:nvSpPr>
          <p:spPr>
            <a:xfrm>
              <a:off x="3013748" y="1523733"/>
              <a:ext cx="2160000" cy="180000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10800000">
              <a:off x="3013748" y="2067150"/>
              <a:ext cx="2160000" cy="1800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 name="直接连接符 4"/>
          <p:cNvCxnSpPr/>
          <p:nvPr/>
        </p:nvCxnSpPr>
        <p:spPr>
          <a:xfrm>
            <a:off x="4838007" y="2044931"/>
            <a:ext cx="959857" cy="121062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394136" y="3602441"/>
            <a:ext cx="959857" cy="121062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4837336" y="3602441"/>
            <a:ext cx="961200" cy="1210628"/>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392793" y="2044931"/>
            <a:ext cx="961200" cy="1210628"/>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2044931"/>
            <a:ext cx="483733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353993" y="4813069"/>
            <a:ext cx="483733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353993" y="2014654"/>
            <a:ext cx="4837336"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0" y="4794484"/>
            <a:ext cx="4837336" cy="0"/>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0" y="2220343"/>
            <a:ext cx="4837335" cy="400110"/>
          </a:xfrm>
          <a:prstGeom prst="rect">
            <a:avLst/>
          </a:prstGeom>
          <a:noFill/>
        </p:spPr>
        <p:txBody>
          <a:bodyPr wrap="square" rtlCol="0">
            <a:spAutoFit/>
          </a:bodyPr>
          <a:lstStyle/>
          <a:p>
            <a:pPr algn="ctr"/>
            <a:r>
              <a:rPr lang="en-US" altLang="zh-CN" sz="2000" b="1" dirty="0" err="1" smtClean="0">
                <a:solidFill>
                  <a:schemeClr val="bg1"/>
                </a:solidFill>
                <a:latin typeface="+mj-lt"/>
              </a:rPr>
              <a:t>Vmstat</a:t>
            </a:r>
            <a:r>
              <a:rPr lang="en-US" altLang="zh-CN" sz="2000" b="1" dirty="0" smtClean="0">
                <a:solidFill>
                  <a:schemeClr val="bg1"/>
                </a:solidFill>
                <a:latin typeface="+mj-lt"/>
              </a:rPr>
              <a:t>---CPU</a:t>
            </a:r>
            <a:endParaRPr lang="en-US" altLang="zh-CN" sz="2000" b="1" dirty="0" smtClean="0">
              <a:solidFill>
                <a:schemeClr val="bg1"/>
              </a:solidFill>
              <a:latin typeface="+mj-lt"/>
            </a:endParaRPr>
          </a:p>
        </p:txBody>
      </p:sp>
      <p:sp>
        <p:nvSpPr>
          <p:cNvPr id="19" name="文本框 18"/>
          <p:cNvSpPr txBox="1"/>
          <p:nvPr/>
        </p:nvSpPr>
        <p:spPr>
          <a:xfrm>
            <a:off x="0" y="2620453"/>
            <a:ext cx="4837335" cy="923330"/>
          </a:xfrm>
          <a:prstGeom prst="rect">
            <a:avLst/>
          </a:prstGeom>
          <a:noFill/>
        </p:spPr>
        <p:txBody>
          <a:bodyPr wrap="square" rtlCol="0">
            <a:spAutoFit/>
          </a:bodyPr>
          <a:lstStyle/>
          <a:p>
            <a:r>
              <a:rPr lang="en-US" altLang="zh-CN" b="1" dirty="0">
                <a:solidFill>
                  <a:schemeClr val="bg1"/>
                </a:solidFill>
              </a:rPr>
              <a:t>id</a:t>
            </a:r>
            <a:r>
              <a:rPr lang="zh-CN" altLang="en-US" dirty="0">
                <a:solidFill>
                  <a:schemeClr val="bg1"/>
                </a:solidFill>
              </a:rPr>
              <a:t>  空闲 </a:t>
            </a:r>
            <a:r>
              <a:rPr lang="en-US" altLang="zh-CN" dirty="0">
                <a:solidFill>
                  <a:schemeClr val="bg1"/>
                </a:solidFill>
              </a:rPr>
              <a:t>CPU</a:t>
            </a:r>
            <a:r>
              <a:rPr lang="zh-CN" altLang="en-US" dirty="0">
                <a:solidFill>
                  <a:schemeClr val="bg1"/>
                </a:solidFill>
              </a:rPr>
              <a:t>时间，一般来说，</a:t>
            </a:r>
            <a:r>
              <a:rPr lang="en-US" altLang="zh-CN" dirty="0">
                <a:solidFill>
                  <a:schemeClr val="bg1"/>
                </a:solidFill>
              </a:rPr>
              <a:t>id + us + </a:t>
            </a:r>
            <a:r>
              <a:rPr lang="en-US" altLang="zh-CN" dirty="0" err="1">
                <a:solidFill>
                  <a:schemeClr val="bg1"/>
                </a:solidFill>
              </a:rPr>
              <a:t>sy</a:t>
            </a:r>
            <a:r>
              <a:rPr lang="en-US" altLang="zh-CN" dirty="0">
                <a:solidFill>
                  <a:schemeClr val="bg1"/>
                </a:solidFill>
              </a:rPr>
              <a:t> = 100,</a:t>
            </a:r>
            <a:r>
              <a:rPr lang="zh-CN" altLang="en-US" dirty="0">
                <a:solidFill>
                  <a:schemeClr val="bg1"/>
                </a:solidFill>
              </a:rPr>
              <a:t>一般我认为</a:t>
            </a:r>
            <a:r>
              <a:rPr lang="en-US" altLang="zh-CN" dirty="0">
                <a:solidFill>
                  <a:schemeClr val="bg1"/>
                </a:solidFill>
              </a:rPr>
              <a:t>id</a:t>
            </a:r>
            <a:r>
              <a:rPr lang="zh-CN" altLang="en-US" dirty="0">
                <a:solidFill>
                  <a:schemeClr val="bg1"/>
                </a:solidFill>
              </a:rPr>
              <a:t>是空闲</a:t>
            </a:r>
            <a:r>
              <a:rPr lang="en-US" altLang="zh-CN" dirty="0">
                <a:solidFill>
                  <a:schemeClr val="bg1"/>
                </a:solidFill>
              </a:rPr>
              <a:t>CPU</a:t>
            </a:r>
            <a:r>
              <a:rPr lang="zh-CN" altLang="en-US" dirty="0">
                <a:solidFill>
                  <a:schemeClr val="bg1"/>
                </a:solidFill>
              </a:rPr>
              <a:t>使用率，</a:t>
            </a:r>
            <a:r>
              <a:rPr lang="en-US" altLang="zh-CN" dirty="0">
                <a:solidFill>
                  <a:schemeClr val="bg1"/>
                </a:solidFill>
              </a:rPr>
              <a:t>us</a:t>
            </a:r>
            <a:r>
              <a:rPr lang="zh-CN" altLang="en-US" dirty="0">
                <a:solidFill>
                  <a:schemeClr val="bg1"/>
                </a:solidFill>
              </a:rPr>
              <a:t>是用户</a:t>
            </a:r>
            <a:r>
              <a:rPr lang="en-US" altLang="zh-CN" dirty="0">
                <a:solidFill>
                  <a:schemeClr val="bg1"/>
                </a:solidFill>
              </a:rPr>
              <a:t>CPU</a:t>
            </a:r>
            <a:r>
              <a:rPr lang="zh-CN" altLang="en-US" dirty="0">
                <a:solidFill>
                  <a:schemeClr val="bg1"/>
                </a:solidFill>
              </a:rPr>
              <a:t>使用率，</a:t>
            </a:r>
            <a:r>
              <a:rPr lang="en-US" altLang="zh-CN" dirty="0" err="1">
                <a:solidFill>
                  <a:schemeClr val="bg1"/>
                </a:solidFill>
              </a:rPr>
              <a:t>sy</a:t>
            </a:r>
            <a:r>
              <a:rPr lang="zh-CN" altLang="en-US" dirty="0">
                <a:solidFill>
                  <a:schemeClr val="bg1"/>
                </a:solidFill>
              </a:rPr>
              <a:t>是系统</a:t>
            </a:r>
            <a:r>
              <a:rPr lang="en-US" altLang="zh-CN" dirty="0">
                <a:solidFill>
                  <a:schemeClr val="bg1"/>
                </a:solidFill>
              </a:rPr>
              <a:t>CPU</a:t>
            </a:r>
            <a:r>
              <a:rPr lang="zh-CN" altLang="en-US" dirty="0">
                <a:solidFill>
                  <a:schemeClr val="bg1"/>
                </a:solidFill>
              </a:rPr>
              <a:t>使用率</a:t>
            </a:r>
            <a:endParaRPr lang="en-US" altLang="zh-CN" sz="1600" dirty="0" smtClean="0">
              <a:solidFill>
                <a:schemeClr val="bg1"/>
              </a:solidFill>
            </a:endParaRPr>
          </a:p>
        </p:txBody>
      </p:sp>
      <p:sp>
        <p:nvSpPr>
          <p:cNvPr id="22" name="文本框 21"/>
          <p:cNvSpPr txBox="1"/>
          <p:nvPr/>
        </p:nvSpPr>
        <p:spPr>
          <a:xfrm>
            <a:off x="7596389" y="2220343"/>
            <a:ext cx="4837335" cy="400110"/>
          </a:xfrm>
          <a:prstGeom prst="rect">
            <a:avLst/>
          </a:prstGeom>
          <a:noFill/>
        </p:spPr>
        <p:txBody>
          <a:bodyPr wrap="square" rtlCol="0">
            <a:spAutoFit/>
          </a:bodyPr>
          <a:lstStyle/>
          <a:p>
            <a:pPr algn="ctr"/>
            <a:r>
              <a:rPr lang="en-US" altLang="zh-CN" sz="2000" b="1" dirty="0" err="1">
                <a:solidFill>
                  <a:schemeClr val="bg1"/>
                </a:solidFill>
              </a:rPr>
              <a:t>Vmstat</a:t>
            </a:r>
            <a:r>
              <a:rPr lang="en-US" altLang="zh-CN" sz="2000" b="1" dirty="0">
                <a:solidFill>
                  <a:schemeClr val="bg1"/>
                </a:solidFill>
              </a:rPr>
              <a:t>-</a:t>
            </a:r>
            <a:r>
              <a:rPr lang="en-US" altLang="zh-CN" sz="2000" b="1" dirty="0" smtClean="0">
                <a:solidFill>
                  <a:schemeClr val="bg1"/>
                </a:solidFill>
              </a:rPr>
              <a:t>--</a:t>
            </a:r>
            <a:r>
              <a:rPr lang="en-US" altLang="zh-CN" sz="2000" b="1" dirty="0">
                <a:solidFill>
                  <a:schemeClr val="bg1"/>
                </a:solidFill>
              </a:rPr>
              <a:t> CPU</a:t>
            </a:r>
          </a:p>
        </p:txBody>
      </p:sp>
      <p:sp>
        <p:nvSpPr>
          <p:cNvPr id="23" name="文本框 22"/>
          <p:cNvSpPr txBox="1"/>
          <p:nvPr/>
        </p:nvSpPr>
        <p:spPr>
          <a:xfrm>
            <a:off x="6989065" y="2528120"/>
            <a:ext cx="5104273" cy="338554"/>
          </a:xfrm>
          <a:prstGeom prst="rect">
            <a:avLst/>
          </a:prstGeom>
          <a:noFill/>
        </p:spPr>
        <p:txBody>
          <a:bodyPr wrap="square" rtlCol="0">
            <a:spAutoFit/>
          </a:bodyPr>
          <a:lstStyle>
            <a:defPPr>
              <a:defRPr lang="zh-CN"/>
            </a:defPPr>
            <a:lvl1pPr algn="ctr">
              <a:defRPr sz="1200">
                <a:solidFill>
                  <a:schemeClr val="bg1"/>
                </a:solidFill>
              </a:defRPr>
            </a:lvl1pPr>
          </a:lstStyle>
          <a:p>
            <a:pPr algn="l"/>
            <a:r>
              <a:rPr lang="en-US" altLang="zh-CN" sz="1600" b="1" dirty="0" err="1"/>
              <a:t>wt</a:t>
            </a:r>
            <a:r>
              <a:rPr lang="zh-CN" altLang="en-US" sz="1600" dirty="0"/>
              <a:t> 等待</a:t>
            </a:r>
            <a:r>
              <a:rPr lang="en-US" altLang="zh-CN" sz="1600" dirty="0"/>
              <a:t>IO CPU</a:t>
            </a:r>
            <a:r>
              <a:rPr lang="zh-CN" altLang="en-US" sz="1600" dirty="0"/>
              <a:t>时间</a:t>
            </a:r>
          </a:p>
        </p:txBody>
      </p:sp>
    </p:spTree>
    <p:extLst>
      <p:ext uri="{BB962C8B-B14F-4D97-AF65-F5344CB8AC3E}">
        <p14:creationId xmlns:p14="http://schemas.microsoft.com/office/powerpoint/2010/main" val="38901183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14782"/>
          <a:stretch/>
        </p:blipFill>
        <p:spPr>
          <a:xfrm>
            <a:off x="0" y="-114300"/>
            <a:ext cx="12192000" cy="6972300"/>
          </a:xfrm>
          <a:prstGeom prst="rect">
            <a:avLst/>
          </a:prstGeom>
        </p:spPr>
      </p:pic>
      <p:sp>
        <p:nvSpPr>
          <p:cNvPr id="3" name="文本框 2"/>
          <p:cNvSpPr txBox="1"/>
          <p:nvPr/>
        </p:nvSpPr>
        <p:spPr>
          <a:xfrm>
            <a:off x="0" y="2782669"/>
            <a:ext cx="5370286" cy="646331"/>
          </a:xfrm>
          <a:prstGeom prst="rect">
            <a:avLst/>
          </a:prstGeom>
          <a:noFill/>
        </p:spPr>
        <p:txBody>
          <a:bodyPr wrap="square" rtlCol="0">
            <a:spAutoFit/>
          </a:bodyPr>
          <a:lstStyle/>
          <a:p>
            <a:pPr algn="dist"/>
            <a:r>
              <a:rPr lang="zh-CN" altLang="en-US" sz="3600" b="1" dirty="0" smtClean="0">
                <a:solidFill>
                  <a:schemeClr val="bg1"/>
                </a:solidFill>
                <a:latin typeface="+mj-lt"/>
              </a:rPr>
              <a:t>关于</a:t>
            </a:r>
            <a:r>
              <a:rPr lang="en-US" altLang="zh-CN" sz="3600" b="1" dirty="0" err="1" smtClean="0">
                <a:solidFill>
                  <a:schemeClr val="bg1"/>
                </a:solidFill>
                <a:latin typeface="+mj-lt"/>
              </a:rPr>
              <a:t>mysql</a:t>
            </a:r>
            <a:r>
              <a:rPr lang="zh-CN" altLang="en-US" sz="3600" b="1" dirty="0" smtClean="0">
                <a:solidFill>
                  <a:schemeClr val="bg1"/>
                </a:solidFill>
                <a:latin typeface="+mj-lt"/>
              </a:rPr>
              <a:t>的性能</a:t>
            </a:r>
            <a:endParaRPr lang="en-US" altLang="zh-CN" sz="3600" b="1" dirty="0" smtClean="0">
              <a:solidFill>
                <a:schemeClr val="bg1"/>
              </a:solidFill>
              <a:latin typeface="+mj-lt"/>
            </a:endParaRPr>
          </a:p>
        </p:txBody>
      </p:sp>
      <p:cxnSp>
        <p:nvCxnSpPr>
          <p:cNvPr id="4" name="直接连接符 3"/>
          <p:cNvCxnSpPr/>
          <p:nvPr/>
        </p:nvCxnSpPr>
        <p:spPr>
          <a:xfrm>
            <a:off x="0" y="3429000"/>
            <a:ext cx="537028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0" y="3429000"/>
            <a:ext cx="5370286" cy="461665"/>
          </a:xfrm>
          <a:prstGeom prst="rect">
            <a:avLst/>
          </a:prstGeom>
          <a:noFill/>
        </p:spPr>
        <p:txBody>
          <a:bodyPr wrap="square" rtlCol="0">
            <a:spAutoFit/>
          </a:bodyPr>
          <a:lstStyle/>
          <a:p>
            <a:pPr algn="ctr"/>
            <a:r>
              <a:rPr lang="en-US" altLang="zh-CN" sz="2400" dirty="0" smtClean="0">
                <a:solidFill>
                  <a:schemeClr val="bg1"/>
                </a:solidFill>
                <a:latin typeface="+mj-lt"/>
              </a:rPr>
              <a:t>This is your part four.</a:t>
            </a:r>
          </a:p>
        </p:txBody>
      </p:sp>
    </p:spTree>
    <p:extLst>
      <p:ext uri="{BB962C8B-B14F-4D97-AF65-F5344CB8AC3E}">
        <p14:creationId xmlns:p14="http://schemas.microsoft.com/office/powerpoint/2010/main" val="281964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组合 3"/>
          <p:cNvGrpSpPr>
            <a:grpSpLocks noChangeAspect="1"/>
          </p:cNvGrpSpPr>
          <p:nvPr/>
        </p:nvGrpSpPr>
        <p:grpSpPr>
          <a:xfrm>
            <a:off x="647920" y="377105"/>
            <a:ext cx="596272" cy="646904"/>
            <a:chOff x="3013748" y="1523733"/>
            <a:chExt cx="2160000" cy="2343417"/>
          </a:xfrm>
        </p:grpSpPr>
        <p:sp>
          <p:nvSpPr>
            <p:cNvPr id="2" name="等腰三角形 1"/>
            <p:cNvSpPr/>
            <p:nvPr/>
          </p:nvSpPr>
          <p:spPr>
            <a:xfrm>
              <a:off x="3013748" y="1523733"/>
              <a:ext cx="2160000" cy="180000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10800000">
              <a:off x="3013748" y="2067150"/>
              <a:ext cx="2160000" cy="1800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 name="直接连接符 5"/>
          <p:cNvCxnSpPr>
            <a:stCxn id="3" idx="0"/>
          </p:cNvCxnSpPr>
          <p:nvPr/>
        </p:nvCxnSpPr>
        <p:spPr>
          <a:xfrm>
            <a:off x="946056" y="1024009"/>
            <a:ext cx="10176869" cy="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42329" y="500789"/>
            <a:ext cx="3754755" cy="523220"/>
          </a:xfrm>
          <a:prstGeom prst="rect">
            <a:avLst/>
          </a:prstGeom>
          <a:noFill/>
        </p:spPr>
        <p:txBody>
          <a:bodyPr wrap="square" rtlCol="0">
            <a:spAutoFit/>
          </a:bodyPr>
          <a:lstStyle/>
          <a:p>
            <a:r>
              <a:rPr lang="en-US" altLang="zh-CN" sz="2800" b="1" dirty="0" err="1" smtClean="0">
                <a:solidFill>
                  <a:schemeClr val="bg1"/>
                </a:solidFill>
                <a:latin typeface="+mj-lt"/>
              </a:rPr>
              <a:t>mysql</a:t>
            </a:r>
            <a:endParaRPr lang="en-US" altLang="zh-CN" sz="2800" b="1" dirty="0" smtClean="0">
              <a:solidFill>
                <a:schemeClr val="bg1"/>
              </a:solidFill>
              <a:latin typeface="+mj-lt"/>
            </a:endParaRPr>
          </a:p>
        </p:txBody>
      </p:sp>
      <p:sp>
        <p:nvSpPr>
          <p:cNvPr id="9" name="矩形 8"/>
          <p:cNvSpPr/>
          <p:nvPr/>
        </p:nvSpPr>
        <p:spPr>
          <a:xfrm>
            <a:off x="523985" y="1672274"/>
            <a:ext cx="5232400" cy="453389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11560" r="11567"/>
          <a:stretch/>
        </p:blipFill>
        <p:spPr>
          <a:xfrm>
            <a:off x="647919" y="1773238"/>
            <a:ext cx="4972050" cy="4312920"/>
          </a:xfrm>
          <a:prstGeom prst="rect">
            <a:avLst/>
          </a:prstGeom>
        </p:spPr>
      </p:pic>
      <p:grpSp>
        <p:nvGrpSpPr>
          <p:cNvPr id="11" name="组合 10"/>
          <p:cNvGrpSpPr>
            <a:grpSpLocks noChangeAspect="1"/>
          </p:cNvGrpSpPr>
          <p:nvPr/>
        </p:nvGrpSpPr>
        <p:grpSpPr>
          <a:xfrm>
            <a:off x="6313376" y="2376624"/>
            <a:ext cx="596272" cy="646904"/>
            <a:chOff x="3013748" y="1523733"/>
            <a:chExt cx="2160000" cy="2343417"/>
          </a:xfrm>
        </p:grpSpPr>
        <p:sp>
          <p:nvSpPr>
            <p:cNvPr id="12" name="等腰三角形 11"/>
            <p:cNvSpPr/>
            <p:nvPr/>
          </p:nvSpPr>
          <p:spPr>
            <a:xfrm>
              <a:off x="3013748" y="1523733"/>
              <a:ext cx="2160000" cy="180000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0800000">
              <a:off x="3013748" y="2067150"/>
              <a:ext cx="2160000" cy="1800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6909649" y="2473407"/>
            <a:ext cx="2160896" cy="400110"/>
          </a:xfrm>
          <a:prstGeom prst="rect">
            <a:avLst/>
          </a:prstGeom>
          <a:noFill/>
        </p:spPr>
        <p:txBody>
          <a:bodyPr wrap="square" rtlCol="0">
            <a:spAutoFit/>
          </a:bodyPr>
          <a:lstStyle/>
          <a:p>
            <a:r>
              <a:rPr lang="zh-CN" altLang="en-US" sz="2000" b="1" dirty="0" smtClean="0">
                <a:solidFill>
                  <a:schemeClr val="bg1"/>
                </a:solidFill>
                <a:latin typeface="+mj-lt"/>
              </a:rPr>
              <a:t>常见的性能指标</a:t>
            </a:r>
            <a:endParaRPr lang="en-US" altLang="zh-CN" sz="2000" b="1" dirty="0" smtClean="0">
              <a:solidFill>
                <a:schemeClr val="bg1"/>
              </a:solidFill>
              <a:latin typeface="+mj-lt"/>
            </a:endParaRPr>
          </a:p>
        </p:txBody>
      </p:sp>
      <p:cxnSp>
        <p:nvCxnSpPr>
          <p:cNvPr id="19" name="直接连接符 18"/>
          <p:cNvCxnSpPr/>
          <p:nvPr/>
        </p:nvCxnSpPr>
        <p:spPr>
          <a:xfrm>
            <a:off x="6909649" y="2873517"/>
            <a:ext cx="2160896" cy="335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6909647" y="3097630"/>
            <a:ext cx="2813901" cy="3539430"/>
          </a:xfrm>
          <a:prstGeom prst="rect">
            <a:avLst/>
          </a:prstGeom>
          <a:noFill/>
        </p:spPr>
        <p:txBody>
          <a:bodyPr wrap="square" rtlCol="0">
            <a:spAutoFit/>
          </a:bodyPr>
          <a:lstStyle/>
          <a:p>
            <a:pPr>
              <a:lnSpc>
                <a:spcPct val="150000"/>
              </a:lnSpc>
            </a:pPr>
            <a:r>
              <a:rPr lang="en-US" altLang="zh-CN" sz="1400" dirty="0" smtClean="0">
                <a:solidFill>
                  <a:schemeClr val="bg1"/>
                </a:solidFill>
              </a:rPr>
              <a:t>QPS(</a:t>
            </a:r>
            <a:r>
              <a:rPr lang="zh-CN" altLang="en-US" sz="1400" dirty="0" smtClean="0">
                <a:solidFill>
                  <a:schemeClr val="bg1"/>
                </a:solidFill>
              </a:rPr>
              <a:t>每秒</a:t>
            </a:r>
            <a:r>
              <a:rPr lang="en-US" altLang="zh-CN" sz="1400" dirty="0" smtClean="0">
                <a:solidFill>
                  <a:schemeClr val="bg1"/>
                </a:solidFill>
              </a:rPr>
              <a:t>Query</a:t>
            </a:r>
            <a:r>
              <a:rPr lang="zh-CN" altLang="en-US" sz="1400" dirty="0" smtClean="0">
                <a:solidFill>
                  <a:schemeClr val="bg1"/>
                </a:solidFill>
              </a:rPr>
              <a:t>量</a:t>
            </a:r>
            <a:r>
              <a:rPr lang="en-US" altLang="zh-CN" sz="1400" dirty="0" smtClean="0">
                <a:solidFill>
                  <a:schemeClr val="bg1"/>
                </a:solidFill>
              </a:rPr>
              <a:t>)</a:t>
            </a:r>
          </a:p>
          <a:p>
            <a:pPr>
              <a:lnSpc>
                <a:spcPct val="150000"/>
              </a:lnSpc>
            </a:pPr>
            <a:r>
              <a:rPr lang="en-US" altLang="zh-CN" sz="1400" dirty="0">
                <a:solidFill>
                  <a:schemeClr val="bg1"/>
                </a:solidFill>
              </a:rPr>
              <a:t>TPS(</a:t>
            </a:r>
            <a:r>
              <a:rPr lang="zh-CN" altLang="en-US" sz="1400" dirty="0">
                <a:solidFill>
                  <a:schemeClr val="bg1"/>
                </a:solidFill>
              </a:rPr>
              <a:t>每秒事务量</a:t>
            </a:r>
            <a:r>
              <a:rPr lang="en-US" altLang="zh-CN" sz="1400" dirty="0" smtClean="0">
                <a:solidFill>
                  <a:schemeClr val="bg1"/>
                </a:solidFill>
              </a:rPr>
              <a:t>)</a:t>
            </a:r>
          </a:p>
          <a:p>
            <a:pPr>
              <a:lnSpc>
                <a:spcPct val="150000"/>
              </a:lnSpc>
            </a:pPr>
            <a:r>
              <a:rPr lang="en-US" altLang="zh-CN" sz="1400" dirty="0">
                <a:solidFill>
                  <a:schemeClr val="bg1"/>
                </a:solidFill>
              </a:rPr>
              <a:t>key Buffer </a:t>
            </a:r>
            <a:r>
              <a:rPr lang="zh-CN" altLang="en-US" sz="1400" dirty="0" smtClean="0">
                <a:solidFill>
                  <a:schemeClr val="bg1"/>
                </a:solidFill>
              </a:rPr>
              <a:t>命中率</a:t>
            </a:r>
            <a:endParaRPr lang="en-US" altLang="zh-CN" sz="1400" dirty="0" smtClean="0">
              <a:solidFill>
                <a:schemeClr val="bg1"/>
              </a:solidFill>
            </a:endParaRPr>
          </a:p>
          <a:p>
            <a:pPr>
              <a:lnSpc>
                <a:spcPct val="150000"/>
              </a:lnSpc>
            </a:pPr>
            <a:r>
              <a:rPr lang="en-US" altLang="zh-CN" sz="1400" dirty="0" err="1">
                <a:solidFill>
                  <a:schemeClr val="bg1"/>
                </a:solidFill>
              </a:rPr>
              <a:t>InnoDB</a:t>
            </a:r>
            <a:r>
              <a:rPr lang="en-US" altLang="zh-CN" sz="1400" dirty="0">
                <a:solidFill>
                  <a:schemeClr val="bg1"/>
                </a:solidFill>
              </a:rPr>
              <a:t> Buffer</a:t>
            </a:r>
            <a:r>
              <a:rPr lang="zh-CN" altLang="en-US" sz="1400" dirty="0" smtClean="0">
                <a:solidFill>
                  <a:schemeClr val="bg1"/>
                </a:solidFill>
              </a:rPr>
              <a:t>命中率</a:t>
            </a:r>
            <a:endParaRPr lang="en-US" altLang="zh-CN" sz="1400" dirty="0" smtClean="0">
              <a:solidFill>
                <a:schemeClr val="bg1"/>
              </a:solidFill>
            </a:endParaRPr>
          </a:p>
          <a:p>
            <a:pPr>
              <a:lnSpc>
                <a:spcPct val="150000"/>
              </a:lnSpc>
            </a:pPr>
            <a:r>
              <a:rPr lang="en-US" altLang="zh-CN" sz="1400" dirty="0">
                <a:solidFill>
                  <a:schemeClr val="bg1"/>
                </a:solidFill>
              </a:rPr>
              <a:t>Query Cache</a:t>
            </a:r>
            <a:r>
              <a:rPr lang="zh-CN" altLang="en-US" sz="1400" dirty="0" smtClean="0">
                <a:solidFill>
                  <a:schemeClr val="bg1"/>
                </a:solidFill>
              </a:rPr>
              <a:t>命中率</a:t>
            </a:r>
            <a:endParaRPr lang="en-US" altLang="zh-CN" sz="1400" dirty="0" smtClean="0">
              <a:solidFill>
                <a:schemeClr val="bg1"/>
              </a:solidFill>
            </a:endParaRPr>
          </a:p>
          <a:p>
            <a:pPr>
              <a:lnSpc>
                <a:spcPct val="150000"/>
              </a:lnSpc>
            </a:pPr>
            <a:r>
              <a:rPr lang="en-US" altLang="zh-CN" sz="1400" dirty="0">
                <a:solidFill>
                  <a:schemeClr val="bg1"/>
                </a:solidFill>
              </a:rPr>
              <a:t>Table Cache</a:t>
            </a:r>
            <a:r>
              <a:rPr lang="zh-CN" altLang="en-US" sz="1400" dirty="0">
                <a:solidFill>
                  <a:schemeClr val="bg1"/>
                </a:solidFill>
              </a:rPr>
              <a:t>状态</a:t>
            </a:r>
            <a:r>
              <a:rPr lang="zh-CN" altLang="en-US" sz="1400" dirty="0" smtClean="0">
                <a:solidFill>
                  <a:schemeClr val="bg1"/>
                </a:solidFill>
              </a:rPr>
              <a:t>量</a:t>
            </a:r>
            <a:endParaRPr lang="en-US" altLang="zh-CN" sz="1400" dirty="0" smtClean="0">
              <a:solidFill>
                <a:schemeClr val="bg1"/>
              </a:solidFill>
            </a:endParaRPr>
          </a:p>
          <a:p>
            <a:pPr>
              <a:lnSpc>
                <a:spcPct val="150000"/>
              </a:lnSpc>
            </a:pPr>
            <a:r>
              <a:rPr lang="en-US" altLang="zh-CN" sz="1400" dirty="0">
                <a:solidFill>
                  <a:schemeClr val="bg1"/>
                </a:solidFill>
              </a:rPr>
              <a:t>Thread Cache </a:t>
            </a:r>
            <a:r>
              <a:rPr lang="zh-CN" altLang="en-US" sz="1400" dirty="0" smtClean="0">
                <a:solidFill>
                  <a:schemeClr val="bg1"/>
                </a:solidFill>
              </a:rPr>
              <a:t>命中率</a:t>
            </a:r>
            <a:endParaRPr lang="en-US" altLang="zh-CN" sz="1400" dirty="0" smtClean="0">
              <a:solidFill>
                <a:schemeClr val="bg1"/>
              </a:solidFill>
            </a:endParaRPr>
          </a:p>
          <a:p>
            <a:pPr>
              <a:lnSpc>
                <a:spcPct val="150000"/>
              </a:lnSpc>
            </a:pPr>
            <a:r>
              <a:rPr lang="zh-CN" altLang="en-US" sz="1400" dirty="0">
                <a:solidFill>
                  <a:schemeClr val="bg1"/>
                </a:solidFill>
              </a:rPr>
              <a:t>锁定</a:t>
            </a:r>
            <a:r>
              <a:rPr lang="zh-CN" altLang="en-US" sz="1400" dirty="0" smtClean="0">
                <a:solidFill>
                  <a:schemeClr val="bg1"/>
                </a:solidFill>
              </a:rPr>
              <a:t>状态</a:t>
            </a:r>
            <a:endParaRPr lang="en-US" altLang="zh-CN" sz="1400" dirty="0" smtClean="0">
              <a:solidFill>
                <a:schemeClr val="bg1"/>
              </a:solidFill>
            </a:endParaRPr>
          </a:p>
          <a:p>
            <a:pPr>
              <a:lnSpc>
                <a:spcPct val="150000"/>
              </a:lnSpc>
            </a:pPr>
            <a:r>
              <a:rPr lang="zh-CN" altLang="en-US" sz="1400" dirty="0">
                <a:solidFill>
                  <a:schemeClr val="bg1"/>
                </a:solidFill>
              </a:rPr>
              <a:t>复制延时</a:t>
            </a:r>
            <a:r>
              <a:rPr lang="zh-CN" altLang="en-US" sz="1400" dirty="0" smtClean="0">
                <a:solidFill>
                  <a:schemeClr val="bg1"/>
                </a:solidFill>
              </a:rPr>
              <a:t>量</a:t>
            </a:r>
            <a:endParaRPr lang="en-US" altLang="zh-CN" sz="1400" dirty="0" smtClean="0">
              <a:solidFill>
                <a:schemeClr val="bg1"/>
              </a:solidFill>
            </a:endParaRPr>
          </a:p>
          <a:p>
            <a:pPr>
              <a:lnSpc>
                <a:spcPct val="150000"/>
              </a:lnSpc>
            </a:pPr>
            <a:r>
              <a:rPr lang="en-US" altLang="zh-CN" sz="1400" dirty="0" err="1">
                <a:solidFill>
                  <a:schemeClr val="bg1"/>
                </a:solidFill>
              </a:rPr>
              <a:t>Tmp</a:t>
            </a:r>
            <a:r>
              <a:rPr lang="en-US" altLang="zh-CN" sz="1400" dirty="0">
                <a:solidFill>
                  <a:schemeClr val="bg1"/>
                </a:solidFill>
              </a:rPr>
              <a:t> Table </a:t>
            </a:r>
            <a:r>
              <a:rPr lang="zh-CN" altLang="en-US" sz="1400" dirty="0">
                <a:solidFill>
                  <a:schemeClr val="bg1"/>
                </a:solidFill>
              </a:rPr>
              <a:t>状况</a:t>
            </a:r>
            <a:r>
              <a:rPr lang="en-US" altLang="zh-CN" sz="1400" dirty="0">
                <a:solidFill>
                  <a:schemeClr val="bg1"/>
                </a:solidFill>
              </a:rPr>
              <a:t>(</a:t>
            </a:r>
            <a:r>
              <a:rPr lang="zh-CN" altLang="en-US" sz="1400" dirty="0">
                <a:solidFill>
                  <a:schemeClr val="bg1"/>
                </a:solidFill>
              </a:rPr>
              <a:t>临时表状况</a:t>
            </a:r>
            <a:r>
              <a:rPr lang="en-US" altLang="zh-CN" sz="1400" dirty="0" smtClean="0">
                <a:solidFill>
                  <a:schemeClr val="bg1"/>
                </a:solidFill>
              </a:rPr>
              <a:t>)</a:t>
            </a:r>
          </a:p>
          <a:p>
            <a:endParaRPr lang="en-US" altLang="zh-CN" sz="1400" dirty="0" smtClean="0">
              <a:solidFill>
                <a:schemeClr val="bg1"/>
              </a:solidFill>
            </a:endParaRPr>
          </a:p>
        </p:txBody>
      </p:sp>
    </p:spTree>
    <p:extLst>
      <p:ext uri="{BB962C8B-B14F-4D97-AF65-F5344CB8AC3E}">
        <p14:creationId xmlns:p14="http://schemas.microsoft.com/office/powerpoint/2010/main" val="2171665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组合 3"/>
          <p:cNvGrpSpPr>
            <a:grpSpLocks noChangeAspect="1"/>
          </p:cNvGrpSpPr>
          <p:nvPr/>
        </p:nvGrpSpPr>
        <p:grpSpPr>
          <a:xfrm>
            <a:off x="647920" y="377105"/>
            <a:ext cx="596272" cy="646904"/>
            <a:chOff x="3013748" y="1523733"/>
            <a:chExt cx="2160000" cy="2343417"/>
          </a:xfrm>
        </p:grpSpPr>
        <p:sp>
          <p:nvSpPr>
            <p:cNvPr id="2" name="等腰三角形 1"/>
            <p:cNvSpPr/>
            <p:nvPr/>
          </p:nvSpPr>
          <p:spPr>
            <a:xfrm>
              <a:off x="3013748" y="1523733"/>
              <a:ext cx="2160000" cy="180000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10800000">
              <a:off x="3013748" y="2067150"/>
              <a:ext cx="2160000" cy="1800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 name="直接连接符 5"/>
          <p:cNvCxnSpPr>
            <a:stCxn id="3" idx="0"/>
          </p:cNvCxnSpPr>
          <p:nvPr/>
        </p:nvCxnSpPr>
        <p:spPr>
          <a:xfrm>
            <a:off x="946056" y="1024009"/>
            <a:ext cx="10176869" cy="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42329" y="500789"/>
            <a:ext cx="3754755" cy="523220"/>
          </a:xfrm>
          <a:prstGeom prst="rect">
            <a:avLst/>
          </a:prstGeom>
          <a:noFill/>
        </p:spPr>
        <p:txBody>
          <a:bodyPr wrap="square" rtlCol="0">
            <a:spAutoFit/>
          </a:bodyPr>
          <a:lstStyle/>
          <a:p>
            <a:r>
              <a:rPr lang="en-US" altLang="zh-CN" sz="2800" b="1" dirty="0" err="1" smtClean="0">
                <a:solidFill>
                  <a:schemeClr val="bg1"/>
                </a:solidFill>
                <a:latin typeface="+mj-lt"/>
              </a:rPr>
              <a:t>mysql</a:t>
            </a:r>
            <a:endParaRPr lang="en-US" altLang="zh-CN" sz="2800" b="1" dirty="0" smtClean="0">
              <a:solidFill>
                <a:schemeClr val="bg1"/>
              </a:solidFill>
              <a:latin typeface="+mj-lt"/>
            </a:endParaRPr>
          </a:p>
        </p:txBody>
      </p:sp>
      <p:sp>
        <p:nvSpPr>
          <p:cNvPr id="9" name="矩形 8"/>
          <p:cNvSpPr/>
          <p:nvPr/>
        </p:nvSpPr>
        <p:spPr>
          <a:xfrm>
            <a:off x="523985" y="1672274"/>
            <a:ext cx="5232400" cy="453389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1560" r="11567"/>
          <a:stretch/>
        </p:blipFill>
        <p:spPr>
          <a:xfrm>
            <a:off x="647919" y="1773238"/>
            <a:ext cx="4972050" cy="4312920"/>
          </a:xfrm>
          <a:prstGeom prst="rect">
            <a:avLst/>
          </a:prstGeom>
        </p:spPr>
      </p:pic>
      <p:grpSp>
        <p:nvGrpSpPr>
          <p:cNvPr id="11" name="组合 10"/>
          <p:cNvGrpSpPr>
            <a:grpSpLocks noChangeAspect="1"/>
          </p:cNvGrpSpPr>
          <p:nvPr/>
        </p:nvGrpSpPr>
        <p:grpSpPr>
          <a:xfrm>
            <a:off x="6313376" y="2376624"/>
            <a:ext cx="596272" cy="646904"/>
            <a:chOff x="3013748" y="1523733"/>
            <a:chExt cx="2160000" cy="2343417"/>
          </a:xfrm>
        </p:grpSpPr>
        <p:sp>
          <p:nvSpPr>
            <p:cNvPr id="12" name="等腰三角形 11"/>
            <p:cNvSpPr/>
            <p:nvPr/>
          </p:nvSpPr>
          <p:spPr>
            <a:xfrm>
              <a:off x="3013748" y="1523733"/>
              <a:ext cx="2160000" cy="180000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0800000">
              <a:off x="3013748" y="2067150"/>
              <a:ext cx="2160000" cy="1800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6909649" y="2473407"/>
            <a:ext cx="2160896" cy="400110"/>
          </a:xfrm>
          <a:prstGeom prst="rect">
            <a:avLst/>
          </a:prstGeom>
          <a:noFill/>
        </p:spPr>
        <p:txBody>
          <a:bodyPr wrap="square" rtlCol="0">
            <a:spAutoFit/>
          </a:bodyPr>
          <a:lstStyle/>
          <a:p>
            <a:r>
              <a:rPr lang="zh-CN" altLang="en-US" sz="2000" b="1" dirty="0" smtClean="0">
                <a:solidFill>
                  <a:schemeClr val="bg1"/>
                </a:solidFill>
                <a:latin typeface="+mj-lt"/>
              </a:rPr>
              <a:t>常见的性能指标</a:t>
            </a:r>
            <a:endParaRPr lang="en-US" altLang="zh-CN" sz="2000" b="1" dirty="0" smtClean="0">
              <a:solidFill>
                <a:schemeClr val="bg1"/>
              </a:solidFill>
              <a:latin typeface="+mj-lt"/>
            </a:endParaRPr>
          </a:p>
        </p:txBody>
      </p:sp>
      <p:cxnSp>
        <p:nvCxnSpPr>
          <p:cNvPr id="19" name="直接连接符 18"/>
          <p:cNvCxnSpPr/>
          <p:nvPr/>
        </p:nvCxnSpPr>
        <p:spPr>
          <a:xfrm>
            <a:off x="6909649" y="2873517"/>
            <a:ext cx="2160896" cy="335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6909647" y="3097630"/>
            <a:ext cx="2813901" cy="3000821"/>
          </a:xfrm>
          <a:prstGeom prst="rect">
            <a:avLst/>
          </a:prstGeom>
          <a:noFill/>
        </p:spPr>
        <p:txBody>
          <a:bodyPr wrap="square" rtlCol="0">
            <a:spAutoFit/>
          </a:bodyPr>
          <a:lstStyle/>
          <a:p>
            <a:pPr>
              <a:lnSpc>
                <a:spcPct val="150000"/>
              </a:lnSpc>
            </a:pPr>
            <a:r>
              <a:rPr lang="en-US" altLang="zh-CN" sz="1400" dirty="0" err="1">
                <a:solidFill>
                  <a:schemeClr val="bg1"/>
                </a:solidFill>
              </a:rPr>
              <a:t>Binlog</a:t>
            </a:r>
            <a:r>
              <a:rPr lang="en-US" altLang="zh-CN" sz="1400" dirty="0">
                <a:solidFill>
                  <a:schemeClr val="bg1"/>
                </a:solidFill>
              </a:rPr>
              <a:t> Cache </a:t>
            </a:r>
            <a:r>
              <a:rPr lang="zh-CN" altLang="en-US" sz="1400" dirty="0">
                <a:solidFill>
                  <a:schemeClr val="bg1"/>
                </a:solidFill>
              </a:rPr>
              <a:t>使用</a:t>
            </a:r>
            <a:r>
              <a:rPr lang="zh-CN" altLang="en-US" sz="1400" dirty="0" smtClean="0">
                <a:solidFill>
                  <a:schemeClr val="bg1"/>
                </a:solidFill>
              </a:rPr>
              <a:t>状况</a:t>
            </a:r>
            <a:endParaRPr lang="en-US" altLang="zh-CN" sz="1400" dirty="0" smtClean="0">
              <a:solidFill>
                <a:schemeClr val="bg1"/>
              </a:solidFill>
            </a:endParaRPr>
          </a:p>
          <a:p>
            <a:pPr>
              <a:lnSpc>
                <a:spcPct val="150000"/>
              </a:lnSpc>
            </a:pPr>
            <a:r>
              <a:rPr lang="en-US" altLang="zh-CN" sz="1400" dirty="0" err="1">
                <a:solidFill>
                  <a:schemeClr val="bg1"/>
                </a:solidFill>
              </a:rPr>
              <a:t>Innodb_log_waits</a:t>
            </a:r>
            <a:r>
              <a:rPr lang="en-US" altLang="zh-CN" sz="1400" dirty="0">
                <a:solidFill>
                  <a:schemeClr val="bg1"/>
                </a:solidFill>
              </a:rPr>
              <a:t> </a:t>
            </a:r>
            <a:r>
              <a:rPr lang="zh-CN" altLang="en-US" sz="1400" dirty="0" smtClean="0">
                <a:solidFill>
                  <a:schemeClr val="bg1"/>
                </a:solidFill>
              </a:rPr>
              <a:t>量</a:t>
            </a:r>
            <a:endParaRPr lang="en-US" altLang="zh-CN" sz="1400" dirty="0" smtClean="0">
              <a:solidFill>
                <a:schemeClr val="bg1"/>
              </a:solidFill>
            </a:endParaRPr>
          </a:p>
          <a:p>
            <a:pPr>
              <a:lnSpc>
                <a:spcPct val="150000"/>
              </a:lnSpc>
            </a:pPr>
            <a:r>
              <a:rPr lang="zh-CN" altLang="en-US" sz="1400" dirty="0">
                <a:solidFill>
                  <a:schemeClr val="bg1"/>
                </a:solidFill>
              </a:rPr>
              <a:t>慢</a:t>
            </a:r>
            <a:r>
              <a:rPr lang="zh-CN" altLang="en-US" sz="1400" dirty="0" smtClean="0">
                <a:solidFill>
                  <a:schemeClr val="bg1"/>
                </a:solidFill>
              </a:rPr>
              <a:t>查询</a:t>
            </a:r>
            <a:endParaRPr lang="en-US" altLang="zh-CN" sz="1400" dirty="0" smtClean="0">
              <a:solidFill>
                <a:schemeClr val="bg1"/>
              </a:solidFill>
            </a:endParaRPr>
          </a:p>
          <a:p>
            <a:pPr>
              <a:lnSpc>
                <a:spcPct val="150000"/>
              </a:lnSpc>
            </a:pPr>
            <a:endParaRPr lang="en-US" altLang="zh-CN" sz="1400" dirty="0" smtClean="0">
              <a:solidFill>
                <a:schemeClr val="bg1"/>
              </a:solidFill>
            </a:endParaRPr>
          </a:p>
          <a:p>
            <a:pPr>
              <a:lnSpc>
                <a:spcPct val="150000"/>
              </a:lnSpc>
            </a:pPr>
            <a:endParaRPr lang="en-US" altLang="zh-CN" sz="1400" dirty="0">
              <a:solidFill>
                <a:schemeClr val="bg1"/>
              </a:solidFill>
            </a:endParaRPr>
          </a:p>
          <a:p>
            <a:pPr>
              <a:lnSpc>
                <a:spcPct val="150000"/>
              </a:lnSpc>
            </a:pPr>
            <a:r>
              <a:rPr lang="zh-CN" altLang="en-US" sz="1400" dirty="0">
                <a:solidFill>
                  <a:schemeClr val="bg1"/>
                </a:solidFill>
              </a:rPr>
              <a:t>我们需要根据自己的情况进行配置优化，好的做法是</a:t>
            </a:r>
            <a:r>
              <a:rPr lang="en-US" altLang="zh-CN" sz="1400" dirty="0">
                <a:solidFill>
                  <a:schemeClr val="bg1"/>
                </a:solidFill>
              </a:rPr>
              <a:t>MySQL</a:t>
            </a:r>
            <a:r>
              <a:rPr lang="zh-CN" altLang="en-US" sz="1400" dirty="0">
                <a:solidFill>
                  <a:schemeClr val="bg1"/>
                </a:solidFill>
              </a:rPr>
              <a:t>服务器稳定运行了一段时间后，根据服务器的”状态”再进行优化</a:t>
            </a:r>
            <a:endParaRPr lang="en-US" altLang="zh-CN" sz="1400" dirty="0" smtClean="0">
              <a:solidFill>
                <a:schemeClr val="bg1"/>
              </a:solidFill>
            </a:endParaRPr>
          </a:p>
        </p:txBody>
      </p:sp>
    </p:spTree>
    <p:extLst>
      <p:ext uri="{BB962C8B-B14F-4D97-AF65-F5344CB8AC3E}">
        <p14:creationId xmlns:p14="http://schemas.microsoft.com/office/powerpoint/2010/main" val="24713870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5" name="组合 34"/>
          <p:cNvGrpSpPr/>
          <p:nvPr/>
        </p:nvGrpSpPr>
        <p:grpSpPr>
          <a:xfrm>
            <a:off x="2362938" y="1261837"/>
            <a:ext cx="7569153" cy="4254955"/>
            <a:chOff x="1514522" y="1304925"/>
            <a:chExt cx="7569153" cy="4254955"/>
          </a:xfrm>
        </p:grpSpPr>
        <p:grpSp>
          <p:nvGrpSpPr>
            <p:cNvPr id="4" name="组合 3"/>
            <p:cNvGrpSpPr/>
            <p:nvPr/>
          </p:nvGrpSpPr>
          <p:grpSpPr>
            <a:xfrm>
              <a:off x="1514522" y="1304925"/>
              <a:ext cx="4464211" cy="4254955"/>
              <a:chOff x="938213" y="1330325"/>
              <a:chExt cx="4464211" cy="4254955"/>
            </a:xfrm>
          </p:grpSpPr>
          <p:sp>
            <p:nvSpPr>
              <p:cNvPr id="2" name="正五边形 1"/>
              <p:cNvSpPr/>
              <p:nvPr/>
            </p:nvSpPr>
            <p:spPr>
              <a:xfrm>
                <a:off x="938213" y="1330325"/>
                <a:ext cx="4267200" cy="4124325"/>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正五边形 2"/>
              <p:cNvSpPr/>
              <p:nvPr/>
            </p:nvSpPr>
            <p:spPr>
              <a:xfrm rot="2204025">
                <a:off x="1135224" y="1460955"/>
                <a:ext cx="4267200" cy="4124325"/>
              </a:xfrm>
              <a:prstGeom prst="pent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2319636" y="3236107"/>
              <a:ext cx="2674288" cy="523220"/>
            </a:xfrm>
            <a:prstGeom prst="rect">
              <a:avLst/>
            </a:prstGeom>
            <a:noFill/>
          </p:spPr>
          <p:txBody>
            <a:bodyPr wrap="square" rtlCol="0">
              <a:spAutoFit/>
            </a:bodyPr>
            <a:lstStyle/>
            <a:p>
              <a:pPr algn="ctr"/>
              <a:r>
                <a:rPr lang="zh-CN" altLang="en-US" sz="2800" b="1" dirty="0" smtClean="0">
                  <a:solidFill>
                    <a:schemeClr val="bg1"/>
                  </a:solidFill>
                  <a:latin typeface="+mj-lt"/>
                  <a:ea typeface="Arial Unicode MS" panose="020B0604020202020204" pitchFamily="34" charset="-122"/>
                  <a:cs typeface="Arial Unicode MS" panose="020B0604020202020204" pitchFamily="34" charset="-122"/>
                </a:rPr>
                <a:t>目   录</a:t>
              </a:r>
              <a:endParaRPr lang="zh-CN" altLang="en-US" sz="2800" b="1" dirty="0">
                <a:solidFill>
                  <a:schemeClr val="bg1"/>
                </a:solidFill>
                <a:latin typeface="+mj-lt"/>
                <a:ea typeface="Arial Unicode MS" panose="020B0604020202020204" pitchFamily="34" charset="-122"/>
                <a:cs typeface="Arial Unicode MS" panose="020B0604020202020204" pitchFamily="34" charset="-122"/>
              </a:endParaRPr>
            </a:p>
          </p:txBody>
        </p:sp>
        <p:cxnSp>
          <p:nvCxnSpPr>
            <p:cNvPr id="6" name="直接连接符 5"/>
            <p:cNvCxnSpPr/>
            <p:nvPr/>
          </p:nvCxnSpPr>
          <p:spPr>
            <a:xfrm flipV="1">
              <a:off x="5079233" y="1840481"/>
              <a:ext cx="4004442" cy="1"/>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781722" y="2881882"/>
              <a:ext cx="3301953" cy="14987"/>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5840142" y="4372861"/>
              <a:ext cx="3243533" cy="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993924" y="5429250"/>
              <a:ext cx="4089751"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313955" y="1840172"/>
              <a:ext cx="2160896" cy="400110"/>
            </a:xfrm>
            <a:prstGeom prst="rect">
              <a:avLst/>
            </a:prstGeom>
            <a:noFill/>
          </p:spPr>
          <p:txBody>
            <a:bodyPr wrap="square" rtlCol="0">
              <a:spAutoFit/>
            </a:bodyPr>
            <a:lstStyle/>
            <a:p>
              <a:pPr algn="ctr"/>
              <a:r>
                <a:rPr lang="en-US" altLang="zh-CN" sz="2000" b="1" dirty="0" smtClean="0">
                  <a:solidFill>
                    <a:schemeClr val="accent1"/>
                  </a:solidFill>
                  <a:latin typeface="+mj-lt"/>
                </a:rPr>
                <a:t>http</a:t>
              </a:r>
              <a:r>
                <a:rPr lang="zh-CN" altLang="en-US" sz="2000" b="1" dirty="0" smtClean="0">
                  <a:solidFill>
                    <a:schemeClr val="accent1"/>
                  </a:solidFill>
                  <a:latin typeface="+mj-lt"/>
                </a:rPr>
                <a:t>接口性能测试</a:t>
              </a:r>
              <a:endParaRPr lang="en-US" altLang="zh-CN" sz="2000" b="1" dirty="0" smtClean="0">
                <a:solidFill>
                  <a:schemeClr val="accent1"/>
                </a:solidFill>
                <a:latin typeface="+mj-lt"/>
              </a:endParaRPr>
            </a:p>
          </p:txBody>
        </p:sp>
        <p:sp>
          <p:nvSpPr>
            <p:cNvPr id="11" name="文本框 10"/>
            <p:cNvSpPr txBox="1"/>
            <p:nvPr/>
          </p:nvSpPr>
          <p:spPr>
            <a:xfrm>
              <a:off x="5840142" y="2896870"/>
              <a:ext cx="2321760" cy="400110"/>
            </a:xfrm>
            <a:prstGeom prst="rect">
              <a:avLst/>
            </a:prstGeom>
            <a:noFill/>
          </p:spPr>
          <p:txBody>
            <a:bodyPr wrap="square" rtlCol="0">
              <a:spAutoFit/>
            </a:bodyPr>
            <a:lstStyle/>
            <a:p>
              <a:pPr algn="ctr"/>
              <a:r>
                <a:rPr lang="en-US" altLang="zh-CN" sz="2000" b="1" dirty="0" smtClean="0">
                  <a:solidFill>
                    <a:schemeClr val="bg1"/>
                  </a:solidFill>
                  <a:latin typeface="+mj-lt"/>
                </a:rPr>
                <a:t>Linux</a:t>
              </a:r>
              <a:r>
                <a:rPr lang="zh-CN" altLang="en-US" sz="2000" b="1" dirty="0" smtClean="0">
                  <a:solidFill>
                    <a:schemeClr val="bg1"/>
                  </a:solidFill>
                  <a:latin typeface="+mj-lt"/>
                </a:rPr>
                <a:t>常用性能命令</a:t>
              </a:r>
              <a:endParaRPr lang="en-US" altLang="zh-CN" sz="2000" b="1" dirty="0" smtClean="0">
                <a:solidFill>
                  <a:schemeClr val="bg1"/>
                </a:solidFill>
                <a:latin typeface="+mj-lt"/>
              </a:endParaRPr>
            </a:p>
          </p:txBody>
        </p:sp>
        <p:sp>
          <p:nvSpPr>
            <p:cNvPr id="12" name="文本框 11"/>
            <p:cNvSpPr txBox="1"/>
            <p:nvPr/>
          </p:nvSpPr>
          <p:spPr>
            <a:xfrm>
              <a:off x="6001006" y="3987430"/>
              <a:ext cx="2410488" cy="400110"/>
            </a:xfrm>
            <a:prstGeom prst="rect">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en-US" altLang="zh-CN" sz="2000" b="1" dirty="0" err="1" smtClean="0">
                  <a:solidFill>
                    <a:schemeClr val="bg1"/>
                  </a:solidFill>
                  <a:latin typeface="+mj-lt"/>
                </a:rPr>
                <a:t>Mysql</a:t>
              </a:r>
              <a:r>
                <a:rPr lang="zh-CN" altLang="en-US" sz="2000" b="1" dirty="0" smtClean="0">
                  <a:solidFill>
                    <a:schemeClr val="bg1"/>
                  </a:solidFill>
                  <a:latin typeface="+mj-lt"/>
                </a:rPr>
                <a:t>常用性能指标</a:t>
              </a:r>
              <a:endParaRPr lang="en-US" altLang="zh-CN" sz="2000" b="1" dirty="0">
                <a:solidFill>
                  <a:schemeClr val="bg1"/>
                </a:solidFill>
                <a:latin typeface="+mj-lt"/>
              </a:endParaRPr>
            </a:p>
          </p:txBody>
        </p:sp>
        <p:sp>
          <p:nvSpPr>
            <p:cNvPr id="13" name="文本框 12"/>
            <p:cNvSpPr txBox="1"/>
            <p:nvPr/>
          </p:nvSpPr>
          <p:spPr>
            <a:xfrm>
              <a:off x="4993924" y="5029141"/>
              <a:ext cx="2160896" cy="400110"/>
            </a:xfrm>
            <a:prstGeom prst="rect">
              <a:avLst/>
            </a:prstGeom>
            <a:noFill/>
          </p:spPr>
          <p:txBody>
            <a:bodyPr wrap="square" rtlCol="0">
              <a:spAutoFit/>
            </a:bodyPr>
            <a:lstStyle/>
            <a:p>
              <a:pPr algn="ctr"/>
              <a:r>
                <a:rPr lang="zh-CN" altLang="en-US" sz="2000" b="1" dirty="0" smtClean="0">
                  <a:solidFill>
                    <a:schemeClr val="accent1"/>
                  </a:solidFill>
                  <a:latin typeface="+mj-lt"/>
                </a:rPr>
                <a:t>课程介绍</a:t>
              </a:r>
              <a:endParaRPr lang="en-US" altLang="zh-CN" sz="2000" b="1" dirty="0">
                <a:solidFill>
                  <a:schemeClr val="accent1"/>
                </a:solidFill>
                <a:latin typeface="+mj-lt"/>
              </a:endParaRPr>
            </a:p>
          </p:txBody>
        </p:sp>
      </p:grpSp>
    </p:spTree>
    <p:extLst>
      <p:ext uri="{BB962C8B-B14F-4D97-AF65-F5344CB8AC3E}">
        <p14:creationId xmlns:p14="http://schemas.microsoft.com/office/powerpoint/2010/main" val="3398070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639665" cy="6858000"/>
          </a:xfrm>
          <a:prstGeom prst="rect">
            <a:avLst/>
          </a:prstGeom>
        </p:spPr>
      </p:pic>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65511"/>
          <a:stretch/>
        </p:blipFill>
        <p:spPr>
          <a:xfrm>
            <a:off x="8867411" y="0"/>
            <a:ext cx="3324589" cy="6858000"/>
          </a:xfrm>
          <a:prstGeom prst="rect">
            <a:avLst/>
          </a:prstGeom>
        </p:spPr>
      </p:pic>
      <p:sp>
        <p:nvSpPr>
          <p:cNvPr id="4" name="文本框 3"/>
          <p:cNvSpPr txBox="1"/>
          <p:nvPr/>
        </p:nvSpPr>
        <p:spPr>
          <a:xfrm>
            <a:off x="6096000" y="2782669"/>
            <a:ext cx="5370286" cy="646331"/>
          </a:xfrm>
          <a:prstGeom prst="rect">
            <a:avLst/>
          </a:prstGeom>
          <a:noFill/>
        </p:spPr>
        <p:txBody>
          <a:bodyPr wrap="square" rtlCol="0">
            <a:spAutoFit/>
          </a:bodyPr>
          <a:lstStyle/>
          <a:p>
            <a:pPr algn="dist"/>
            <a:r>
              <a:rPr lang="zh-CN" altLang="en-US" sz="3600" b="1" dirty="0" smtClean="0">
                <a:solidFill>
                  <a:schemeClr val="bg1"/>
                </a:solidFill>
                <a:latin typeface="+mj-lt"/>
              </a:rPr>
              <a:t>性能测试工具大全</a:t>
            </a:r>
            <a:endParaRPr lang="en-US" altLang="zh-CN" sz="3600" b="1" dirty="0" smtClean="0">
              <a:solidFill>
                <a:schemeClr val="bg1"/>
              </a:solidFill>
              <a:latin typeface="+mj-lt"/>
            </a:endParaRPr>
          </a:p>
        </p:txBody>
      </p:sp>
      <p:cxnSp>
        <p:nvCxnSpPr>
          <p:cNvPr id="5" name="直接连接符 4"/>
          <p:cNvCxnSpPr/>
          <p:nvPr/>
        </p:nvCxnSpPr>
        <p:spPr>
          <a:xfrm>
            <a:off x="6096000" y="3429000"/>
            <a:ext cx="537028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096000" y="3429000"/>
            <a:ext cx="5370286" cy="461665"/>
          </a:xfrm>
          <a:prstGeom prst="rect">
            <a:avLst/>
          </a:prstGeom>
          <a:noFill/>
        </p:spPr>
        <p:txBody>
          <a:bodyPr wrap="square" rtlCol="0">
            <a:spAutoFit/>
          </a:bodyPr>
          <a:lstStyle/>
          <a:p>
            <a:pPr algn="ctr"/>
            <a:r>
              <a:rPr lang="en-US" altLang="zh-CN" sz="2400" dirty="0" smtClean="0">
                <a:solidFill>
                  <a:schemeClr val="bg1"/>
                </a:solidFill>
                <a:latin typeface="+mj-lt"/>
              </a:rPr>
              <a:t>This is your part five.</a:t>
            </a:r>
          </a:p>
        </p:txBody>
      </p:sp>
    </p:spTree>
    <p:extLst>
      <p:ext uri="{BB962C8B-B14F-4D97-AF65-F5344CB8AC3E}">
        <p14:creationId xmlns:p14="http://schemas.microsoft.com/office/powerpoint/2010/main" val="2999431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菱形 7"/>
          <p:cNvSpPr>
            <a:spLocks noChangeAspect="1"/>
          </p:cNvSpPr>
          <p:nvPr/>
        </p:nvSpPr>
        <p:spPr>
          <a:xfrm>
            <a:off x="583161" y="1174020"/>
            <a:ext cx="5673090" cy="5486400"/>
          </a:xfrm>
          <a:prstGeom prst="diamond">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a:grpSpLocks noChangeAspect="1"/>
          </p:cNvGrpSpPr>
          <p:nvPr/>
        </p:nvGrpSpPr>
        <p:grpSpPr>
          <a:xfrm>
            <a:off x="647920" y="377105"/>
            <a:ext cx="596272" cy="646904"/>
            <a:chOff x="3013748" y="1523733"/>
            <a:chExt cx="2160000" cy="2343417"/>
          </a:xfrm>
        </p:grpSpPr>
        <p:sp>
          <p:nvSpPr>
            <p:cNvPr id="16" name="等腰三角形 15"/>
            <p:cNvSpPr/>
            <p:nvPr/>
          </p:nvSpPr>
          <p:spPr>
            <a:xfrm>
              <a:off x="3013748" y="1523733"/>
              <a:ext cx="2160000" cy="180000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0800000">
              <a:off x="3013748" y="2067150"/>
              <a:ext cx="2160000" cy="1800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8" name="直接连接符 17"/>
          <p:cNvCxnSpPr>
            <a:stCxn id="17" idx="0"/>
          </p:cNvCxnSpPr>
          <p:nvPr/>
        </p:nvCxnSpPr>
        <p:spPr>
          <a:xfrm>
            <a:off x="946056" y="1024009"/>
            <a:ext cx="10176869" cy="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542329" y="500789"/>
            <a:ext cx="3754755" cy="523220"/>
          </a:xfrm>
          <a:prstGeom prst="rect">
            <a:avLst/>
          </a:prstGeom>
          <a:noFill/>
        </p:spPr>
        <p:txBody>
          <a:bodyPr wrap="square" rtlCol="0">
            <a:spAutoFit/>
          </a:bodyPr>
          <a:lstStyle/>
          <a:p>
            <a:r>
              <a:rPr lang="en-US" altLang="zh-CN" sz="2800" b="1" dirty="0" smtClean="0">
                <a:solidFill>
                  <a:schemeClr val="bg1"/>
                </a:solidFill>
                <a:latin typeface="+mj-lt"/>
              </a:rPr>
              <a:t>YOUR POWERFUL TITLE</a:t>
            </a:r>
          </a:p>
        </p:txBody>
      </p:sp>
      <p:grpSp>
        <p:nvGrpSpPr>
          <p:cNvPr id="20" name="组合 19"/>
          <p:cNvGrpSpPr>
            <a:grpSpLocks noChangeAspect="1"/>
          </p:cNvGrpSpPr>
          <p:nvPr/>
        </p:nvGrpSpPr>
        <p:grpSpPr>
          <a:xfrm>
            <a:off x="7096258" y="1699632"/>
            <a:ext cx="596272" cy="646904"/>
            <a:chOff x="3013748" y="1523733"/>
            <a:chExt cx="2160000" cy="2343417"/>
          </a:xfrm>
        </p:grpSpPr>
        <p:sp>
          <p:nvSpPr>
            <p:cNvPr id="21" name="等腰三角形 20"/>
            <p:cNvSpPr/>
            <p:nvPr/>
          </p:nvSpPr>
          <p:spPr>
            <a:xfrm>
              <a:off x="3013748" y="1523733"/>
              <a:ext cx="2160000" cy="180000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2" name="等腰三角形 21"/>
            <p:cNvSpPr/>
            <p:nvPr/>
          </p:nvSpPr>
          <p:spPr>
            <a:xfrm rot="10800000">
              <a:off x="3013748" y="2067150"/>
              <a:ext cx="2160000" cy="1800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
        <p:nvSpPr>
          <p:cNvPr id="23" name="文本框 22"/>
          <p:cNvSpPr txBox="1"/>
          <p:nvPr/>
        </p:nvSpPr>
        <p:spPr>
          <a:xfrm>
            <a:off x="7692531" y="1796415"/>
            <a:ext cx="2160896" cy="707886"/>
          </a:xfrm>
          <a:prstGeom prst="rect">
            <a:avLst/>
          </a:prstGeom>
          <a:noFill/>
        </p:spPr>
        <p:txBody>
          <a:bodyPr wrap="square" rtlCol="0">
            <a:spAutoFit/>
          </a:bodyPr>
          <a:lstStyle/>
          <a:p>
            <a:r>
              <a:rPr lang="en-US" altLang="zh-CN" sz="2000" b="1" dirty="0" err="1" smtClean="0">
                <a:solidFill>
                  <a:schemeClr val="bg1"/>
                </a:solidFill>
                <a:latin typeface="+mj-lt"/>
              </a:rPr>
              <a:t>Loadrunner</a:t>
            </a:r>
            <a:endParaRPr lang="en-US" altLang="zh-CN" sz="2000" b="1" dirty="0" smtClean="0">
              <a:solidFill>
                <a:schemeClr val="bg1"/>
              </a:solidFill>
              <a:latin typeface="+mj-lt"/>
            </a:endParaRPr>
          </a:p>
          <a:p>
            <a:endParaRPr lang="en-US" altLang="zh-CN" sz="2000" b="1" dirty="0" smtClean="0">
              <a:solidFill>
                <a:schemeClr val="bg1"/>
              </a:solidFill>
              <a:latin typeface="+mj-lt"/>
            </a:endParaRPr>
          </a:p>
        </p:txBody>
      </p:sp>
      <p:sp>
        <p:nvSpPr>
          <p:cNvPr id="24" name="文本框 23"/>
          <p:cNvSpPr txBox="1"/>
          <p:nvPr/>
        </p:nvSpPr>
        <p:spPr>
          <a:xfrm>
            <a:off x="7692530" y="2196525"/>
            <a:ext cx="2160896" cy="307777"/>
          </a:xfrm>
          <a:prstGeom prst="rect">
            <a:avLst/>
          </a:prstGeom>
          <a:noFill/>
        </p:spPr>
        <p:txBody>
          <a:bodyPr wrap="square" rtlCol="0">
            <a:spAutoFit/>
          </a:bodyPr>
          <a:lstStyle/>
          <a:p>
            <a:r>
              <a:rPr lang="en-US" altLang="zh-CN" sz="1400" b="1" dirty="0" smtClean="0">
                <a:solidFill>
                  <a:schemeClr val="bg1"/>
                </a:solidFill>
              </a:rPr>
              <a:t>IBM</a:t>
            </a:r>
            <a:r>
              <a:rPr lang="zh-CN" altLang="en-US" sz="1400" b="1" dirty="0" smtClean="0">
                <a:solidFill>
                  <a:schemeClr val="bg1"/>
                </a:solidFill>
              </a:rPr>
              <a:t>收费</a:t>
            </a:r>
            <a:endParaRPr lang="zh-CN" altLang="en-US" sz="1400" b="1" dirty="0">
              <a:solidFill>
                <a:schemeClr val="bg1"/>
              </a:solidFill>
            </a:endParaRPr>
          </a:p>
        </p:txBody>
      </p:sp>
      <p:cxnSp>
        <p:nvCxnSpPr>
          <p:cNvPr id="25" name="直接连接符 24"/>
          <p:cNvCxnSpPr/>
          <p:nvPr/>
        </p:nvCxnSpPr>
        <p:spPr>
          <a:xfrm>
            <a:off x="7692531" y="2196525"/>
            <a:ext cx="2160896" cy="335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26" name="组合 25"/>
          <p:cNvGrpSpPr>
            <a:grpSpLocks noChangeAspect="1"/>
          </p:cNvGrpSpPr>
          <p:nvPr/>
        </p:nvGrpSpPr>
        <p:grpSpPr>
          <a:xfrm>
            <a:off x="7096257" y="3297836"/>
            <a:ext cx="596272" cy="646904"/>
            <a:chOff x="3013748" y="1523733"/>
            <a:chExt cx="2160000" cy="2343417"/>
          </a:xfrm>
        </p:grpSpPr>
        <p:sp>
          <p:nvSpPr>
            <p:cNvPr id="27" name="等腰三角形 26"/>
            <p:cNvSpPr/>
            <p:nvPr/>
          </p:nvSpPr>
          <p:spPr>
            <a:xfrm>
              <a:off x="3013748" y="1523733"/>
              <a:ext cx="2160000" cy="180000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28" name="等腰三角形 27"/>
            <p:cNvSpPr/>
            <p:nvPr/>
          </p:nvSpPr>
          <p:spPr>
            <a:xfrm rot="10800000">
              <a:off x="3013748" y="2067150"/>
              <a:ext cx="2160000" cy="1800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
        <p:nvSpPr>
          <p:cNvPr id="29" name="文本框 28"/>
          <p:cNvSpPr txBox="1"/>
          <p:nvPr/>
        </p:nvSpPr>
        <p:spPr>
          <a:xfrm>
            <a:off x="7692530" y="3394619"/>
            <a:ext cx="2160896" cy="707886"/>
          </a:xfrm>
          <a:prstGeom prst="rect">
            <a:avLst/>
          </a:prstGeom>
          <a:noFill/>
        </p:spPr>
        <p:txBody>
          <a:bodyPr wrap="square" rtlCol="0">
            <a:spAutoFit/>
          </a:bodyPr>
          <a:lstStyle/>
          <a:p>
            <a:r>
              <a:rPr lang="en-US" altLang="zh-CN" sz="2000" b="1" dirty="0" err="1" smtClean="0">
                <a:solidFill>
                  <a:schemeClr val="bg1"/>
                </a:solidFill>
                <a:latin typeface="+mj-lt"/>
              </a:rPr>
              <a:t>Jmeter</a:t>
            </a:r>
            <a:endParaRPr lang="en-US" altLang="zh-CN" sz="2000" b="1" dirty="0" smtClean="0">
              <a:solidFill>
                <a:schemeClr val="bg1"/>
              </a:solidFill>
              <a:latin typeface="+mj-lt"/>
            </a:endParaRPr>
          </a:p>
          <a:p>
            <a:endParaRPr lang="en-US" altLang="zh-CN" sz="2000" b="1" dirty="0" smtClean="0">
              <a:solidFill>
                <a:schemeClr val="bg1"/>
              </a:solidFill>
              <a:latin typeface="+mj-lt"/>
            </a:endParaRPr>
          </a:p>
        </p:txBody>
      </p:sp>
      <p:sp>
        <p:nvSpPr>
          <p:cNvPr id="30" name="文本框 29"/>
          <p:cNvSpPr txBox="1"/>
          <p:nvPr/>
        </p:nvSpPr>
        <p:spPr>
          <a:xfrm>
            <a:off x="7692529" y="3794729"/>
            <a:ext cx="2160896" cy="307777"/>
          </a:xfrm>
          <a:prstGeom prst="rect">
            <a:avLst/>
          </a:prstGeom>
          <a:noFill/>
        </p:spPr>
        <p:txBody>
          <a:bodyPr wrap="square" rtlCol="0">
            <a:spAutoFit/>
          </a:bodyPr>
          <a:lstStyle/>
          <a:p>
            <a:r>
              <a:rPr lang="zh-CN" altLang="en-US" sz="1400" b="1" dirty="0" smtClean="0">
                <a:solidFill>
                  <a:schemeClr val="bg1"/>
                </a:solidFill>
              </a:rPr>
              <a:t>开源</a:t>
            </a:r>
            <a:endParaRPr lang="zh-CN" altLang="en-US" sz="1400" b="1" dirty="0">
              <a:solidFill>
                <a:schemeClr val="bg1"/>
              </a:solidFill>
            </a:endParaRPr>
          </a:p>
        </p:txBody>
      </p:sp>
      <p:cxnSp>
        <p:nvCxnSpPr>
          <p:cNvPr id="31" name="直接连接符 30"/>
          <p:cNvCxnSpPr/>
          <p:nvPr/>
        </p:nvCxnSpPr>
        <p:spPr>
          <a:xfrm>
            <a:off x="7692530" y="3794729"/>
            <a:ext cx="2160896" cy="335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32" name="组合 31"/>
          <p:cNvGrpSpPr>
            <a:grpSpLocks noChangeAspect="1"/>
          </p:cNvGrpSpPr>
          <p:nvPr/>
        </p:nvGrpSpPr>
        <p:grpSpPr>
          <a:xfrm>
            <a:off x="7096256" y="4896040"/>
            <a:ext cx="596272" cy="646904"/>
            <a:chOff x="3013748" y="1523733"/>
            <a:chExt cx="2160000" cy="2343417"/>
          </a:xfrm>
        </p:grpSpPr>
        <p:sp>
          <p:nvSpPr>
            <p:cNvPr id="33" name="等腰三角形 32"/>
            <p:cNvSpPr/>
            <p:nvPr/>
          </p:nvSpPr>
          <p:spPr>
            <a:xfrm>
              <a:off x="3013748" y="1523733"/>
              <a:ext cx="2160000" cy="180000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4" name="等腰三角形 33"/>
            <p:cNvSpPr/>
            <p:nvPr/>
          </p:nvSpPr>
          <p:spPr>
            <a:xfrm rot="10800000">
              <a:off x="3013748" y="2067150"/>
              <a:ext cx="2160000" cy="1800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
        <p:nvSpPr>
          <p:cNvPr id="35" name="文本框 34"/>
          <p:cNvSpPr txBox="1"/>
          <p:nvPr/>
        </p:nvSpPr>
        <p:spPr>
          <a:xfrm>
            <a:off x="7692529" y="4992823"/>
            <a:ext cx="2160896" cy="400110"/>
          </a:xfrm>
          <a:prstGeom prst="rect">
            <a:avLst/>
          </a:prstGeom>
          <a:noFill/>
        </p:spPr>
        <p:txBody>
          <a:bodyPr wrap="square" rtlCol="0">
            <a:spAutoFit/>
          </a:bodyPr>
          <a:lstStyle/>
          <a:p>
            <a:r>
              <a:rPr lang="zh-CN" altLang="en-US" sz="2000" b="1" dirty="0" smtClean="0">
                <a:solidFill>
                  <a:schemeClr val="bg1"/>
                </a:solidFill>
                <a:latin typeface="+mj-lt"/>
              </a:rPr>
              <a:t>其他工具</a:t>
            </a:r>
            <a:endParaRPr lang="en-US" altLang="zh-CN" sz="2000" b="1" dirty="0" smtClean="0">
              <a:solidFill>
                <a:schemeClr val="bg1"/>
              </a:solidFill>
              <a:latin typeface="+mj-lt"/>
            </a:endParaRPr>
          </a:p>
        </p:txBody>
      </p:sp>
      <p:sp>
        <p:nvSpPr>
          <p:cNvPr id="36" name="文本框 35"/>
          <p:cNvSpPr txBox="1"/>
          <p:nvPr/>
        </p:nvSpPr>
        <p:spPr>
          <a:xfrm>
            <a:off x="7692528" y="5392933"/>
            <a:ext cx="2160896" cy="738664"/>
          </a:xfrm>
          <a:prstGeom prst="rect">
            <a:avLst/>
          </a:prstGeom>
          <a:noFill/>
        </p:spPr>
        <p:txBody>
          <a:bodyPr wrap="square" rtlCol="0">
            <a:spAutoFit/>
          </a:bodyPr>
          <a:lstStyle/>
          <a:p>
            <a:r>
              <a:rPr lang="en-US" altLang="zh-CN" sz="1400" b="1" dirty="0" smtClean="0">
                <a:solidFill>
                  <a:schemeClr val="bg1"/>
                </a:solidFill>
              </a:rPr>
              <a:t>Apache</a:t>
            </a:r>
            <a:r>
              <a:rPr lang="zh-CN" altLang="en-US" sz="1400" b="1" dirty="0" smtClean="0">
                <a:solidFill>
                  <a:schemeClr val="bg1"/>
                </a:solidFill>
              </a:rPr>
              <a:t>：</a:t>
            </a:r>
            <a:r>
              <a:rPr lang="en-US" altLang="zh-CN" sz="1400" b="1" dirty="0" smtClean="0">
                <a:solidFill>
                  <a:schemeClr val="bg1"/>
                </a:solidFill>
              </a:rPr>
              <a:t>ab</a:t>
            </a:r>
          </a:p>
          <a:p>
            <a:r>
              <a:rPr lang="en-US" altLang="zh-CN" sz="1400" dirty="0" smtClean="0">
                <a:solidFill>
                  <a:schemeClr val="bg1"/>
                </a:solidFill>
              </a:rPr>
              <a:t>Grinder</a:t>
            </a:r>
            <a:r>
              <a:rPr lang="zh-CN" altLang="en-US" sz="1400" dirty="0" smtClean="0">
                <a:solidFill>
                  <a:schemeClr val="bg1"/>
                </a:solidFill>
              </a:rPr>
              <a:t>：是</a:t>
            </a:r>
            <a:r>
              <a:rPr lang="zh-CN" altLang="en-US" sz="1400" dirty="0">
                <a:solidFill>
                  <a:schemeClr val="bg1"/>
                </a:solidFill>
              </a:rPr>
              <a:t>一个开源的</a:t>
            </a:r>
            <a:r>
              <a:rPr lang="en-US" altLang="zh-CN" sz="1400" dirty="0">
                <a:solidFill>
                  <a:schemeClr val="bg1"/>
                </a:solidFill>
              </a:rPr>
              <a:t>JVM</a:t>
            </a:r>
            <a:r>
              <a:rPr lang="zh-CN" altLang="en-US" sz="1400" dirty="0">
                <a:solidFill>
                  <a:schemeClr val="bg1"/>
                </a:solidFill>
              </a:rPr>
              <a:t>负载测试框架</a:t>
            </a:r>
            <a:endParaRPr lang="zh-CN" altLang="en-US" sz="1400" b="1" dirty="0">
              <a:solidFill>
                <a:schemeClr val="bg1"/>
              </a:solidFill>
            </a:endParaRPr>
          </a:p>
        </p:txBody>
      </p:sp>
      <p:cxnSp>
        <p:nvCxnSpPr>
          <p:cNvPr id="37" name="直接连接符 36"/>
          <p:cNvCxnSpPr/>
          <p:nvPr/>
        </p:nvCxnSpPr>
        <p:spPr>
          <a:xfrm>
            <a:off x="7692529" y="5392933"/>
            <a:ext cx="2160896" cy="335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38" name="组合 37"/>
          <p:cNvGrpSpPr>
            <a:grpSpLocks noChangeAspect="1"/>
          </p:cNvGrpSpPr>
          <p:nvPr/>
        </p:nvGrpSpPr>
        <p:grpSpPr>
          <a:xfrm>
            <a:off x="3099890" y="3390697"/>
            <a:ext cx="596272" cy="646904"/>
            <a:chOff x="3013748" y="1523733"/>
            <a:chExt cx="2160000" cy="2343417"/>
          </a:xfrm>
        </p:grpSpPr>
        <p:sp>
          <p:nvSpPr>
            <p:cNvPr id="39" name="等腰三角形 38"/>
            <p:cNvSpPr/>
            <p:nvPr/>
          </p:nvSpPr>
          <p:spPr>
            <a:xfrm>
              <a:off x="3013748" y="1523733"/>
              <a:ext cx="2160000" cy="180000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40" name="等腰三角形 39"/>
            <p:cNvSpPr/>
            <p:nvPr/>
          </p:nvSpPr>
          <p:spPr>
            <a:xfrm rot="10800000">
              <a:off x="3013748" y="2067150"/>
              <a:ext cx="2160000" cy="180000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Tree>
    <p:extLst>
      <p:ext uri="{BB962C8B-B14F-4D97-AF65-F5344CB8AC3E}">
        <p14:creationId xmlns:p14="http://schemas.microsoft.com/office/powerpoint/2010/main" val="31525868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14782"/>
          <a:stretch/>
        </p:blipFill>
        <p:spPr>
          <a:xfrm>
            <a:off x="0" y="-114300"/>
            <a:ext cx="12192000" cy="6972300"/>
          </a:xfrm>
          <a:prstGeom prst="rect">
            <a:avLst/>
          </a:prstGeom>
        </p:spPr>
      </p:pic>
      <p:sp>
        <p:nvSpPr>
          <p:cNvPr id="3" name="文本框 2"/>
          <p:cNvSpPr txBox="1"/>
          <p:nvPr/>
        </p:nvSpPr>
        <p:spPr>
          <a:xfrm>
            <a:off x="0" y="2782669"/>
            <a:ext cx="5370286" cy="646331"/>
          </a:xfrm>
          <a:prstGeom prst="rect">
            <a:avLst/>
          </a:prstGeom>
          <a:noFill/>
        </p:spPr>
        <p:txBody>
          <a:bodyPr wrap="square" rtlCol="0">
            <a:spAutoFit/>
          </a:bodyPr>
          <a:lstStyle/>
          <a:p>
            <a:pPr algn="dist"/>
            <a:r>
              <a:rPr lang="zh-CN" altLang="en-US" sz="3600" b="1" dirty="0" smtClean="0">
                <a:solidFill>
                  <a:schemeClr val="bg1"/>
                </a:solidFill>
                <a:latin typeface="+mj-lt"/>
              </a:rPr>
              <a:t>课程介绍</a:t>
            </a:r>
            <a:endParaRPr lang="en-US" altLang="zh-CN" sz="3600" b="1" dirty="0" smtClean="0">
              <a:solidFill>
                <a:schemeClr val="bg1"/>
              </a:solidFill>
              <a:latin typeface="+mj-lt"/>
            </a:endParaRPr>
          </a:p>
        </p:txBody>
      </p:sp>
      <p:cxnSp>
        <p:nvCxnSpPr>
          <p:cNvPr id="4" name="直接连接符 3"/>
          <p:cNvCxnSpPr/>
          <p:nvPr/>
        </p:nvCxnSpPr>
        <p:spPr>
          <a:xfrm>
            <a:off x="0" y="3429000"/>
            <a:ext cx="537028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0" y="3429000"/>
            <a:ext cx="5370286" cy="461665"/>
          </a:xfrm>
          <a:prstGeom prst="rect">
            <a:avLst/>
          </a:prstGeom>
          <a:noFill/>
        </p:spPr>
        <p:txBody>
          <a:bodyPr wrap="square" rtlCol="0">
            <a:spAutoFit/>
          </a:bodyPr>
          <a:lstStyle/>
          <a:p>
            <a:pPr algn="ctr"/>
            <a:r>
              <a:rPr lang="en-US" altLang="zh-CN" sz="2400" dirty="0" smtClean="0">
                <a:solidFill>
                  <a:schemeClr val="bg1"/>
                </a:solidFill>
                <a:latin typeface="+mj-lt"/>
              </a:rPr>
              <a:t>This is your part six.</a:t>
            </a:r>
          </a:p>
        </p:txBody>
      </p:sp>
    </p:spTree>
    <p:extLst>
      <p:ext uri="{BB962C8B-B14F-4D97-AF65-F5344CB8AC3E}">
        <p14:creationId xmlns:p14="http://schemas.microsoft.com/office/powerpoint/2010/main" val="2717587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 name="组合 13"/>
          <p:cNvGrpSpPr>
            <a:grpSpLocks noChangeAspect="1"/>
          </p:cNvGrpSpPr>
          <p:nvPr/>
        </p:nvGrpSpPr>
        <p:grpSpPr>
          <a:xfrm>
            <a:off x="5201592" y="2467159"/>
            <a:ext cx="1788816" cy="1940712"/>
            <a:chOff x="3013748" y="1523733"/>
            <a:chExt cx="2160000" cy="2343417"/>
          </a:xfrm>
        </p:grpSpPr>
        <p:sp>
          <p:nvSpPr>
            <p:cNvPr id="15" name="等腰三角形 14"/>
            <p:cNvSpPr/>
            <p:nvPr/>
          </p:nvSpPr>
          <p:spPr>
            <a:xfrm>
              <a:off x="3013748" y="1523733"/>
              <a:ext cx="2160000" cy="1800000"/>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6" name="等腰三角形 15"/>
            <p:cNvSpPr/>
            <p:nvPr/>
          </p:nvSpPr>
          <p:spPr>
            <a:xfrm rot="10800000">
              <a:off x="3013748" y="2067150"/>
              <a:ext cx="2160000" cy="18000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6096000" y="1184248"/>
            <a:ext cx="2160896" cy="400110"/>
          </a:xfrm>
          <a:prstGeom prst="rect">
            <a:avLst/>
          </a:prstGeom>
          <a:noFill/>
        </p:spPr>
        <p:txBody>
          <a:bodyPr wrap="square" rtlCol="0">
            <a:spAutoFit/>
          </a:bodyPr>
          <a:lstStyle/>
          <a:p>
            <a:r>
              <a:rPr lang="zh-CN" altLang="en-US" sz="2000" b="1" dirty="0" smtClean="0">
                <a:solidFill>
                  <a:schemeClr val="bg1"/>
                </a:solidFill>
                <a:latin typeface="+mj-lt"/>
              </a:rPr>
              <a:t>基础及部署</a:t>
            </a:r>
            <a:endParaRPr lang="en-US" altLang="zh-CN" sz="2000" b="1" dirty="0" smtClean="0">
              <a:solidFill>
                <a:schemeClr val="bg1"/>
              </a:solidFill>
              <a:latin typeface="+mj-lt"/>
            </a:endParaRPr>
          </a:p>
        </p:txBody>
      </p:sp>
      <p:sp>
        <p:nvSpPr>
          <p:cNvPr id="18" name="文本框 17"/>
          <p:cNvSpPr txBox="1"/>
          <p:nvPr/>
        </p:nvSpPr>
        <p:spPr>
          <a:xfrm>
            <a:off x="6095999" y="1584358"/>
            <a:ext cx="2160896" cy="954107"/>
          </a:xfrm>
          <a:prstGeom prst="rect">
            <a:avLst/>
          </a:prstGeom>
          <a:noFill/>
        </p:spPr>
        <p:txBody>
          <a:bodyPr wrap="square" rtlCol="0">
            <a:spAutoFit/>
          </a:bodyPr>
          <a:lstStyle/>
          <a:p>
            <a:r>
              <a:rPr lang="en-US" altLang="zh-CN" sz="1400" dirty="0" smtClean="0">
                <a:solidFill>
                  <a:schemeClr val="bg1"/>
                </a:solidFill>
              </a:rPr>
              <a:t>Web</a:t>
            </a:r>
            <a:r>
              <a:rPr lang="zh-CN" altLang="en-US" sz="1400" dirty="0" smtClean="0">
                <a:solidFill>
                  <a:schemeClr val="bg1"/>
                </a:solidFill>
              </a:rPr>
              <a:t>基础</a:t>
            </a:r>
            <a:endParaRPr lang="en-US" altLang="zh-CN" sz="1400" dirty="0" smtClean="0">
              <a:solidFill>
                <a:schemeClr val="bg1"/>
              </a:solidFill>
            </a:endParaRPr>
          </a:p>
          <a:p>
            <a:r>
              <a:rPr lang="zh-CN" altLang="en-US" sz="1400" dirty="0" smtClean="0">
                <a:solidFill>
                  <a:schemeClr val="bg1"/>
                </a:solidFill>
              </a:rPr>
              <a:t>环境部署</a:t>
            </a:r>
            <a:endParaRPr lang="en-US" altLang="zh-CN" sz="1400" dirty="0" smtClean="0">
              <a:solidFill>
                <a:schemeClr val="bg1"/>
              </a:solidFill>
            </a:endParaRPr>
          </a:p>
          <a:p>
            <a:r>
              <a:rPr lang="zh-CN" altLang="en-US" sz="1400" dirty="0" smtClean="0">
                <a:solidFill>
                  <a:schemeClr val="bg1"/>
                </a:solidFill>
              </a:rPr>
              <a:t>监控工具部署</a:t>
            </a:r>
            <a:endParaRPr lang="en-US" altLang="zh-CN" sz="1400" dirty="0" smtClean="0">
              <a:solidFill>
                <a:schemeClr val="bg1"/>
              </a:solidFill>
            </a:endParaRPr>
          </a:p>
          <a:p>
            <a:r>
              <a:rPr lang="zh-CN" altLang="en-US" sz="1400" dirty="0" smtClean="0">
                <a:solidFill>
                  <a:schemeClr val="bg1"/>
                </a:solidFill>
              </a:rPr>
              <a:t>理论知识学习</a:t>
            </a:r>
            <a:endParaRPr lang="zh-CN" altLang="en-US" sz="1400" dirty="0">
              <a:solidFill>
                <a:schemeClr val="bg1"/>
              </a:solidFill>
            </a:endParaRPr>
          </a:p>
        </p:txBody>
      </p:sp>
      <p:cxnSp>
        <p:nvCxnSpPr>
          <p:cNvPr id="19" name="直接连接符 18"/>
          <p:cNvCxnSpPr/>
          <p:nvPr/>
        </p:nvCxnSpPr>
        <p:spPr>
          <a:xfrm>
            <a:off x="6096000" y="1584358"/>
            <a:ext cx="2160896" cy="335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15" idx="0"/>
          </p:cNvCxnSpPr>
          <p:nvPr/>
        </p:nvCxnSpPr>
        <p:spPr>
          <a:xfrm>
            <a:off x="6096000" y="1584358"/>
            <a:ext cx="0" cy="88280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1364214" y="3180924"/>
            <a:ext cx="2160896" cy="400110"/>
          </a:xfrm>
          <a:prstGeom prst="rect">
            <a:avLst/>
          </a:prstGeom>
          <a:noFill/>
        </p:spPr>
        <p:txBody>
          <a:bodyPr wrap="square" rtlCol="0">
            <a:spAutoFit/>
          </a:bodyPr>
          <a:lstStyle/>
          <a:p>
            <a:r>
              <a:rPr lang="zh-CN" altLang="en-US" sz="2000" b="1" dirty="0" smtClean="0">
                <a:solidFill>
                  <a:schemeClr val="bg1"/>
                </a:solidFill>
                <a:latin typeface="+mj-lt"/>
              </a:rPr>
              <a:t>工具使用及调优</a:t>
            </a:r>
            <a:endParaRPr lang="en-US" altLang="zh-CN" sz="2000" b="1" dirty="0" smtClean="0">
              <a:solidFill>
                <a:schemeClr val="bg1"/>
              </a:solidFill>
              <a:latin typeface="+mj-lt"/>
            </a:endParaRPr>
          </a:p>
        </p:txBody>
      </p:sp>
      <p:sp>
        <p:nvSpPr>
          <p:cNvPr id="29" name="文本框 28"/>
          <p:cNvSpPr txBox="1"/>
          <p:nvPr/>
        </p:nvSpPr>
        <p:spPr>
          <a:xfrm>
            <a:off x="1364213" y="3581034"/>
            <a:ext cx="2160896" cy="954107"/>
          </a:xfrm>
          <a:prstGeom prst="rect">
            <a:avLst/>
          </a:prstGeom>
          <a:noFill/>
        </p:spPr>
        <p:txBody>
          <a:bodyPr wrap="square" rtlCol="0">
            <a:spAutoFit/>
          </a:bodyPr>
          <a:lstStyle/>
          <a:p>
            <a:r>
              <a:rPr lang="zh-CN" altLang="en-US" sz="1400" dirty="0" smtClean="0">
                <a:solidFill>
                  <a:schemeClr val="bg1"/>
                </a:solidFill>
              </a:rPr>
              <a:t>通过使用</a:t>
            </a:r>
            <a:r>
              <a:rPr lang="en-US" altLang="zh-CN" sz="1400" dirty="0" err="1" smtClean="0">
                <a:solidFill>
                  <a:schemeClr val="bg1"/>
                </a:solidFill>
              </a:rPr>
              <a:t>jmeter</a:t>
            </a:r>
            <a:r>
              <a:rPr lang="zh-CN" altLang="en-US" sz="1400" dirty="0" smtClean="0">
                <a:solidFill>
                  <a:schemeClr val="bg1"/>
                </a:solidFill>
              </a:rPr>
              <a:t>完成接口、数据库、</a:t>
            </a:r>
            <a:r>
              <a:rPr lang="en-US" altLang="zh-CN" sz="1400" dirty="0" err="1" smtClean="0">
                <a:solidFill>
                  <a:schemeClr val="bg1"/>
                </a:solidFill>
              </a:rPr>
              <a:t>webservice</a:t>
            </a:r>
            <a:r>
              <a:rPr lang="zh-CN" altLang="en-US" sz="1400" dirty="0" smtClean="0">
                <a:solidFill>
                  <a:schemeClr val="bg1"/>
                </a:solidFill>
              </a:rPr>
              <a:t>的性能测试</a:t>
            </a:r>
            <a:endParaRPr lang="en-US" altLang="zh-CN" sz="1400" dirty="0" smtClean="0">
              <a:solidFill>
                <a:schemeClr val="bg1"/>
              </a:solidFill>
            </a:endParaRPr>
          </a:p>
          <a:p>
            <a:r>
              <a:rPr lang="zh-CN" altLang="en-US" sz="1400" dirty="0" smtClean="0">
                <a:solidFill>
                  <a:schemeClr val="bg1"/>
                </a:solidFill>
              </a:rPr>
              <a:t>以及调优知识学习</a:t>
            </a:r>
            <a:endParaRPr lang="zh-CN" altLang="en-US" sz="1400" dirty="0">
              <a:solidFill>
                <a:schemeClr val="bg1"/>
              </a:solidFill>
            </a:endParaRPr>
          </a:p>
        </p:txBody>
      </p:sp>
      <p:cxnSp>
        <p:nvCxnSpPr>
          <p:cNvPr id="30" name="直接连接符 29"/>
          <p:cNvCxnSpPr/>
          <p:nvPr/>
        </p:nvCxnSpPr>
        <p:spPr>
          <a:xfrm>
            <a:off x="1364214" y="3581034"/>
            <a:ext cx="2160896" cy="335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522671" y="3588654"/>
            <a:ext cx="2438" cy="39249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25109" y="3981144"/>
            <a:ext cx="1611087" cy="335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055803" y="3981144"/>
            <a:ext cx="1611087" cy="335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8664452" y="3981144"/>
            <a:ext cx="2438" cy="39249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8663457" y="3973713"/>
            <a:ext cx="2160896" cy="400110"/>
          </a:xfrm>
          <a:prstGeom prst="rect">
            <a:avLst/>
          </a:prstGeom>
          <a:noFill/>
        </p:spPr>
        <p:txBody>
          <a:bodyPr wrap="square" rtlCol="0">
            <a:spAutoFit/>
          </a:bodyPr>
          <a:lstStyle/>
          <a:p>
            <a:r>
              <a:rPr lang="zh-CN" altLang="en-US" sz="2000" b="1" dirty="0" smtClean="0">
                <a:solidFill>
                  <a:schemeClr val="bg1"/>
                </a:solidFill>
                <a:latin typeface="+mj-lt"/>
              </a:rPr>
              <a:t>性能脚本开发</a:t>
            </a:r>
            <a:endParaRPr lang="en-US" altLang="zh-CN" sz="2000" b="1" dirty="0" smtClean="0">
              <a:solidFill>
                <a:schemeClr val="bg1"/>
              </a:solidFill>
              <a:latin typeface="+mj-lt"/>
            </a:endParaRPr>
          </a:p>
        </p:txBody>
      </p:sp>
      <p:sp>
        <p:nvSpPr>
          <p:cNvPr id="45" name="文本框 44"/>
          <p:cNvSpPr txBox="1"/>
          <p:nvPr/>
        </p:nvSpPr>
        <p:spPr>
          <a:xfrm>
            <a:off x="8663456" y="4373823"/>
            <a:ext cx="2160896" cy="307777"/>
          </a:xfrm>
          <a:prstGeom prst="rect">
            <a:avLst/>
          </a:prstGeom>
          <a:noFill/>
        </p:spPr>
        <p:txBody>
          <a:bodyPr wrap="square" rtlCol="0">
            <a:spAutoFit/>
          </a:bodyPr>
          <a:lstStyle/>
          <a:p>
            <a:r>
              <a:rPr lang="zh-CN" altLang="en-US" sz="1400" dirty="0" smtClean="0">
                <a:solidFill>
                  <a:schemeClr val="bg1"/>
                </a:solidFill>
              </a:rPr>
              <a:t>性能相关的</a:t>
            </a:r>
            <a:r>
              <a:rPr lang="en-US" altLang="zh-CN" sz="1400" dirty="0" smtClean="0">
                <a:solidFill>
                  <a:schemeClr val="bg1"/>
                </a:solidFill>
              </a:rPr>
              <a:t>shell</a:t>
            </a:r>
            <a:r>
              <a:rPr lang="zh-CN" altLang="en-US" sz="1400" dirty="0" smtClean="0">
                <a:solidFill>
                  <a:schemeClr val="bg1"/>
                </a:solidFill>
              </a:rPr>
              <a:t>脚本开发</a:t>
            </a:r>
            <a:endParaRPr lang="zh-CN" altLang="en-US" sz="1400" dirty="0">
              <a:solidFill>
                <a:schemeClr val="bg1"/>
              </a:solidFill>
            </a:endParaRPr>
          </a:p>
        </p:txBody>
      </p:sp>
      <p:cxnSp>
        <p:nvCxnSpPr>
          <p:cNvPr id="46" name="直接连接符 45"/>
          <p:cNvCxnSpPr/>
          <p:nvPr/>
        </p:nvCxnSpPr>
        <p:spPr>
          <a:xfrm>
            <a:off x="8663454" y="4370279"/>
            <a:ext cx="2160000" cy="335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7" name="圆角矩形标注 46"/>
          <p:cNvSpPr/>
          <p:nvPr/>
        </p:nvSpPr>
        <p:spPr>
          <a:xfrm>
            <a:off x="2029864" y="1791043"/>
            <a:ext cx="3439236" cy="729394"/>
          </a:xfrm>
          <a:prstGeom prst="wedgeRoundRectCallout">
            <a:avLst>
              <a:gd name="adj1" fmla="val 33513"/>
              <a:gd name="adj2" fmla="val 83630"/>
              <a:gd name="adj3" fmla="val 16667"/>
            </a:avLst>
          </a:prstGeom>
          <a:solidFill>
            <a:schemeClr val="bg1"/>
          </a:solidFill>
          <a:ln w="63500"/>
          <a:effectLst>
            <a:outerShdw blurRad="127000" dist="63500" algn="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2079544" y="1973584"/>
            <a:ext cx="3426964" cy="400110"/>
          </a:xfrm>
          <a:prstGeom prst="rect">
            <a:avLst/>
          </a:prstGeom>
          <a:noFill/>
        </p:spPr>
        <p:txBody>
          <a:bodyPr wrap="square" rtlCol="0">
            <a:spAutoFit/>
          </a:bodyPr>
          <a:lstStyle/>
          <a:p>
            <a:r>
              <a:rPr lang="zh-CN" altLang="en-US" sz="2000" b="1" dirty="0" smtClean="0">
                <a:solidFill>
                  <a:schemeClr val="accent1"/>
                </a:solidFill>
                <a:effectLst>
                  <a:outerShdw blurRad="38100" dist="38100" dir="2700000" algn="tl">
                    <a:srgbClr val="000000">
                      <a:alpha val="43137"/>
                    </a:srgbClr>
                  </a:outerShdw>
                </a:effectLst>
                <a:latin typeface="+mj-lt"/>
              </a:rPr>
              <a:t>课程介绍</a:t>
            </a:r>
            <a:endParaRPr lang="en-US" altLang="zh-CN" sz="2000" b="1" dirty="0" smtClean="0">
              <a:solidFill>
                <a:schemeClr val="accent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715509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205320" cy="6465194"/>
          </a:xfrm>
          <a:prstGeom prst="rect">
            <a:avLst/>
          </a:prstGeom>
        </p:spPr>
      </p:pic>
    </p:spTree>
    <p:extLst>
      <p:ext uri="{BB962C8B-B14F-4D97-AF65-F5344CB8AC3E}">
        <p14:creationId xmlns:p14="http://schemas.microsoft.com/office/powerpoint/2010/main" val="3792541318"/>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986248" y="0"/>
            <a:ext cx="8291093" cy="6871740"/>
          </a:xfrm>
          <a:prstGeom prst="rect">
            <a:avLst/>
          </a:prstGeom>
        </p:spPr>
      </p:pic>
    </p:spTree>
    <p:extLst>
      <p:ext uri="{BB962C8B-B14F-4D97-AF65-F5344CB8AC3E}">
        <p14:creationId xmlns:p14="http://schemas.microsoft.com/office/powerpoint/2010/main" val="32023885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61266"/>
          </a:xfrm>
          <a:prstGeom prst="rect">
            <a:avLst/>
          </a:prstGeom>
        </p:spPr>
      </p:pic>
      <p:sp>
        <p:nvSpPr>
          <p:cNvPr id="6" name="文本框 5"/>
          <p:cNvSpPr txBox="1"/>
          <p:nvPr/>
        </p:nvSpPr>
        <p:spPr>
          <a:xfrm>
            <a:off x="6096000" y="2782669"/>
            <a:ext cx="5370286" cy="646331"/>
          </a:xfrm>
          <a:prstGeom prst="rect">
            <a:avLst/>
          </a:prstGeom>
          <a:noFill/>
        </p:spPr>
        <p:txBody>
          <a:bodyPr wrap="square" rtlCol="0">
            <a:spAutoFit/>
          </a:bodyPr>
          <a:lstStyle/>
          <a:p>
            <a:pPr algn="dist"/>
            <a:r>
              <a:rPr lang="en-US" altLang="zh-CN" sz="3600" b="1" dirty="0" smtClean="0">
                <a:solidFill>
                  <a:schemeClr val="bg1"/>
                </a:solidFill>
                <a:latin typeface="+mj-lt"/>
              </a:rPr>
              <a:t>THANK YOU</a:t>
            </a:r>
          </a:p>
        </p:txBody>
      </p:sp>
      <p:cxnSp>
        <p:nvCxnSpPr>
          <p:cNvPr id="8" name="直接连接符 7"/>
          <p:cNvCxnSpPr/>
          <p:nvPr/>
        </p:nvCxnSpPr>
        <p:spPr>
          <a:xfrm>
            <a:off x="6096000" y="3429000"/>
            <a:ext cx="537028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096000" y="3429000"/>
            <a:ext cx="5370286" cy="461665"/>
          </a:xfrm>
          <a:prstGeom prst="rect">
            <a:avLst/>
          </a:prstGeom>
          <a:noFill/>
        </p:spPr>
        <p:txBody>
          <a:bodyPr wrap="square" rtlCol="0">
            <a:spAutoFit/>
          </a:bodyPr>
          <a:lstStyle/>
          <a:p>
            <a:pPr algn="ctr"/>
            <a:r>
              <a:rPr lang="en-US" altLang="zh-CN" sz="2400" dirty="0" smtClean="0">
                <a:solidFill>
                  <a:schemeClr val="bg1"/>
                </a:solidFill>
                <a:latin typeface="+mj-lt"/>
              </a:rPr>
              <a:t>Thank you for your reading.</a:t>
            </a:r>
          </a:p>
        </p:txBody>
      </p:sp>
    </p:spTree>
    <p:extLst>
      <p:ext uri="{BB962C8B-B14F-4D97-AF65-F5344CB8AC3E}">
        <p14:creationId xmlns:p14="http://schemas.microsoft.com/office/powerpoint/2010/main" val="551528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513" y="-1142"/>
            <a:ext cx="9144000" cy="6859142"/>
          </a:xfrm>
          <a:prstGeom prst="rect">
            <a:avLst/>
          </a:prstGeom>
        </p:spPr>
      </p:pic>
      <p:sp>
        <p:nvSpPr>
          <p:cNvPr id="3" name="文本框 2"/>
          <p:cNvSpPr txBox="1"/>
          <p:nvPr/>
        </p:nvSpPr>
        <p:spPr>
          <a:xfrm>
            <a:off x="3447370" y="5335369"/>
            <a:ext cx="5370286" cy="646331"/>
          </a:xfrm>
          <a:prstGeom prst="rect">
            <a:avLst/>
          </a:prstGeom>
          <a:noFill/>
        </p:spPr>
        <p:txBody>
          <a:bodyPr wrap="square" rtlCol="0">
            <a:spAutoFit/>
          </a:bodyPr>
          <a:lstStyle/>
          <a:p>
            <a:pPr algn="dist"/>
            <a:r>
              <a:rPr lang="zh-CN" altLang="en-US" sz="3600" b="1" dirty="0" smtClean="0">
                <a:solidFill>
                  <a:schemeClr val="bg1"/>
                </a:solidFill>
                <a:latin typeface="+mj-lt"/>
              </a:rPr>
              <a:t>一个简单的性能测试</a:t>
            </a:r>
            <a:endParaRPr lang="en-US" altLang="zh-CN" sz="3600" b="1" dirty="0" smtClean="0">
              <a:solidFill>
                <a:schemeClr val="bg1"/>
              </a:solidFill>
              <a:latin typeface="+mj-lt"/>
            </a:endParaRPr>
          </a:p>
        </p:txBody>
      </p:sp>
      <p:cxnSp>
        <p:nvCxnSpPr>
          <p:cNvPr id="4" name="直接连接符 3"/>
          <p:cNvCxnSpPr/>
          <p:nvPr/>
        </p:nvCxnSpPr>
        <p:spPr>
          <a:xfrm>
            <a:off x="3447370" y="5981700"/>
            <a:ext cx="537028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447370" y="5981700"/>
            <a:ext cx="5370286" cy="461665"/>
          </a:xfrm>
          <a:prstGeom prst="rect">
            <a:avLst/>
          </a:prstGeom>
          <a:noFill/>
        </p:spPr>
        <p:txBody>
          <a:bodyPr wrap="square" rtlCol="0">
            <a:spAutoFit/>
          </a:bodyPr>
          <a:lstStyle/>
          <a:p>
            <a:pPr algn="ctr"/>
            <a:r>
              <a:rPr lang="en-US" altLang="zh-CN" sz="2400" dirty="0" smtClean="0">
                <a:solidFill>
                  <a:schemeClr val="bg1"/>
                </a:solidFill>
                <a:latin typeface="+mj-lt"/>
              </a:rPr>
              <a:t>This is your part two.</a:t>
            </a:r>
          </a:p>
        </p:txBody>
      </p:sp>
    </p:spTree>
    <p:extLst>
      <p:ext uri="{BB962C8B-B14F-4D97-AF65-F5344CB8AC3E}">
        <p14:creationId xmlns:p14="http://schemas.microsoft.com/office/powerpoint/2010/main" val="1219549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正五边形 5"/>
          <p:cNvSpPr/>
          <p:nvPr/>
        </p:nvSpPr>
        <p:spPr>
          <a:xfrm>
            <a:off x="-812777" y="-1601857"/>
            <a:ext cx="4267200" cy="4124325"/>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正五边形 6"/>
          <p:cNvSpPr/>
          <p:nvPr/>
        </p:nvSpPr>
        <p:spPr>
          <a:xfrm rot="2204025">
            <a:off x="-615766" y="-1471227"/>
            <a:ext cx="4267200" cy="4124325"/>
          </a:xfrm>
          <a:prstGeom prst="pent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正五边形 7"/>
          <p:cNvSpPr/>
          <p:nvPr/>
        </p:nvSpPr>
        <p:spPr>
          <a:xfrm>
            <a:off x="8616973" y="3789293"/>
            <a:ext cx="4267200" cy="4124325"/>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正五边形 8"/>
          <p:cNvSpPr/>
          <p:nvPr/>
        </p:nvSpPr>
        <p:spPr>
          <a:xfrm rot="2204025">
            <a:off x="8813984" y="3919923"/>
            <a:ext cx="4267200" cy="4124325"/>
          </a:xfrm>
          <a:prstGeom prst="pent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V="1">
            <a:off x="3513934" y="1467349"/>
            <a:ext cx="6480000" cy="1"/>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136973" y="5373842"/>
            <a:ext cx="6480000" cy="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067104" y="2235656"/>
            <a:ext cx="4837335" cy="400110"/>
          </a:xfrm>
          <a:prstGeom prst="rect">
            <a:avLst/>
          </a:prstGeom>
          <a:noFill/>
        </p:spPr>
        <p:txBody>
          <a:bodyPr wrap="square" rtlCol="0">
            <a:spAutoFit/>
          </a:bodyPr>
          <a:lstStyle/>
          <a:p>
            <a:r>
              <a:rPr lang="zh-CN" altLang="en-US" sz="2000" b="1" dirty="0" smtClean="0">
                <a:solidFill>
                  <a:schemeClr val="bg1"/>
                </a:solidFill>
                <a:latin typeface="+mj-lt"/>
              </a:rPr>
              <a:t>一个简单的</a:t>
            </a:r>
            <a:r>
              <a:rPr lang="en-US" altLang="zh-CN" sz="2000" b="1" dirty="0" err="1" smtClean="0">
                <a:solidFill>
                  <a:schemeClr val="bg1"/>
                </a:solidFill>
                <a:latin typeface="+mj-lt"/>
              </a:rPr>
              <a:t>Jmeter</a:t>
            </a:r>
            <a:r>
              <a:rPr lang="en-US" altLang="zh-CN" sz="2000" b="1" dirty="0" smtClean="0">
                <a:solidFill>
                  <a:schemeClr val="bg1"/>
                </a:solidFill>
                <a:latin typeface="+mj-lt"/>
              </a:rPr>
              <a:t> </a:t>
            </a:r>
            <a:r>
              <a:rPr lang="zh-CN" altLang="en-US" sz="2000" b="1" dirty="0" smtClean="0">
                <a:solidFill>
                  <a:schemeClr val="bg1"/>
                </a:solidFill>
                <a:latin typeface="+mj-lt"/>
              </a:rPr>
              <a:t>的</a:t>
            </a:r>
            <a:r>
              <a:rPr lang="en-US" altLang="zh-CN" sz="2000" b="1" dirty="0" smtClean="0">
                <a:solidFill>
                  <a:schemeClr val="bg1"/>
                </a:solidFill>
                <a:latin typeface="+mj-lt"/>
              </a:rPr>
              <a:t>http</a:t>
            </a:r>
            <a:r>
              <a:rPr lang="zh-CN" altLang="en-US" sz="2000" b="1" dirty="0" smtClean="0">
                <a:solidFill>
                  <a:schemeClr val="bg1"/>
                </a:solidFill>
                <a:latin typeface="+mj-lt"/>
              </a:rPr>
              <a:t>接口测试</a:t>
            </a:r>
            <a:endParaRPr lang="en-US" altLang="zh-CN" sz="2000" b="1" dirty="0" smtClean="0">
              <a:solidFill>
                <a:schemeClr val="bg1"/>
              </a:solidFill>
              <a:latin typeface="+mj-lt"/>
            </a:endParaRPr>
          </a:p>
        </p:txBody>
      </p:sp>
      <p:sp>
        <p:nvSpPr>
          <p:cNvPr id="14" name="文本框 13"/>
          <p:cNvSpPr txBox="1"/>
          <p:nvPr/>
        </p:nvSpPr>
        <p:spPr>
          <a:xfrm>
            <a:off x="4595137" y="2696186"/>
            <a:ext cx="3543167" cy="2677656"/>
          </a:xfrm>
          <a:prstGeom prst="rect">
            <a:avLst/>
          </a:prstGeom>
          <a:noFill/>
        </p:spPr>
        <p:txBody>
          <a:bodyPr wrap="square" rtlCol="0">
            <a:spAutoFit/>
          </a:bodyPr>
          <a:lstStyle>
            <a:defPPr>
              <a:defRPr lang="zh-CN"/>
            </a:defPPr>
            <a:lvl1pPr algn="r">
              <a:defRPr sz="1200">
                <a:solidFill>
                  <a:schemeClr val="bg1"/>
                </a:solidFill>
              </a:defRPr>
            </a:lvl1pPr>
          </a:lstStyle>
          <a:p>
            <a:pPr algn="l"/>
            <a:r>
              <a:rPr lang="en-US" altLang="zh-CN" sz="2400" dirty="0" smtClean="0"/>
              <a:t>1</a:t>
            </a:r>
            <a:r>
              <a:rPr lang="zh-CN" altLang="en-US" sz="2400" dirty="0" smtClean="0"/>
              <a:t>、添加线程组</a:t>
            </a:r>
            <a:endParaRPr lang="en-US" altLang="zh-CN" sz="2400" dirty="0" smtClean="0"/>
          </a:p>
          <a:p>
            <a:pPr algn="l"/>
            <a:r>
              <a:rPr lang="en-US" altLang="zh-CN" sz="2400" dirty="0" smtClean="0"/>
              <a:t>2</a:t>
            </a:r>
            <a:r>
              <a:rPr lang="zh-CN" altLang="en-US" sz="2400" dirty="0" smtClean="0"/>
              <a:t>、</a:t>
            </a:r>
            <a:r>
              <a:rPr lang="en-US" altLang="zh-CN" sz="2400" dirty="0" smtClean="0"/>
              <a:t>sampler-http</a:t>
            </a:r>
            <a:r>
              <a:rPr lang="zh-CN" altLang="en-US" sz="2400" dirty="0" smtClean="0"/>
              <a:t>请求</a:t>
            </a:r>
            <a:endParaRPr lang="en-US" altLang="zh-CN" sz="2400" dirty="0" smtClean="0"/>
          </a:p>
          <a:p>
            <a:pPr algn="l"/>
            <a:r>
              <a:rPr lang="en-US" altLang="zh-CN" sz="2400" dirty="0" smtClean="0"/>
              <a:t>3</a:t>
            </a:r>
            <a:r>
              <a:rPr lang="zh-CN" altLang="en-US" sz="2400" dirty="0" smtClean="0"/>
              <a:t>、添加断言</a:t>
            </a:r>
            <a:endParaRPr lang="en-US" altLang="zh-CN" sz="2400" dirty="0" smtClean="0"/>
          </a:p>
          <a:p>
            <a:pPr algn="l"/>
            <a:r>
              <a:rPr lang="en-US" altLang="zh-CN" sz="2400" dirty="0" smtClean="0"/>
              <a:t>4</a:t>
            </a:r>
            <a:r>
              <a:rPr lang="zh-CN" altLang="en-US" sz="2400" dirty="0" smtClean="0"/>
              <a:t>、添加监听器</a:t>
            </a:r>
            <a:endParaRPr lang="en-US" altLang="zh-CN" sz="2400" dirty="0" smtClean="0"/>
          </a:p>
          <a:p>
            <a:pPr algn="l"/>
            <a:r>
              <a:rPr lang="en-US" altLang="zh-CN" sz="2400" dirty="0"/>
              <a:t>5</a:t>
            </a:r>
            <a:r>
              <a:rPr lang="zh-CN" altLang="en-US" sz="2400" dirty="0" smtClean="0"/>
              <a:t>、通过</a:t>
            </a:r>
            <a:r>
              <a:rPr lang="en-US" altLang="zh-CN" sz="2400" dirty="0" smtClean="0"/>
              <a:t>csv-data</a:t>
            </a:r>
            <a:r>
              <a:rPr lang="zh-CN" altLang="en-US" sz="2400" dirty="0" smtClean="0"/>
              <a:t>参数化</a:t>
            </a:r>
            <a:endParaRPr lang="en-US" altLang="zh-CN" sz="2400" dirty="0" smtClean="0"/>
          </a:p>
          <a:p>
            <a:pPr algn="l"/>
            <a:r>
              <a:rPr lang="en-US" altLang="zh-CN" sz="2400" dirty="0"/>
              <a:t>6</a:t>
            </a:r>
            <a:r>
              <a:rPr lang="zh-CN" altLang="en-US" sz="2400" dirty="0" smtClean="0"/>
              <a:t>、调试</a:t>
            </a:r>
            <a:endParaRPr lang="en-US" altLang="zh-CN" sz="2400" dirty="0" smtClean="0"/>
          </a:p>
          <a:p>
            <a:pPr algn="l"/>
            <a:r>
              <a:rPr lang="en-US" altLang="zh-CN" sz="2400" dirty="0"/>
              <a:t>7</a:t>
            </a:r>
            <a:r>
              <a:rPr lang="zh-CN" altLang="en-US" sz="2400" dirty="0" smtClean="0"/>
              <a:t>、运行性能测试</a:t>
            </a:r>
            <a:endParaRPr lang="en-US" altLang="zh-CN" sz="2400" dirty="0"/>
          </a:p>
        </p:txBody>
      </p:sp>
    </p:spTree>
    <p:extLst>
      <p:ext uri="{BB962C8B-B14F-4D97-AF65-F5344CB8AC3E}">
        <p14:creationId xmlns:p14="http://schemas.microsoft.com/office/powerpoint/2010/main" val="3674725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正五边形 5"/>
          <p:cNvSpPr/>
          <p:nvPr/>
        </p:nvSpPr>
        <p:spPr>
          <a:xfrm>
            <a:off x="-812777" y="-1601857"/>
            <a:ext cx="4267200" cy="4124325"/>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正五边形 6"/>
          <p:cNvSpPr/>
          <p:nvPr/>
        </p:nvSpPr>
        <p:spPr>
          <a:xfrm rot="2204025">
            <a:off x="-615766" y="-1471227"/>
            <a:ext cx="4267200" cy="4124325"/>
          </a:xfrm>
          <a:prstGeom prst="pent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正五边形 7"/>
          <p:cNvSpPr/>
          <p:nvPr/>
        </p:nvSpPr>
        <p:spPr>
          <a:xfrm>
            <a:off x="8616973" y="3789293"/>
            <a:ext cx="4267200" cy="4124325"/>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正五边形 8"/>
          <p:cNvSpPr/>
          <p:nvPr/>
        </p:nvSpPr>
        <p:spPr>
          <a:xfrm rot="2204025">
            <a:off x="8813984" y="3919923"/>
            <a:ext cx="4267200" cy="4124325"/>
          </a:xfrm>
          <a:prstGeom prst="pent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V="1">
            <a:off x="3513934" y="1467349"/>
            <a:ext cx="6480000" cy="1"/>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136973" y="5373842"/>
            <a:ext cx="6480000" cy="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067104" y="2235656"/>
            <a:ext cx="4837335" cy="400110"/>
          </a:xfrm>
          <a:prstGeom prst="rect">
            <a:avLst/>
          </a:prstGeom>
          <a:noFill/>
        </p:spPr>
        <p:txBody>
          <a:bodyPr wrap="square" rtlCol="0">
            <a:spAutoFit/>
          </a:bodyPr>
          <a:lstStyle/>
          <a:p>
            <a:r>
              <a:rPr lang="zh-CN" altLang="en-US" sz="2000" b="1" dirty="0" smtClean="0">
                <a:solidFill>
                  <a:schemeClr val="bg1"/>
                </a:solidFill>
                <a:latin typeface="+mj-lt"/>
              </a:rPr>
              <a:t>名词解释</a:t>
            </a:r>
            <a:endParaRPr lang="en-US" altLang="zh-CN" sz="2000" b="1" dirty="0" smtClean="0">
              <a:solidFill>
                <a:schemeClr val="bg1"/>
              </a:solidFill>
              <a:latin typeface="+mj-lt"/>
            </a:endParaRPr>
          </a:p>
        </p:txBody>
      </p:sp>
      <p:sp>
        <p:nvSpPr>
          <p:cNvPr id="14" name="文本框 13"/>
          <p:cNvSpPr txBox="1"/>
          <p:nvPr/>
        </p:nvSpPr>
        <p:spPr>
          <a:xfrm>
            <a:off x="4595137" y="2696186"/>
            <a:ext cx="3543167" cy="1200329"/>
          </a:xfrm>
          <a:prstGeom prst="rect">
            <a:avLst/>
          </a:prstGeom>
          <a:noFill/>
        </p:spPr>
        <p:txBody>
          <a:bodyPr wrap="square" rtlCol="0">
            <a:spAutoFit/>
          </a:bodyPr>
          <a:lstStyle>
            <a:defPPr>
              <a:defRPr lang="zh-CN"/>
            </a:defPPr>
            <a:lvl1pPr algn="r">
              <a:defRPr sz="1200">
                <a:solidFill>
                  <a:schemeClr val="bg1"/>
                </a:solidFill>
              </a:defRPr>
            </a:lvl1pPr>
          </a:lstStyle>
          <a:p>
            <a:pPr algn="l"/>
            <a:r>
              <a:rPr lang="en-US" altLang="zh-CN" sz="2400" dirty="0" smtClean="0"/>
              <a:t>1</a:t>
            </a:r>
            <a:r>
              <a:rPr lang="zh-CN" altLang="en-US" sz="2400" dirty="0" smtClean="0"/>
              <a:t>、响应时间</a:t>
            </a:r>
            <a:endParaRPr lang="en-US" altLang="zh-CN" sz="2400" dirty="0" smtClean="0"/>
          </a:p>
          <a:p>
            <a:pPr algn="l"/>
            <a:r>
              <a:rPr lang="en-US" altLang="zh-CN" sz="2400" dirty="0" smtClean="0"/>
              <a:t>2</a:t>
            </a:r>
            <a:r>
              <a:rPr lang="zh-CN" altLang="en-US" sz="2400" dirty="0" smtClean="0"/>
              <a:t>、</a:t>
            </a:r>
            <a:r>
              <a:rPr lang="en-US" altLang="zh-CN" sz="2400" dirty="0" smtClean="0"/>
              <a:t>QPS</a:t>
            </a:r>
            <a:r>
              <a:rPr lang="zh-CN" altLang="en-US" sz="2400" dirty="0" smtClean="0"/>
              <a:t>和</a:t>
            </a:r>
            <a:r>
              <a:rPr lang="en-US" altLang="zh-CN" sz="2400" dirty="0" smtClean="0"/>
              <a:t>TPS</a:t>
            </a:r>
          </a:p>
          <a:p>
            <a:pPr algn="l"/>
            <a:r>
              <a:rPr lang="en-US" altLang="zh-CN" sz="2400" dirty="0" smtClean="0"/>
              <a:t>3</a:t>
            </a:r>
            <a:r>
              <a:rPr lang="zh-CN" altLang="en-US" sz="2400" dirty="0" smtClean="0"/>
              <a:t>、偏离值</a:t>
            </a:r>
            <a:endParaRPr lang="en-US" altLang="zh-CN" sz="2400" dirty="0" smtClean="0"/>
          </a:p>
        </p:txBody>
      </p:sp>
    </p:spTree>
    <p:extLst>
      <p:ext uri="{BB962C8B-B14F-4D97-AF65-F5344CB8AC3E}">
        <p14:creationId xmlns:p14="http://schemas.microsoft.com/office/powerpoint/2010/main" val="8822227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正五边形 5"/>
          <p:cNvSpPr/>
          <p:nvPr/>
        </p:nvSpPr>
        <p:spPr>
          <a:xfrm>
            <a:off x="-812777" y="-1601857"/>
            <a:ext cx="4267200" cy="4124325"/>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正五边形 6"/>
          <p:cNvSpPr/>
          <p:nvPr/>
        </p:nvSpPr>
        <p:spPr>
          <a:xfrm rot="2204025">
            <a:off x="-615766" y="-1471227"/>
            <a:ext cx="4267200" cy="4124325"/>
          </a:xfrm>
          <a:prstGeom prst="pent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正五边形 7"/>
          <p:cNvSpPr/>
          <p:nvPr/>
        </p:nvSpPr>
        <p:spPr>
          <a:xfrm>
            <a:off x="8616973" y="3789293"/>
            <a:ext cx="4267200" cy="4124325"/>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正五边形 8"/>
          <p:cNvSpPr/>
          <p:nvPr/>
        </p:nvSpPr>
        <p:spPr>
          <a:xfrm rot="2204025">
            <a:off x="8813984" y="3919923"/>
            <a:ext cx="4267200" cy="4124325"/>
          </a:xfrm>
          <a:prstGeom prst="pent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V="1">
            <a:off x="3513934" y="1467349"/>
            <a:ext cx="6480000" cy="1"/>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136973" y="5373842"/>
            <a:ext cx="6480000" cy="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067104" y="2235656"/>
            <a:ext cx="4837335" cy="400110"/>
          </a:xfrm>
          <a:prstGeom prst="rect">
            <a:avLst/>
          </a:prstGeom>
          <a:noFill/>
        </p:spPr>
        <p:txBody>
          <a:bodyPr wrap="square" rtlCol="0">
            <a:spAutoFit/>
          </a:bodyPr>
          <a:lstStyle/>
          <a:p>
            <a:r>
              <a:rPr lang="zh-CN" altLang="en-US" sz="2000" b="1" dirty="0">
                <a:solidFill>
                  <a:schemeClr val="bg1"/>
                </a:solidFill>
              </a:rPr>
              <a:t>名词解释</a:t>
            </a:r>
            <a:endParaRPr lang="en-US" altLang="zh-CN" sz="2000" b="1" dirty="0">
              <a:solidFill>
                <a:schemeClr val="bg1"/>
              </a:solidFill>
            </a:endParaRPr>
          </a:p>
        </p:txBody>
      </p:sp>
      <p:sp>
        <p:nvSpPr>
          <p:cNvPr id="14" name="文本框 13"/>
          <p:cNvSpPr txBox="1"/>
          <p:nvPr/>
        </p:nvSpPr>
        <p:spPr>
          <a:xfrm>
            <a:off x="4595137" y="2696186"/>
            <a:ext cx="3543167" cy="1446550"/>
          </a:xfrm>
          <a:prstGeom prst="rect">
            <a:avLst/>
          </a:prstGeom>
          <a:noFill/>
        </p:spPr>
        <p:txBody>
          <a:bodyPr wrap="square" rtlCol="0">
            <a:spAutoFit/>
          </a:bodyPr>
          <a:lstStyle>
            <a:defPPr>
              <a:defRPr lang="zh-CN"/>
            </a:defPPr>
            <a:lvl1pPr algn="r">
              <a:defRPr sz="1200">
                <a:solidFill>
                  <a:schemeClr val="bg1"/>
                </a:solidFill>
              </a:defRPr>
            </a:lvl1pPr>
          </a:lstStyle>
          <a:p>
            <a:pPr algn="l"/>
            <a:r>
              <a:rPr lang="en-US" altLang="zh-CN" sz="2400" dirty="0" smtClean="0"/>
              <a:t>1</a:t>
            </a:r>
            <a:r>
              <a:rPr lang="zh-CN" altLang="en-US" sz="2400" dirty="0" smtClean="0"/>
              <a:t>、响应时间</a:t>
            </a:r>
            <a:endParaRPr lang="en-US" altLang="zh-CN" sz="2400" dirty="0" smtClean="0"/>
          </a:p>
          <a:p>
            <a:pPr algn="l"/>
            <a:r>
              <a:rPr lang="zh-CN" altLang="en-US" sz="1600" dirty="0"/>
              <a:t>指的是客户发出请求到得到响应的整个过程的</a:t>
            </a:r>
            <a:r>
              <a:rPr lang="zh-CN" altLang="en-US" sz="1600" dirty="0" smtClean="0"/>
              <a:t>时间</a:t>
            </a:r>
            <a:endParaRPr lang="en-US" altLang="zh-CN" sz="1600" dirty="0" smtClean="0"/>
          </a:p>
          <a:p>
            <a:pPr algn="l"/>
            <a:r>
              <a:rPr lang="en-US" altLang="zh-CN" sz="1600" dirty="0"/>
              <a:t>2/5/10</a:t>
            </a:r>
            <a:r>
              <a:rPr lang="zh-CN" altLang="en-US" sz="1600" dirty="0"/>
              <a:t>秒</a:t>
            </a:r>
            <a:r>
              <a:rPr lang="zh-CN" altLang="en-US" sz="1600" dirty="0" smtClean="0"/>
              <a:t>原则</a:t>
            </a:r>
            <a:endParaRPr lang="en-US" altLang="zh-CN" sz="1600" dirty="0" smtClean="0"/>
          </a:p>
          <a:p>
            <a:pPr algn="l"/>
            <a:endParaRPr lang="en-US" altLang="zh-CN" sz="1600" dirty="0"/>
          </a:p>
        </p:txBody>
      </p:sp>
    </p:spTree>
    <p:extLst>
      <p:ext uri="{BB962C8B-B14F-4D97-AF65-F5344CB8AC3E}">
        <p14:creationId xmlns:p14="http://schemas.microsoft.com/office/powerpoint/2010/main" val="40726047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正五边形 5"/>
          <p:cNvSpPr/>
          <p:nvPr/>
        </p:nvSpPr>
        <p:spPr>
          <a:xfrm>
            <a:off x="-812777" y="-1601857"/>
            <a:ext cx="4267200" cy="4124325"/>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正五边形 6"/>
          <p:cNvSpPr/>
          <p:nvPr/>
        </p:nvSpPr>
        <p:spPr>
          <a:xfrm rot="2204025">
            <a:off x="-615766" y="-1471227"/>
            <a:ext cx="4267200" cy="4124325"/>
          </a:xfrm>
          <a:prstGeom prst="pent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正五边形 7"/>
          <p:cNvSpPr/>
          <p:nvPr/>
        </p:nvSpPr>
        <p:spPr>
          <a:xfrm>
            <a:off x="8616973" y="3789293"/>
            <a:ext cx="4267200" cy="4124325"/>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正五边形 8"/>
          <p:cNvSpPr/>
          <p:nvPr/>
        </p:nvSpPr>
        <p:spPr>
          <a:xfrm rot="2204025">
            <a:off x="8813984" y="3919923"/>
            <a:ext cx="4267200" cy="4124325"/>
          </a:xfrm>
          <a:prstGeom prst="pent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V="1">
            <a:off x="3513934" y="1467349"/>
            <a:ext cx="6480000" cy="1"/>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136973" y="5373842"/>
            <a:ext cx="6480000" cy="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513934" y="2274970"/>
            <a:ext cx="4837335" cy="400110"/>
          </a:xfrm>
          <a:prstGeom prst="rect">
            <a:avLst/>
          </a:prstGeom>
          <a:noFill/>
        </p:spPr>
        <p:txBody>
          <a:bodyPr wrap="square" rtlCol="0">
            <a:spAutoFit/>
          </a:bodyPr>
          <a:lstStyle/>
          <a:p>
            <a:r>
              <a:rPr lang="zh-CN" altLang="en-US" sz="2000" b="1" dirty="0">
                <a:solidFill>
                  <a:schemeClr val="bg1"/>
                </a:solidFill>
              </a:rPr>
              <a:t>名词解释</a:t>
            </a:r>
            <a:endParaRPr lang="en-US" altLang="zh-CN" sz="2000" b="1" dirty="0">
              <a:solidFill>
                <a:schemeClr val="bg1"/>
              </a:solidFill>
            </a:endParaRPr>
          </a:p>
        </p:txBody>
      </p:sp>
      <p:sp>
        <p:nvSpPr>
          <p:cNvPr id="14" name="文本框 13"/>
          <p:cNvSpPr txBox="1"/>
          <p:nvPr/>
        </p:nvSpPr>
        <p:spPr>
          <a:xfrm>
            <a:off x="3912557" y="2762577"/>
            <a:ext cx="3543167" cy="2246769"/>
          </a:xfrm>
          <a:prstGeom prst="rect">
            <a:avLst/>
          </a:prstGeom>
          <a:noFill/>
        </p:spPr>
        <p:txBody>
          <a:bodyPr wrap="square" rtlCol="0">
            <a:spAutoFit/>
          </a:bodyPr>
          <a:lstStyle>
            <a:defPPr>
              <a:defRPr lang="zh-CN"/>
            </a:defPPr>
            <a:lvl1pPr algn="r">
              <a:defRPr sz="1200">
                <a:solidFill>
                  <a:schemeClr val="bg1"/>
                </a:solidFill>
              </a:defRPr>
            </a:lvl1pPr>
          </a:lstStyle>
          <a:p>
            <a:pPr algn="l"/>
            <a:r>
              <a:rPr lang="en-US" altLang="zh-CN" sz="2400" dirty="0" smtClean="0"/>
              <a:t>1</a:t>
            </a:r>
            <a:r>
              <a:rPr lang="zh-CN" altLang="en-US" sz="2400" dirty="0" smtClean="0"/>
              <a:t>、响应时间</a:t>
            </a:r>
            <a:endParaRPr lang="en-US" altLang="zh-CN" sz="2400" dirty="0" smtClean="0"/>
          </a:p>
          <a:p>
            <a:pPr algn="l"/>
            <a:r>
              <a:rPr lang="zh-CN" altLang="en-US" sz="2000" dirty="0" smtClean="0"/>
              <a:t>平均响应时间</a:t>
            </a:r>
            <a:endParaRPr lang="en-US" altLang="zh-CN" sz="2000" dirty="0" smtClean="0"/>
          </a:p>
          <a:p>
            <a:pPr algn="l"/>
            <a:r>
              <a:rPr lang="zh-CN" altLang="en-US" sz="2000" dirty="0" smtClean="0"/>
              <a:t>最大响应时间</a:t>
            </a:r>
            <a:endParaRPr lang="en-US" altLang="zh-CN" sz="2000" dirty="0" smtClean="0"/>
          </a:p>
          <a:p>
            <a:pPr algn="l"/>
            <a:r>
              <a:rPr lang="zh-CN" altLang="en-US" sz="2000" dirty="0" smtClean="0"/>
              <a:t>最小响应时间</a:t>
            </a:r>
            <a:endParaRPr lang="en-US" altLang="zh-CN" sz="2000" dirty="0" smtClean="0"/>
          </a:p>
          <a:p>
            <a:pPr algn="l"/>
            <a:r>
              <a:rPr lang="en-US" altLang="zh-CN" sz="2000" dirty="0" smtClean="0"/>
              <a:t>50%line</a:t>
            </a:r>
          </a:p>
          <a:p>
            <a:pPr algn="l"/>
            <a:r>
              <a:rPr lang="en-US" altLang="zh-CN" sz="2000" dirty="0" smtClean="0"/>
              <a:t>90%line</a:t>
            </a:r>
          </a:p>
          <a:p>
            <a:pPr algn="l"/>
            <a:endParaRPr lang="en-US" altLang="zh-CN" sz="1600" dirty="0"/>
          </a:p>
        </p:txBody>
      </p:sp>
      <p:pic>
        <p:nvPicPr>
          <p:cNvPr id="2" name="图片 1"/>
          <p:cNvPicPr>
            <a:picLocks noChangeAspect="1"/>
          </p:cNvPicPr>
          <p:nvPr/>
        </p:nvPicPr>
        <p:blipFill>
          <a:blip r:embed="rId3"/>
          <a:stretch>
            <a:fillRect/>
          </a:stretch>
        </p:blipFill>
        <p:spPr>
          <a:xfrm>
            <a:off x="5769361" y="1618952"/>
            <a:ext cx="3552381" cy="2961905"/>
          </a:xfrm>
          <a:prstGeom prst="rect">
            <a:avLst/>
          </a:prstGeom>
        </p:spPr>
      </p:pic>
    </p:spTree>
    <p:extLst>
      <p:ext uri="{BB962C8B-B14F-4D97-AF65-F5344CB8AC3E}">
        <p14:creationId xmlns:p14="http://schemas.microsoft.com/office/powerpoint/2010/main" val="8011895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正五边形 5"/>
          <p:cNvSpPr/>
          <p:nvPr/>
        </p:nvSpPr>
        <p:spPr>
          <a:xfrm>
            <a:off x="-812777" y="-1601857"/>
            <a:ext cx="4267200" cy="4124325"/>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正五边形 6"/>
          <p:cNvSpPr/>
          <p:nvPr/>
        </p:nvSpPr>
        <p:spPr>
          <a:xfrm rot="2204025">
            <a:off x="-615766" y="-1471227"/>
            <a:ext cx="4267200" cy="4124325"/>
          </a:xfrm>
          <a:prstGeom prst="pent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正五边形 7"/>
          <p:cNvSpPr/>
          <p:nvPr/>
        </p:nvSpPr>
        <p:spPr>
          <a:xfrm>
            <a:off x="8616973" y="3789293"/>
            <a:ext cx="4267200" cy="4124325"/>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正五边形 8"/>
          <p:cNvSpPr/>
          <p:nvPr/>
        </p:nvSpPr>
        <p:spPr>
          <a:xfrm rot="2204025">
            <a:off x="8813984" y="3919923"/>
            <a:ext cx="4267200" cy="4124325"/>
          </a:xfrm>
          <a:prstGeom prst="pent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V="1">
            <a:off x="3513934" y="1467349"/>
            <a:ext cx="6480000" cy="1"/>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136973" y="5373842"/>
            <a:ext cx="6480000" cy="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067104" y="2235656"/>
            <a:ext cx="4837335" cy="400110"/>
          </a:xfrm>
          <a:prstGeom prst="rect">
            <a:avLst/>
          </a:prstGeom>
          <a:noFill/>
        </p:spPr>
        <p:txBody>
          <a:bodyPr wrap="square" rtlCol="0">
            <a:spAutoFit/>
          </a:bodyPr>
          <a:lstStyle/>
          <a:p>
            <a:r>
              <a:rPr lang="zh-CN" altLang="en-US" sz="2000" b="1" dirty="0">
                <a:solidFill>
                  <a:schemeClr val="bg1"/>
                </a:solidFill>
              </a:rPr>
              <a:t>名词解释</a:t>
            </a:r>
            <a:endParaRPr lang="en-US" altLang="zh-CN" sz="2000" b="1" dirty="0">
              <a:solidFill>
                <a:schemeClr val="bg1"/>
              </a:solidFill>
            </a:endParaRPr>
          </a:p>
        </p:txBody>
      </p:sp>
      <p:sp>
        <p:nvSpPr>
          <p:cNvPr id="14" name="文本框 13"/>
          <p:cNvSpPr txBox="1"/>
          <p:nvPr/>
        </p:nvSpPr>
        <p:spPr>
          <a:xfrm>
            <a:off x="4595137" y="2696186"/>
            <a:ext cx="3543167" cy="2185214"/>
          </a:xfrm>
          <a:prstGeom prst="rect">
            <a:avLst/>
          </a:prstGeom>
          <a:noFill/>
        </p:spPr>
        <p:txBody>
          <a:bodyPr wrap="square" rtlCol="0">
            <a:spAutoFit/>
          </a:bodyPr>
          <a:lstStyle>
            <a:defPPr>
              <a:defRPr lang="zh-CN"/>
            </a:defPPr>
            <a:lvl1pPr algn="r">
              <a:defRPr sz="1200">
                <a:solidFill>
                  <a:schemeClr val="bg1"/>
                </a:solidFill>
              </a:defRPr>
            </a:lvl1pPr>
          </a:lstStyle>
          <a:p>
            <a:pPr algn="l"/>
            <a:r>
              <a:rPr lang="en-US" altLang="zh-CN" sz="2400" dirty="0" smtClean="0"/>
              <a:t>2</a:t>
            </a:r>
            <a:r>
              <a:rPr lang="zh-CN" altLang="en-US" sz="2400" dirty="0" smtClean="0"/>
              <a:t>、</a:t>
            </a:r>
            <a:r>
              <a:rPr lang="en-US" altLang="zh-CN" sz="2400" dirty="0" smtClean="0"/>
              <a:t>QPS</a:t>
            </a:r>
            <a:r>
              <a:rPr lang="zh-CN" altLang="en-US" sz="2400" dirty="0" smtClean="0"/>
              <a:t>和</a:t>
            </a:r>
            <a:r>
              <a:rPr lang="en-US" altLang="zh-CN" sz="2400" dirty="0" smtClean="0"/>
              <a:t>TPS</a:t>
            </a:r>
          </a:p>
          <a:p>
            <a:pPr algn="l"/>
            <a:endParaRPr lang="en-US" altLang="zh-CN" sz="1600" dirty="0" smtClean="0"/>
          </a:p>
          <a:p>
            <a:pPr algn="l"/>
            <a:r>
              <a:rPr lang="zh-CN" altLang="en-US" sz="1600" dirty="0" smtClean="0"/>
              <a:t>一</a:t>
            </a:r>
            <a:r>
              <a:rPr lang="zh-CN" altLang="en-US" sz="1600" dirty="0"/>
              <a:t>个系统的吞度量（承压能力）与</a:t>
            </a:r>
            <a:r>
              <a:rPr lang="en-US" altLang="zh-CN" sz="1600" dirty="0"/>
              <a:t>request</a:t>
            </a:r>
            <a:r>
              <a:rPr lang="zh-CN" altLang="en-US" sz="1600" dirty="0"/>
              <a:t>对</a:t>
            </a:r>
            <a:r>
              <a:rPr lang="en-US" altLang="zh-CN" sz="1600" dirty="0"/>
              <a:t>CPU</a:t>
            </a:r>
            <a:r>
              <a:rPr lang="zh-CN" altLang="en-US" sz="1600" dirty="0"/>
              <a:t>的消耗、外部接口、</a:t>
            </a:r>
            <a:r>
              <a:rPr lang="en-US" altLang="zh-CN" sz="1600" dirty="0"/>
              <a:t>IO</a:t>
            </a:r>
            <a:r>
              <a:rPr lang="zh-CN" altLang="en-US" sz="1600" dirty="0"/>
              <a:t>等等紧密关联。单个</a:t>
            </a:r>
            <a:r>
              <a:rPr lang="en-US" altLang="zh-CN" sz="1600" dirty="0" err="1"/>
              <a:t>reqeust</a:t>
            </a:r>
            <a:r>
              <a:rPr lang="en-US" altLang="zh-CN" sz="1600" dirty="0"/>
              <a:t> </a:t>
            </a:r>
            <a:r>
              <a:rPr lang="zh-CN" altLang="en-US" sz="1600" dirty="0"/>
              <a:t>对</a:t>
            </a:r>
            <a:r>
              <a:rPr lang="en-US" altLang="zh-CN" sz="1600" dirty="0"/>
              <a:t>CPU</a:t>
            </a:r>
            <a:r>
              <a:rPr lang="zh-CN" altLang="en-US" sz="1600" dirty="0"/>
              <a:t>消耗越高，外部系统接口、</a:t>
            </a:r>
            <a:r>
              <a:rPr lang="en-US" altLang="zh-CN" sz="1600" dirty="0"/>
              <a:t>IO</a:t>
            </a:r>
            <a:r>
              <a:rPr lang="zh-CN" altLang="en-US" sz="1600" dirty="0"/>
              <a:t>影响速度越慢，系统吞吐能力越低，反之越高</a:t>
            </a:r>
            <a:endParaRPr lang="en-US" altLang="zh-CN" sz="1600" dirty="0" smtClean="0"/>
          </a:p>
          <a:p>
            <a:pPr algn="l"/>
            <a:endParaRPr lang="en-US" altLang="zh-CN" sz="1600" dirty="0"/>
          </a:p>
        </p:txBody>
      </p:sp>
    </p:spTree>
    <p:extLst>
      <p:ext uri="{BB962C8B-B14F-4D97-AF65-F5344CB8AC3E}">
        <p14:creationId xmlns:p14="http://schemas.microsoft.com/office/powerpoint/2010/main" val="34595965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540</TotalTime>
  <Words>901</Words>
  <Application>Microsoft Office PowerPoint</Application>
  <PresentationFormat>宽屏</PresentationFormat>
  <Paragraphs>159</Paragraphs>
  <Slides>36</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36</vt:i4>
      </vt:variant>
    </vt:vector>
  </HeadingPairs>
  <TitlesOfParts>
    <vt:vector size="42" baseType="lpstr">
      <vt:lpstr>Arial Unicode MS</vt:lpstr>
      <vt:lpstr>宋体</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周尚颖</dc:creator>
  <cp:lastModifiedBy>王云保</cp:lastModifiedBy>
  <cp:revision>64</cp:revision>
  <dcterms:created xsi:type="dcterms:W3CDTF">2014-05-25T06:24:06Z</dcterms:created>
  <dcterms:modified xsi:type="dcterms:W3CDTF">2017-05-12T10:30:51Z</dcterms:modified>
</cp:coreProperties>
</file>