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35" r:id="rId2"/>
  </p:sldMasterIdLst>
  <p:notesMasterIdLst>
    <p:notesMasterId r:id="rId13"/>
  </p:notesMasterIdLst>
  <p:handoutMasterIdLst>
    <p:handoutMasterId r:id="rId14"/>
  </p:handoutMasterIdLst>
  <p:sldIdLst>
    <p:sldId id="266" r:id="rId3"/>
    <p:sldId id="268" r:id="rId4"/>
    <p:sldId id="256" r:id="rId5"/>
    <p:sldId id="257" r:id="rId6"/>
    <p:sldId id="259" r:id="rId7"/>
    <p:sldId id="261" r:id="rId8"/>
    <p:sldId id="260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532-C3BF-458F-A8E5-F6DF8E20DBAE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08960-20F9-4304-8979-1572AB3E8E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13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C475-54CC-480F-AC10-B923D62616EE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09C2-E021-451E-985A-06371D5BEE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94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509213"/>
          </a:xfrm>
        </p:spPr>
        <p:txBody>
          <a:bodyPr anchor="b">
            <a:normAutofit/>
          </a:bodyPr>
          <a:lstStyle>
            <a:lvl1pPr algn="ctr">
              <a:defRPr sz="47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159" indent="0" algn="ctr">
              <a:buNone/>
              <a:defRPr sz="2000"/>
            </a:lvl2pPr>
            <a:lvl3pPr marL="914316" indent="0" algn="ctr">
              <a:buNone/>
              <a:defRPr sz="1800"/>
            </a:lvl3pPr>
            <a:lvl4pPr marL="1371475" indent="0" algn="ctr">
              <a:buNone/>
              <a:defRPr sz="1600"/>
            </a:lvl4pPr>
            <a:lvl5pPr marL="1828633" indent="0" algn="ctr">
              <a:buNone/>
              <a:defRPr sz="1600"/>
            </a:lvl5pPr>
            <a:lvl6pPr marL="2285791" indent="0" algn="ctr">
              <a:buNone/>
              <a:defRPr sz="1600"/>
            </a:lvl6pPr>
            <a:lvl7pPr marL="2742949" indent="0" algn="ctr">
              <a:buNone/>
              <a:defRPr sz="1600"/>
            </a:lvl7pPr>
            <a:lvl8pPr marL="3200108" indent="0" algn="ctr">
              <a:buNone/>
              <a:defRPr sz="1600"/>
            </a:lvl8pPr>
            <a:lvl9pPr marL="365726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251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159" indent="0">
              <a:buNone/>
              <a:defRPr sz="2799"/>
            </a:lvl2pPr>
            <a:lvl3pPr marL="914316" indent="0">
              <a:buNone/>
              <a:defRPr sz="2400"/>
            </a:lvl3pPr>
            <a:lvl4pPr marL="1371475" indent="0">
              <a:buNone/>
              <a:defRPr sz="2000"/>
            </a:lvl4pPr>
            <a:lvl5pPr marL="1828633" indent="0">
              <a:buNone/>
              <a:defRPr sz="2000"/>
            </a:lvl5pPr>
            <a:lvl6pPr marL="2285791" indent="0">
              <a:buNone/>
              <a:defRPr sz="2000"/>
            </a:lvl6pPr>
            <a:lvl7pPr marL="2742949" indent="0">
              <a:buNone/>
              <a:defRPr sz="2000"/>
            </a:lvl7pPr>
            <a:lvl8pPr marL="3200108" indent="0">
              <a:buNone/>
              <a:defRPr sz="2000"/>
            </a:lvl8pPr>
            <a:lvl9pPr marL="3657265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62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461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6" y="3610033"/>
            <a:ext cx="8752298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49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7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7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6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7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6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1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6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6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03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7" y="610773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9" indent="0">
              <a:buNone/>
              <a:defRPr sz="1600"/>
            </a:lvl2pPr>
            <a:lvl3pPr marL="914316" indent="0">
              <a:buNone/>
              <a:defRPr sz="1600"/>
            </a:lvl3pPr>
            <a:lvl4pPr marL="1371475" indent="0">
              <a:buNone/>
              <a:defRPr sz="1600"/>
            </a:lvl4pPr>
            <a:lvl5pPr marL="1828633" indent="0">
              <a:buNone/>
              <a:defRPr sz="1600"/>
            </a:lvl5pPr>
            <a:lvl6pPr marL="2285791" indent="0">
              <a:buNone/>
              <a:defRPr sz="1600"/>
            </a:lvl6pPr>
            <a:lvl7pPr marL="2742949" indent="0">
              <a:buNone/>
              <a:defRPr sz="1600"/>
            </a:lvl7pPr>
            <a:lvl8pPr marL="3200108" indent="0">
              <a:buNone/>
              <a:defRPr sz="1600"/>
            </a:lvl8pPr>
            <a:lvl9pPr marL="3657265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9" indent="0">
              <a:buNone/>
              <a:defRPr sz="1600"/>
            </a:lvl2pPr>
            <a:lvl3pPr marL="914316" indent="0">
              <a:buNone/>
              <a:defRPr sz="1600"/>
            </a:lvl3pPr>
            <a:lvl4pPr marL="1371475" indent="0">
              <a:buNone/>
              <a:defRPr sz="1600"/>
            </a:lvl4pPr>
            <a:lvl5pPr marL="1828633" indent="0">
              <a:buNone/>
              <a:defRPr sz="1600"/>
            </a:lvl5pPr>
            <a:lvl6pPr marL="2285791" indent="0">
              <a:buNone/>
              <a:defRPr sz="1600"/>
            </a:lvl6pPr>
            <a:lvl7pPr marL="2742949" indent="0">
              <a:buNone/>
              <a:defRPr sz="1600"/>
            </a:lvl7pPr>
            <a:lvl8pPr marL="3200108" indent="0">
              <a:buNone/>
              <a:defRPr sz="1600"/>
            </a:lvl8pPr>
            <a:lvl9pPr marL="3657265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4204820"/>
            <a:ext cx="330068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9" indent="0">
              <a:buNone/>
              <a:defRPr sz="1600"/>
            </a:lvl2pPr>
            <a:lvl3pPr marL="914316" indent="0">
              <a:buNone/>
              <a:defRPr sz="1600"/>
            </a:lvl3pPr>
            <a:lvl4pPr marL="1371475" indent="0">
              <a:buNone/>
              <a:defRPr sz="1600"/>
            </a:lvl4pPr>
            <a:lvl5pPr marL="1828633" indent="0">
              <a:buNone/>
              <a:defRPr sz="1600"/>
            </a:lvl5pPr>
            <a:lvl6pPr marL="2285791" indent="0">
              <a:buNone/>
              <a:defRPr sz="1600"/>
            </a:lvl6pPr>
            <a:lvl7pPr marL="2742949" indent="0">
              <a:buNone/>
              <a:defRPr sz="1600"/>
            </a:lvl7pPr>
            <a:lvl8pPr marL="3200108" indent="0">
              <a:buNone/>
              <a:defRPr sz="1600"/>
            </a:lvl8pPr>
            <a:lvl9pPr marL="3657265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1" indent="0">
              <a:buNone/>
              <a:defRPr sz="900"/>
            </a:lvl6pPr>
            <a:lvl7pPr marL="2742949" indent="0">
              <a:buNone/>
              <a:defRPr sz="900"/>
            </a:lvl7pPr>
            <a:lvl8pPr marL="3200108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94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7" y="2367094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54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2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6" y="609602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25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55919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7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12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7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4" y="-25014"/>
            <a:ext cx="12192000" cy="6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Pictures\公司logo\iflytek_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9" y="88989"/>
            <a:ext cx="1964526" cy="4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420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419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83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11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31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8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84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50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263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5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1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1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8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7277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77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918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424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41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3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106027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3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304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4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599" b="0">
                <a:solidFill>
                  <a:schemeClr val="tx1"/>
                </a:solidFill>
              </a:defRPr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1" indent="0">
              <a:buNone/>
              <a:defRPr sz="1600" b="1"/>
            </a:lvl6pPr>
            <a:lvl7pPr marL="2742949" indent="0">
              <a:buNone/>
              <a:defRPr sz="1600" b="1"/>
            </a:lvl7pPr>
            <a:lvl8pPr marL="3200108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2" y="3051014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3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95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3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3935689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1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3"/>
            <a:ext cx="3935690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07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2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159" indent="0">
              <a:buNone/>
              <a:defRPr sz="2799"/>
            </a:lvl2pPr>
            <a:lvl3pPr marL="914316" indent="0">
              <a:buNone/>
              <a:defRPr sz="2400"/>
            </a:lvl3pPr>
            <a:lvl4pPr marL="1371475" indent="0">
              <a:buNone/>
              <a:defRPr sz="2000"/>
            </a:lvl4pPr>
            <a:lvl5pPr marL="1828633" indent="0">
              <a:buNone/>
              <a:defRPr sz="2000"/>
            </a:lvl5pPr>
            <a:lvl6pPr marL="2285791" indent="0">
              <a:buNone/>
              <a:defRPr sz="2000"/>
            </a:lvl6pPr>
            <a:lvl7pPr marL="2742949" indent="0">
              <a:buNone/>
              <a:defRPr sz="2000"/>
            </a:lvl7pPr>
            <a:lvl8pPr marL="3200108" indent="0">
              <a:buNone/>
              <a:defRPr sz="2000"/>
            </a:lvl8pPr>
            <a:lvl9pPr marL="3657265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32853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59" indent="0">
              <a:buNone/>
              <a:defRPr sz="1400"/>
            </a:lvl2pPr>
            <a:lvl3pPr marL="914316" indent="0">
              <a:buNone/>
              <a:defRPr sz="1200"/>
            </a:lvl3pPr>
            <a:lvl4pPr marL="1371475" indent="0">
              <a:buNone/>
              <a:defRPr sz="1000"/>
            </a:lvl4pPr>
            <a:lvl5pPr marL="1828633" indent="0">
              <a:buNone/>
              <a:defRPr sz="1000"/>
            </a:lvl5pPr>
            <a:lvl6pPr marL="2285791" indent="0">
              <a:buNone/>
              <a:defRPr sz="1000"/>
            </a:lvl6pPr>
            <a:lvl7pPr marL="2742949" indent="0">
              <a:buNone/>
              <a:defRPr sz="1000"/>
            </a:lvl7pPr>
            <a:lvl8pPr marL="3200108" indent="0">
              <a:buNone/>
              <a:defRPr sz="1000"/>
            </a:lvl8pPr>
            <a:lvl9pPr marL="365726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1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7" y="2367094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4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4" y="-25014"/>
            <a:ext cx="12192000" cy="6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Pictures\公司logo\iflytek_white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63" y="68728"/>
            <a:ext cx="2242667" cy="4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762527" y="2280048"/>
            <a:ext cx="7826375" cy="3447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3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662" r:id="rId18"/>
  </p:sldLayoutIdLst>
  <p:timing>
    <p:tnLst>
      <p:par>
        <p:cTn id="1" dur="indefinite" restart="never" nodeType="tmRoot"/>
      </p:par>
    </p:tnLst>
  </p:timing>
  <p:txStyles>
    <p:titleStyle>
      <a:lvl1pPr algn="ctr" defTabSz="914316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579" indent="-228579" algn="l" defTabSz="914316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38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895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054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12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370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528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687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844" indent="-228579" algn="l" defTabSz="914316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1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8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F528-DB68-4484-B238-1F366BBB8DA6}" type="datetimeFigureOut">
              <a:rPr lang="zh-CN" altLang="en-US" smtClean="0"/>
              <a:t>2017/6/14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0BA5E8-AA15-49B2-A162-5CCF6F27D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89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52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est.iflytek.com/" TargetMode="External"/><Relationship Id="rId2" Type="http://schemas.openxmlformats.org/officeDocument/2006/relationships/hyperlink" Target="http://www.cnblogs.com/heiyexiaoguai/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est.iflytek.com/" TargetMode="External"/><Relationship Id="rId2" Type="http://schemas.openxmlformats.org/officeDocument/2006/relationships/hyperlink" Target="http://www.cnblogs.com/heiyexiaoguai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0091" y="1680934"/>
            <a:ext cx="8596668" cy="1072355"/>
          </a:xfrm>
        </p:spPr>
        <p:txBody>
          <a:bodyPr/>
          <a:lstStyle/>
          <a:p>
            <a:r>
              <a:rPr lang="en-US" altLang="zh-CN" dirty="0" err="1" smtClean="0"/>
              <a:t>Jmeter</a:t>
            </a:r>
            <a:r>
              <a:rPr lang="zh-CN" altLang="en-US" dirty="0" smtClean="0"/>
              <a:t>系列培训分享：开山篇（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3251" y="3388643"/>
            <a:ext cx="5428343" cy="392111"/>
          </a:xfrm>
        </p:spPr>
        <p:txBody>
          <a:bodyPr>
            <a:noAutofit/>
          </a:bodyPr>
          <a:lstStyle/>
          <a:p>
            <a:r>
              <a:rPr lang="en-US" altLang="zh-CN" sz="2000" dirty="0" smtClean="0"/>
              <a:t>2017-6-14    </a:t>
            </a:r>
            <a:r>
              <a:rPr lang="zh-CN" altLang="en-US" sz="2000" dirty="0" smtClean="0"/>
              <a:t>测试技术部</a:t>
            </a:r>
            <a:r>
              <a:rPr lang="en-US" altLang="zh-CN" sz="2000" dirty="0"/>
              <a:t>_</a:t>
            </a:r>
            <a:r>
              <a:rPr lang="zh-CN" altLang="en-US" sz="2000" dirty="0" smtClean="0"/>
              <a:t>黑夜小怪（谢映海）</a:t>
            </a:r>
            <a:endParaRPr lang="zh-CN" altLang="en-US" sz="20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55945"/>
              </p:ext>
            </p:extLst>
          </p:nvPr>
        </p:nvGraphicFramePr>
        <p:xfrm>
          <a:off x="550091" y="4808221"/>
          <a:ext cx="345040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569"/>
                <a:gridCol w="2156460"/>
                <a:gridCol w="754380"/>
              </a:tblGrid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序号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课程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讲师</a:t>
                      </a:r>
                      <a:endParaRPr lang="zh-CN" alt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Jmeter</a:t>
                      </a:r>
                      <a:r>
                        <a:rPr lang="zh-CN" altLang="en-US" sz="1200" dirty="0" smtClean="0"/>
                        <a:t>培训</a:t>
                      </a:r>
                      <a:r>
                        <a:rPr lang="en-US" altLang="zh-CN" sz="1200" dirty="0" smtClean="0"/>
                        <a:t>-</a:t>
                      </a:r>
                      <a:r>
                        <a:rPr lang="zh-CN" altLang="en-US" sz="1200" dirty="0" smtClean="0"/>
                        <a:t>开山篇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谢映海</a:t>
                      </a:r>
                      <a:endParaRPr lang="zh-CN" alt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Jmeter</a:t>
                      </a:r>
                      <a:r>
                        <a:rPr lang="zh-CN" altLang="en-US" sz="1200" dirty="0" smtClean="0"/>
                        <a:t>的脚本规范（</a:t>
                      </a:r>
                      <a:r>
                        <a:rPr lang="en-US" altLang="zh-CN" sz="1200" dirty="0" smtClean="0"/>
                        <a:t>4</a:t>
                      </a:r>
                      <a:r>
                        <a:rPr lang="zh-CN" altLang="en-US" sz="1200" dirty="0" smtClean="0"/>
                        <a:t>种方式）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/>
                        <a:t>邱功圆</a:t>
                      </a:r>
                      <a:endParaRPr lang="zh-CN" altLang="en-US" sz="1200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Jmeter</a:t>
                      </a:r>
                      <a:r>
                        <a:rPr lang="zh-CN" altLang="en-US" sz="1200" dirty="0" smtClean="0"/>
                        <a:t>字段校验自动化功能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王勋</a:t>
                      </a: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Jmeter</a:t>
                      </a:r>
                      <a:r>
                        <a:rPr lang="zh-CN" altLang="en-US" sz="1200" dirty="0" smtClean="0"/>
                        <a:t>自动化</a:t>
                      </a:r>
                      <a:r>
                        <a:rPr lang="en-US" altLang="zh-CN" sz="1200" dirty="0" smtClean="0"/>
                        <a:t>BVT</a:t>
                      </a:r>
                      <a:r>
                        <a:rPr lang="zh-CN" altLang="en-US" sz="1200" dirty="0" smtClean="0"/>
                        <a:t>平台及原理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谢映海</a:t>
                      </a: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Jmeter</a:t>
                      </a:r>
                      <a:r>
                        <a:rPr lang="zh-CN" altLang="en-US" sz="1200" dirty="0" smtClean="0"/>
                        <a:t>常见问题以及技巧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 smtClean="0"/>
                        <a:t>邱功圆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756" y="4808221"/>
            <a:ext cx="4476003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99963" y="1609878"/>
            <a:ext cx="8534400" cy="3615267"/>
          </a:xfrm>
        </p:spPr>
        <p:txBody>
          <a:bodyPr/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、关注博客：</a:t>
            </a:r>
            <a:r>
              <a:rPr lang="en-US" altLang="zh-CN" sz="2400" dirty="0">
                <a:hlinkClick r:id="rId2"/>
              </a:rPr>
              <a:t>http://www.cnblogs.com/heiyexiaoguai/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、技术嘉年华（</a:t>
            </a:r>
            <a:r>
              <a:rPr lang="en-US" altLang="zh-CN" sz="2400" dirty="0"/>
              <a:t>7.8</a:t>
            </a:r>
            <a:r>
              <a:rPr lang="zh-CN" altLang="en-US" sz="2400" dirty="0"/>
              <a:t>，合肥）：</a:t>
            </a:r>
            <a:r>
              <a:rPr lang="en-US" altLang="zh-CN" sz="2400" dirty="0"/>
              <a:t> </a:t>
            </a:r>
            <a:r>
              <a:rPr lang="en-US" altLang="zh-CN" sz="2400" dirty="0">
                <a:hlinkClick r:id="rId3"/>
              </a:rPr>
              <a:t>http://itest.iflytek.com/</a:t>
            </a:r>
            <a:r>
              <a:rPr lang="en-US" altLang="zh-CN" sz="2400" dirty="0"/>
              <a:t>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、关注飞测：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50" y="2719311"/>
            <a:ext cx="3567896" cy="155303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232359"/>
              </p:ext>
            </p:extLst>
          </p:nvPr>
        </p:nvGraphicFramePr>
        <p:xfrm>
          <a:off x="609744" y="1609878"/>
          <a:ext cx="8655351" cy="426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509"/>
                <a:gridCol w="5409480"/>
                <a:gridCol w="1892362"/>
              </a:tblGrid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序号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课程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讲师</a:t>
                      </a:r>
                      <a:endParaRPr lang="zh-CN" altLang="en-US" sz="2000" dirty="0"/>
                    </a:p>
                  </a:txBody>
                  <a:tcPr/>
                </a:tc>
              </a:tr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 smtClean="0"/>
                        <a:t>Jmeter</a:t>
                      </a:r>
                      <a:r>
                        <a:rPr lang="zh-CN" altLang="en-US" sz="2000" dirty="0" smtClean="0"/>
                        <a:t>培训</a:t>
                      </a:r>
                      <a:r>
                        <a:rPr lang="en-US" altLang="zh-CN" sz="2000" dirty="0" smtClean="0"/>
                        <a:t>-</a:t>
                      </a:r>
                      <a:r>
                        <a:rPr lang="zh-CN" altLang="en-US" sz="2000" dirty="0" smtClean="0"/>
                        <a:t>开山篇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谢映海</a:t>
                      </a:r>
                      <a:endParaRPr lang="zh-CN" altLang="en-US" sz="2000" dirty="0"/>
                    </a:p>
                  </a:txBody>
                  <a:tcPr/>
                </a:tc>
              </a:tr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/>
                        <a:t>Jmeter</a:t>
                      </a:r>
                      <a:r>
                        <a:rPr lang="zh-CN" altLang="en-US" sz="2000" dirty="0" smtClean="0"/>
                        <a:t>的脚本规范（</a:t>
                      </a:r>
                      <a:r>
                        <a:rPr lang="en-US" altLang="zh-CN" sz="2000" dirty="0" smtClean="0"/>
                        <a:t>4</a:t>
                      </a:r>
                      <a:r>
                        <a:rPr lang="zh-CN" altLang="en-US" sz="2000" dirty="0" smtClean="0"/>
                        <a:t>种方式）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邱功圆</a:t>
                      </a:r>
                      <a:endParaRPr lang="zh-CN" altLang="en-US" sz="2000" dirty="0"/>
                    </a:p>
                  </a:txBody>
                  <a:tcPr/>
                </a:tc>
              </a:tr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/>
                        <a:t>Jmeter</a:t>
                      </a:r>
                      <a:r>
                        <a:rPr lang="zh-CN" altLang="en-US" sz="2000" dirty="0" smtClean="0"/>
                        <a:t>字段校验自动化功能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王勋</a:t>
                      </a:r>
                    </a:p>
                  </a:txBody>
                  <a:tcPr/>
                </a:tc>
              </a:tr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/>
                        <a:t>Jmeter</a:t>
                      </a:r>
                      <a:r>
                        <a:rPr lang="zh-CN" altLang="en-US" sz="2000" dirty="0" smtClean="0"/>
                        <a:t>自动化</a:t>
                      </a:r>
                      <a:r>
                        <a:rPr lang="en-US" altLang="zh-CN" sz="2000" dirty="0" smtClean="0"/>
                        <a:t>BVT</a:t>
                      </a:r>
                      <a:r>
                        <a:rPr lang="zh-CN" altLang="en-US" sz="2000" dirty="0" smtClean="0"/>
                        <a:t>平台及原理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谢映海</a:t>
                      </a:r>
                    </a:p>
                  </a:txBody>
                  <a:tcPr/>
                </a:tc>
              </a:tr>
              <a:tr h="7101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5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/>
                        <a:t>Jmeter</a:t>
                      </a:r>
                      <a:r>
                        <a:rPr lang="zh-CN" altLang="en-US" sz="2000" dirty="0" smtClean="0"/>
                        <a:t>常见问题以及技巧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 smtClean="0"/>
                        <a:t>邱功圆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5592" y="959223"/>
            <a:ext cx="8596668" cy="1320800"/>
          </a:xfrm>
        </p:spPr>
        <p:txBody>
          <a:bodyPr/>
          <a:lstStyle/>
          <a:p>
            <a:r>
              <a:rPr lang="zh-CN" altLang="en-US" dirty="0" smtClean="0"/>
              <a:t>开山篇，该讲些什么，做些什么？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605180" y="2280023"/>
            <a:ext cx="2509620" cy="2707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、讲故事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、定方向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、定责任人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、定规矩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79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ctrTitle"/>
          </p:nvPr>
        </p:nvSpPr>
        <p:spPr>
          <a:xfrm>
            <a:off x="1507067" y="2130691"/>
            <a:ext cx="7766936" cy="192014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12" name="副标题 11"/>
          <p:cNvSpPr>
            <a:spLocks noGrp="1"/>
          </p:cNvSpPr>
          <p:nvPr>
            <p:ph type="subTitle" idx="1"/>
          </p:nvPr>
        </p:nvSpPr>
        <p:spPr>
          <a:xfrm>
            <a:off x="630236" y="2130691"/>
            <a:ext cx="6178527" cy="1822331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、引入和使用</a:t>
            </a:r>
            <a:r>
              <a:rPr lang="en-US" altLang="zh-CN" sz="2800" dirty="0" err="1"/>
              <a:t>jmeter</a:t>
            </a:r>
            <a:r>
              <a:rPr lang="zh-CN" altLang="en-US" sz="2800" dirty="0"/>
              <a:t>的</a:t>
            </a:r>
            <a:r>
              <a:rPr lang="zh-CN" altLang="en-US" sz="2800" dirty="0" smtClean="0"/>
              <a:t>原因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en-US" altLang="zh-CN" sz="2800" dirty="0" err="1" smtClean="0"/>
              <a:t>jmeter</a:t>
            </a:r>
            <a:r>
              <a:rPr lang="zh-CN" altLang="en-US" sz="2800" dirty="0" smtClean="0"/>
              <a:t>的原理、目录解析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</a:t>
            </a:r>
            <a:r>
              <a:rPr lang="zh-CN" altLang="en-US" sz="2800" dirty="0"/>
              <a:t>学习掌握</a:t>
            </a:r>
            <a:r>
              <a:rPr lang="en-US" altLang="zh-CN" sz="2800" dirty="0" err="1"/>
              <a:t>jmeter</a:t>
            </a:r>
            <a:r>
              <a:rPr lang="zh-CN" altLang="en-US" sz="2800" dirty="0"/>
              <a:t>的建议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7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3197" y="197042"/>
            <a:ext cx="8534400" cy="1507067"/>
          </a:xfrm>
        </p:spPr>
        <p:txBody>
          <a:bodyPr/>
          <a:lstStyle/>
          <a:p>
            <a:r>
              <a:rPr lang="zh-CN" altLang="en-US" dirty="0"/>
              <a:t>引入和使用</a:t>
            </a:r>
            <a:r>
              <a:rPr lang="en-US" altLang="zh-CN" dirty="0" err="1"/>
              <a:t>jmeter</a:t>
            </a:r>
            <a:r>
              <a:rPr lang="zh-CN" altLang="en-US" dirty="0"/>
              <a:t>的</a:t>
            </a:r>
            <a:r>
              <a:rPr lang="zh-CN" altLang="en-US" dirty="0" smtClean="0"/>
              <a:t>原因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47269" y="2123208"/>
            <a:ext cx="4888512" cy="1623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特点：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开源、轻量级、插件化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2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适合自动化和持续</a:t>
            </a:r>
            <a:r>
              <a:rPr lang="zh-CN" altLang="en-US" sz="2400" dirty="0" smtClean="0"/>
              <a:t>集成</a:t>
            </a:r>
            <a:endParaRPr lang="en-US" altLang="zh-CN" sz="2400" dirty="0" smtClean="0"/>
          </a:p>
        </p:txBody>
      </p:sp>
      <p:sp>
        <p:nvSpPr>
          <p:cNvPr id="4" name="内容占位符 1"/>
          <p:cNvSpPr txBox="1">
            <a:spLocks/>
          </p:cNvSpPr>
          <p:nvPr/>
        </p:nvSpPr>
        <p:spPr>
          <a:xfrm>
            <a:off x="5426197" y="1540694"/>
            <a:ext cx="4890655" cy="4412672"/>
          </a:xfrm>
          <a:prstGeom prst="rect">
            <a:avLst/>
          </a:prstGeom>
        </p:spPr>
        <p:txBody>
          <a:bodyPr anchor="ctr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使用场景：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</a:rPr>
              <a:t>、性能测试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</a:rPr>
              <a:t>、接口测试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</a:rPr>
              <a:t>、造数据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</a:rPr>
              <a:t>、线上巡检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</a:rPr>
              <a:t>、构建部署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</a:rPr>
              <a:t>、重启服务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7</a:t>
            </a:r>
            <a:r>
              <a:rPr lang="zh-CN" altLang="en-US" sz="2400" dirty="0" smtClean="0">
                <a:solidFill>
                  <a:schemeClr val="tx1"/>
                </a:solidFill>
              </a:rPr>
              <a:t>、清理环境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8</a:t>
            </a:r>
            <a:r>
              <a:rPr lang="zh-CN" altLang="en-US" sz="2400" dirty="0" smtClean="0">
                <a:solidFill>
                  <a:schemeClr val="tx1"/>
                </a:solidFill>
              </a:rPr>
              <a:t>、封装为性能测试平台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1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jmeter</a:t>
            </a:r>
            <a:r>
              <a:rPr lang="zh-CN" altLang="en-US" dirty="0"/>
              <a:t>的原理、目录</a:t>
            </a:r>
            <a:r>
              <a:rPr lang="zh-CN" altLang="en-US" dirty="0" smtClean="0"/>
              <a:t>解析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424815" cy="423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广告时间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77334" y="1930400"/>
            <a:ext cx="8534400" cy="3615267"/>
          </a:xfrm>
        </p:spPr>
        <p:txBody>
          <a:bodyPr/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、关注博客：</a:t>
            </a:r>
            <a:r>
              <a:rPr lang="en-US" altLang="zh-CN" sz="2400" dirty="0" smtClean="0">
                <a:hlinkClick r:id="rId2"/>
              </a:rPr>
              <a:t>http</a:t>
            </a:r>
            <a:r>
              <a:rPr lang="en-US" altLang="zh-CN" sz="2400" dirty="0">
                <a:hlinkClick r:id="rId2"/>
              </a:rPr>
              <a:t>://www.cnblogs.com/heiyexiaoguai</a:t>
            </a:r>
            <a:r>
              <a:rPr lang="en-US" altLang="zh-CN" sz="2400" dirty="0" smtClean="0">
                <a:hlinkClick r:id="rId2"/>
              </a:rPr>
              <a:t>/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/>
              <a:t>、技术嘉</a:t>
            </a:r>
            <a:r>
              <a:rPr lang="zh-CN" altLang="en-US" sz="2400" dirty="0" smtClean="0"/>
              <a:t>年华（</a:t>
            </a:r>
            <a:r>
              <a:rPr lang="en-US" altLang="zh-CN" sz="2400" dirty="0" smtClean="0"/>
              <a:t>7.8</a:t>
            </a:r>
            <a:r>
              <a:rPr lang="zh-CN" altLang="en-US" sz="2400" dirty="0" smtClean="0"/>
              <a:t>，合肥）：</a:t>
            </a:r>
            <a:r>
              <a:rPr lang="en-US" altLang="zh-CN" sz="2400" dirty="0" smtClean="0"/>
              <a:t> </a:t>
            </a:r>
            <a:r>
              <a:rPr lang="en-US" altLang="zh-CN" sz="2400" dirty="0">
                <a:hlinkClick r:id="rId3"/>
              </a:rPr>
              <a:t>http://itest.iflytek.com</a:t>
            </a:r>
            <a:r>
              <a:rPr lang="en-US" altLang="zh-CN" sz="2400" dirty="0" smtClean="0">
                <a:hlinkClick r:id="rId3"/>
              </a:rPr>
              <a:t>/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en-US" sz="2400" dirty="0"/>
              <a:t>关注飞测</a:t>
            </a:r>
            <a:r>
              <a:rPr lang="zh-CN" altLang="en-US" sz="2400" dirty="0" smtClean="0"/>
              <a:t>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81" y="3658112"/>
            <a:ext cx="7012984" cy="30526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68" y="1369938"/>
            <a:ext cx="8368297" cy="5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学习掌握</a:t>
            </a:r>
            <a:r>
              <a:rPr lang="en-US" altLang="zh-CN" dirty="0" err="1"/>
              <a:t>jmeter</a:t>
            </a:r>
            <a:r>
              <a:rPr lang="zh-CN" altLang="en-US" dirty="0"/>
              <a:t>的</a:t>
            </a:r>
            <a:r>
              <a:rPr lang="zh-CN" altLang="en-US" dirty="0" smtClean="0"/>
              <a:t>建议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77334" y="2114551"/>
            <a:ext cx="8534400" cy="2623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现状：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en-US" altLang="zh-CN" sz="2400" dirty="0" err="1"/>
              <a:t>jmeter</a:t>
            </a:r>
            <a:r>
              <a:rPr lang="zh-CN" altLang="en-US" sz="2400" dirty="0"/>
              <a:t>在</a:t>
            </a:r>
            <a:r>
              <a:rPr lang="zh-CN" altLang="en-US" sz="2400" dirty="0" smtClean="0"/>
              <a:t>升级，中文</a:t>
            </a:r>
            <a:r>
              <a:rPr lang="zh-CN" altLang="en-US" sz="2400" dirty="0"/>
              <a:t>好的资料不多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 smtClean="0"/>
              <a:t>、初级的多，深入的少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、没有知识体系，事倍功半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、好高骛远，行动的矮子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490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学习掌握</a:t>
            </a:r>
            <a:r>
              <a:rPr lang="en-US" altLang="zh-CN" dirty="0" err="1"/>
              <a:t>jmeter</a:t>
            </a:r>
            <a:r>
              <a:rPr lang="zh-CN" altLang="en-US" dirty="0"/>
              <a:t>的</a:t>
            </a:r>
            <a:r>
              <a:rPr lang="zh-CN" altLang="en-US" dirty="0" smtClean="0"/>
              <a:t>建议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8052" y="1896827"/>
            <a:ext cx="8203377" cy="46754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600" dirty="0" smtClean="0"/>
              <a:t>学习什么</a:t>
            </a:r>
            <a:endParaRPr lang="en-US" altLang="zh-CN" sz="2600" dirty="0" smtClean="0"/>
          </a:p>
          <a:p>
            <a:r>
              <a:rPr lang="en-US" altLang="zh-CN" sz="2600" dirty="0" smtClean="0"/>
              <a:t>1</a:t>
            </a:r>
            <a:r>
              <a:rPr lang="zh-CN" altLang="en-US" sz="2600" dirty="0" smtClean="0"/>
              <a:t>、学习</a:t>
            </a:r>
            <a:r>
              <a:rPr lang="en-US" altLang="zh-CN" sz="2600" dirty="0" smtClean="0"/>
              <a:t>http</a:t>
            </a:r>
            <a:r>
              <a:rPr lang="zh-CN" altLang="en-US" sz="2600" dirty="0" smtClean="0"/>
              <a:t>协议、</a:t>
            </a:r>
            <a:r>
              <a:rPr lang="en-US" altLang="zh-CN" sz="2600" dirty="0" err="1" smtClean="0"/>
              <a:t>json</a:t>
            </a:r>
            <a:r>
              <a:rPr lang="zh-CN" altLang="en-US" sz="2600" dirty="0" smtClean="0"/>
              <a:t>、</a:t>
            </a:r>
            <a:r>
              <a:rPr lang="en-US" altLang="zh-CN" sz="2600" dirty="0" smtClean="0"/>
              <a:t>html</a:t>
            </a:r>
          </a:p>
          <a:p>
            <a:r>
              <a:rPr lang="en-US" altLang="zh-CN" sz="2600" dirty="0" smtClean="0"/>
              <a:t>2</a:t>
            </a:r>
            <a:r>
              <a:rPr lang="zh-CN" altLang="en-US" sz="2600" dirty="0" smtClean="0"/>
              <a:t>、学</a:t>
            </a:r>
            <a:r>
              <a:rPr lang="en-US" altLang="zh-CN" sz="2600" dirty="0" err="1" smtClean="0"/>
              <a:t>jmeter</a:t>
            </a:r>
            <a:r>
              <a:rPr lang="zh-CN" altLang="en-US" sz="2600" dirty="0" smtClean="0"/>
              <a:t>中元件的含义、结构、作用顺序（常用的几个）</a:t>
            </a:r>
            <a:endParaRPr lang="en-US" altLang="zh-CN" sz="2600" dirty="0" smtClean="0"/>
          </a:p>
          <a:p>
            <a:r>
              <a:rPr lang="en-US" altLang="zh-CN" sz="2600" dirty="0" smtClean="0"/>
              <a:t>3</a:t>
            </a:r>
            <a:r>
              <a:rPr lang="zh-CN" altLang="en-US" sz="2600" dirty="0" smtClean="0"/>
              <a:t>、学习</a:t>
            </a:r>
            <a:r>
              <a:rPr lang="en-US" altLang="zh-CN" sz="2600" dirty="0" err="1" smtClean="0"/>
              <a:t>jmeter</a:t>
            </a:r>
            <a:r>
              <a:rPr lang="zh-CN" altLang="en-US" sz="2600" dirty="0" smtClean="0"/>
              <a:t>的脚本的</a:t>
            </a:r>
            <a:r>
              <a:rPr lang="en-US" altLang="zh-CN" sz="2600" dirty="0" smtClean="0"/>
              <a:t>4</a:t>
            </a:r>
            <a:r>
              <a:rPr lang="zh-CN" altLang="en-US" sz="2600" dirty="0" smtClean="0"/>
              <a:t>种方式（手动、</a:t>
            </a:r>
            <a:r>
              <a:rPr lang="en-US" altLang="zh-CN" sz="2600" dirty="0" err="1" smtClean="0"/>
              <a:t>badboy</a:t>
            </a:r>
            <a:r>
              <a:rPr lang="zh-CN" altLang="en-US" sz="2600" dirty="0" smtClean="0"/>
              <a:t>、</a:t>
            </a:r>
            <a:r>
              <a:rPr lang="en-US" altLang="zh-CN" sz="2600" dirty="0" err="1" smtClean="0"/>
              <a:t>jmeter</a:t>
            </a:r>
            <a:r>
              <a:rPr lang="zh-CN" altLang="en-US" sz="2600" dirty="0" smtClean="0"/>
              <a:t>自带、</a:t>
            </a:r>
            <a:r>
              <a:rPr lang="en-US" altLang="zh-CN" sz="2600" dirty="0" smtClean="0"/>
              <a:t>fiddler</a:t>
            </a:r>
            <a:r>
              <a:rPr lang="zh-CN" altLang="en-US" sz="2600" dirty="0" smtClean="0"/>
              <a:t>转换）</a:t>
            </a:r>
            <a:endParaRPr lang="en-US" altLang="zh-CN" sz="2600" dirty="0" smtClean="0"/>
          </a:p>
          <a:p>
            <a:r>
              <a:rPr lang="en-US" altLang="zh-CN" sz="2600" dirty="0" smtClean="0"/>
              <a:t>4</a:t>
            </a:r>
            <a:r>
              <a:rPr lang="zh-CN" altLang="en-US" sz="2600" dirty="0" smtClean="0"/>
              <a:t>、学习接口测试的原理</a:t>
            </a:r>
            <a:endParaRPr lang="en-US" altLang="zh-CN" sz="2600" dirty="0" smtClean="0"/>
          </a:p>
          <a:p>
            <a:r>
              <a:rPr lang="en-US" altLang="zh-CN" sz="2600" dirty="0" smtClean="0"/>
              <a:t>5</a:t>
            </a:r>
            <a:r>
              <a:rPr lang="zh-CN" altLang="en-US" sz="2600" dirty="0" smtClean="0"/>
              <a:t>、学习性能基础概念和原理</a:t>
            </a:r>
            <a:endParaRPr lang="en-US" altLang="zh-CN" sz="2600" dirty="0" smtClean="0"/>
          </a:p>
          <a:p>
            <a:r>
              <a:rPr lang="en-US" altLang="zh-CN" sz="2600" dirty="0" smtClean="0"/>
              <a:t>6</a:t>
            </a:r>
            <a:r>
              <a:rPr lang="zh-CN" altLang="en-US" sz="2600" dirty="0" smtClean="0"/>
              <a:t>、学监控相关知识</a:t>
            </a:r>
            <a:endParaRPr lang="en-US" altLang="zh-CN" sz="2600" dirty="0" smtClean="0"/>
          </a:p>
          <a:p>
            <a:r>
              <a:rPr lang="en-US" altLang="zh-CN" sz="2600" dirty="0" smtClean="0"/>
              <a:t>7</a:t>
            </a:r>
            <a:r>
              <a:rPr lang="zh-CN" altLang="en-US" sz="2600" dirty="0" smtClean="0"/>
              <a:t>、学</a:t>
            </a:r>
            <a:r>
              <a:rPr lang="en-US" altLang="zh-CN" sz="2600" dirty="0" smtClean="0"/>
              <a:t>java</a:t>
            </a:r>
            <a:r>
              <a:rPr lang="zh-CN" altLang="en-US" sz="2600" dirty="0" smtClean="0"/>
              <a:t>、</a:t>
            </a:r>
            <a:r>
              <a:rPr lang="en-US" altLang="zh-CN" sz="2600" dirty="0" smtClean="0"/>
              <a:t>shell</a:t>
            </a:r>
            <a:r>
              <a:rPr lang="zh-CN" altLang="en-US" sz="2600" dirty="0" smtClean="0"/>
              <a:t>编程</a:t>
            </a:r>
            <a:endParaRPr lang="en-US" altLang="zh-CN" sz="2600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741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学习掌握</a:t>
            </a:r>
            <a:r>
              <a:rPr lang="en-US" altLang="zh-CN" dirty="0" err="1"/>
              <a:t>jmeter</a:t>
            </a:r>
            <a:r>
              <a:rPr lang="zh-CN" altLang="en-US" dirty="0"/>
              <a:t>的</a:t>
            </a:r>
            <a:r>
              <a:rPr lang="zh-CN" altLang="en-US" dirty="0" smtClean="0"/>
              <a:t>建议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08468" y="201295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怎么学</a:t>
            </a: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、参与推出的</a:t>
            </a:r>
            <a:r>
              <a:rPr lang="en-US" altLang="zh-CN" sz="2400" dirty="0" err="1" smtClean="0"/>
              <a:t>jmeter</a:t>
            </a:r>
            <a:r>
              <a:rPr lang="zh-CN" altLang="en-US" sz="2400" dirty="0" smtClean="0"/>
              <a:t>的课程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、关注飞测上文章，对应练习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、在项目中使用，解决问题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、不懂就百度，就看英文资料</a:t>
            </a:r>
            <a:endParaRPr lang="en-US" altLang="zh-CN" sz="2400" dirty="0" smtClean="0"/>
          </a:p>
          <a:p>
            <a:r>
              <a:rPr lang="en-US" altLang="zh-CN" sz="2400" dirty="0" smtClean="0"/>
              <a:t>5</a:t>
            </a:r>
            <a:r>
              <a:rPr lang="zh-CN" altLang="en-US" sz="2400" dirty="0" smtClean="0"/>
              <a:t>、拜师学艺，请教身边的大神</a:t>
            </a:r>
            <a:endParaRPr lang="en-US" altLang="zh-CN" sz="2400" dirty="0" smtClean="0"/>
          </a:p>
          <a:p>
            <a:r>
              <a:rPr lang="en-US" altLang="zh-CN" sz="2400" dirty="0" smtClean="0"/>
              <a:t>6</a:t>
            </a:r>
            <a:r>
              <a:rPr lang="zh-CN" altLang="en-US" sz="2400" dirty="0" smtClean="0"/>
              <a:t>、参考自己整理</a:t>
            </a:r>
            <a:r>
              <a:rPr lang="en-US" altLang="zh-CN" sz="2400" dirty="0" err="1" smtClean="0"/>
              <a:t>jmeter</a:t>
            </a:r>
            <a:r>
              <a:rPr lang="zh-CN" altLang="en-US" sz="2400" dirty="0" smtClean="0"/>
              <a:t>白皮书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2040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讯飞01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讯飞01" id="{20D24754-EFFE-4B8C-8C31-6573404A72DA}" vid="{E16DC5CF-30FC-42F1-AA85-15EF02F983D2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讯飞01</Template>
  <TotalTime>198</TotalTime>
  <Words>483</Words>
  <Application>Microsoft Office PowerPoint</Application>
  <PresentationFormat>宽屏</PresentationFormat>
  <Paragraphs>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方正姚体</vt:lpstr>
      <vt:lpstr>华文新魏</vt:lpstr>
      <vt:lpstr>宋体</vt:lpstr>
      <vt:lpstr>Arial</vt:lpstr>
      <vt:lpstr>Calibri</vt:lpstr>
      <vt:lpstr>Trebuchet MS</vt:lpstr>
      <vt:lpstr>Tw Cen MT</vt:lpstr>
      <vt:lpstr>Wingdings 3</vt:lpstr>
      <vt:lpstr>讯飞01</vt:lpstr>
      <vt:lpstr>平面</vt:lpstr>
      <vt:lpstr>Jmeter系列培训分享：开山篇（1）</vt:lpstr>
      <vt:lpstr>开山篇，该讲些什么，做些什么？</vt:lpstr>
      <vt:lpstr>目录</vt:lpstr>
      <vt:lpstr>引入和使用jmeter的原因</vt:lpstr>
      <vt:lpstr>jmeter的原理、目录解析</vt:lpstr>
      <vt:lpstr>广告时间</vt:lpstr>
      <vt:lpstr>学习掌握jmeter的建议</vt:lpstr>
      <vt:lpstr>学习掌握jmeter的建议</vt:lpstr>
      <vt:lpstr>学习掌握jmeter的建议</vt:lpstr>
      <vt:lpstr>结束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33</cp:revision>
  <dcterms:created xsi:type="dcterms:W3CDTF">2017-06-10T02:16:01Z</dcterms:created>
  <dcterms:modified xsi:type="dcterms:W3CDTF">2017-06-14T10:04:29Z</dcterms:modified>
</cp:coreProperties>
</file>