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slideLayouts/slideLayout2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665" r:id="rId2"/>
    <p:sldMasterId id="2147483707" r:id="rId3"/>
    <p:sldMasterId id="2147483700" r:id="rId4"/>
    <p:sldMasterId id="2147483698" r:id="rId5"/>
    <p:sldMasterId id="2147483668" r:id="rId6"/>
    <p:sldMasterId id="2147483672" r:id="rId7"/>
  </p:sldMasterIdLst>
  <p:notesMasterIdLst>
    <p:notesMasterId r:id="rId48"/>
  </p:notesMasterIdLst>
  <p:handoutMasterIdLst>
    <p:handoutMasterId r:id="rId49"/>
  </p:handoutMasterIdLst>
  <p:sldIdLst>
    <p:sldId id="462" r:id="rId8"/>
    <p:sldId id="463" r:id="rId9"/>
    <p:sldId id="464" r:id="rId10"/>
    <p:sldId id="466" r:id="rId11"/>
    <p:sldId id="587" r:id="rId12"/>
    <p:sldId id="589" r:id="rId13"/>
    <p:sldId id="588" r:id="rId14"/>
    <p:sldId id="590" r:id="rId15"/>
    <p:sldId id="592" r:id="rId16"/>
    <p:sldId id="593" r:id="rId17"/>
    <p:sldId id="594" r:id="rId18"/>
    <p:sldId id="595" r:id="rId19"/>
    <p:sldId id="596" r:id="rId20"/>
    <p:sldId id="597" r:id="rId21"/>
    <p:sldId id="598" r:id="rId22"/>
    <p:sldId id="599" r:id="rId23"/>
    <p:sldId id="600" r:id="rId24"/>
    <p:sldId id="591" r:id="rId25"/>
    <p:sldId id="602" r:id="rId26"/>
    <p:sldId id="603" r:id="rId27"/>
    <p:sldId id="604" r:id="rId28"/>
    <p:sldId id="605" r:id="rId29"/>
    <p:sldId id="606" r:id="rId30"/>
    <p:sldId id="601" r:id="rId31"/>
    <p:sldId id="607" r:id="rId32"/>
    <p:sldId id="608" r:id="rId33"/>
    <p:sldId id="609" r:id="rId34"/>
    <p:sldId id="610" r:id="rId35"/>
    <p:sldId id="611" r:id="rId36"/>
    <p:sldId id="612" r:id="rId37"/>
    <p:sldId id="613" r:id="rId38"/>
    <p:sldId id="614" r:id="rId39"/>
    <p:sldId id="615" r:id="rId40"/>
    <p:sldId id="616" r:id="rId41"/>
    <p:sldId id="617" r:id="rId42"/>
    <p:sldId id="618" r:id="rId43"/>
    <p:sldId id="619" r:id="rId44"/>
    <p:sldId id="620" r:id="rId45"/>
    <p:sldId id="621" r:id="rId46"/>
    <p:sldId id="264" r:id="rId4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2B26"/>
    <a:srgbClr val="49504F"/>
    <a:srgbClr val="FFFFFF"/>
    <a:srgbClr val="B60206"/>
    <a:srgbClr val="B70006"/>
    <a:srgbClr val="FFFFE4"/>
    <a:srgbClr val="919191"/>
    <a:srgbClr val="333333"/>
    <a:srgbClr val="D9D9D9"/>
    <a:srgbClr val="5151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45" autoAdjust="0"/>
    <p:restoredTop sz="92831" autoAdjust="0"/>
  </p:normalViewPr>
  <p:slideViewPr>
    <p:cSldViewPr snapToGrid="0">
      <p:cViewPr varScale="1">
        <p:scale>
          <a:sx n="82" d="100"/>
          <a:sy n="82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341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50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slide" Target="slides/slide3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53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="" xmlns:a16="http://schemas.microsoft.com/office/drawing/2014/main" id="{75BAB8F7-26C7-2345-A2F0-4C70E8EFA8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1EB0FE49-C86E-0B42-8C7E-921C60B5AA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3DFD10-C36A-A44C-AC52-E91D9A58CF7E}" type="datetimeFigureOut">
              <a:rPr kumimoji="1" lang="zh-CN" altLang="en-US" smtClean="0"/>
              <a:t>2021/3/1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9E928822-8127-CD43-9156-5BB443851DB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4FC3EF7F-6078-7249-A167-F5C0687992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F0B397-CD8F-1C4C-97BB-ADF18DDD1C0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62655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7ACF5-0677-4CC5-89ED-AE83D3F5859D}" type="datetimeFigureOut">
              <a:rPr lang="zh-CN" altLang="en-US" smtClean="0"/>
              <a:t>2021/3/1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3F50-FC71-46DD-9BDC-11F985EF41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594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Dog</a:t>
            </a:r>
            <a:r>
              <a:rPr lang="zh-CN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实例对象</a:t>
            </a:r>
          </a:p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snoopy = Dog('Snoopy', 2, 'male')</a:t>
            </a:r>
          </a:p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print(snoopy)</a:t>
            </a:r>
          </a:p>
          <a:p>
            <a:endParaRPr lang="en-US" altLang="zh-CN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Cat</a:t>
            </a:r>
            <a:r>
              <a:rPr lang="zh-CN" altLang="en-US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实例对象</a:t>
            </a:r>
          </a:p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kitty = Cat('Kitty', 1, 'female')</a:t>
            </a:r>
          </a:p>
          <a:p>
            <a:r>
              <a:rPr lang="en-US" altLang="zh-CN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print(kitty)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73104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42287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0929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60539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07401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0919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5434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5951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类属性的优点：记录的某项数据 始终保持一致时，则定义类属性。</a:t>
            </a:r>
            <a:endParaRPr lang="en-US" altLang="zh-CN" dirty="0" smtClean="0"/>
          </a:p>
          <a:p>
            <a:r>
              <a:rPr lang="zh-CN" altLang="en-US" dirty="0" smtClean="0"/>
              <a:t>实例属性 要求 每个对象为其单独开辟一份内存空间来记录数据，而类属性为全类所共有 ，仅占用一份内存，更加节省内存空间。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711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4822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923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458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89007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63F50-FC71-46DD-9BDC-11F985EF414C}" type="slidenum">
              <a:rPr lang="zh-CN" altLang="en-US" smtClean="0"/>
              <a:t>33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991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版式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4469F54-72BF-044A-89E7-CDAF75E947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244725"/>
            <a:ext cx="10541000" cy="1158875"/>
          </a:xfrm>
          <a:prstGeom prst="rect">
            <a:avLst/>
          </a:prstGeom>
        </p:spPr>
        <p:txBody>
          <a:bodyPr anchor="ctr"/>
          <a:lstStyle>
            <a:lvl1pPr>
              <a:defRPr sz="7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主标题</a:t>
            </a:r>
          </a:p>
        </p:txBody>
      </p:sp>
      <p:sp>
        <p:nvSpPr>
          <p:cNvPr id="3" name="文本占位符 3">
            <a:extLst>
              <a:ext uri="{FF2B5EF4-FFF2-40B4-BE49-F238E27FC236}">
                <a16:creationId xmlns="" xmlns:a16="http://schemas.microsoft.com/office/drawing/2014/main" id="{FE68CD30-ECD6-A642-8C7F-BA42D1249DF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454401"/>
            <a:ext cx="10540999" cy="630237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24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</a:lstStyle>
          <a:p>
            <a:pPr lvl="0"/>
            <a:r>
              <a:rPr kumimoji="1" lang="zh-CN" altLang="en-US" dirty="0"/>
              <a:t>副标题内容，如若没有可以删除</a:t>
            </a:r>
          </a:p>
        </p:txBody>
      </p:sp>
    </p:spTree>
    <p:extLst>
      <p:ext uri="{BB962C8B-B14F-4D97-AF65-F5344CB8AC3E}">
        <p14:creationId xmlns:p14="http://schemas.microsoft.com/office/powerpoint/2010/main" val="58872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0081"/>
            <a:ext cx="9845675" cy="487143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947CB16-8D08-5242-A2E0-936DC1D438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908806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（数字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>
            <a:extLst>
              <a:ext uri="{FF2B5EF4-FFF2-40B4-BE49-F238E27FC236}">
                <a16:creationId xmlns="" xmlns:a16="http://schemas.microsoft.com/office/drawing/2014/main" id="{B678CE99-982F-E747-B6C5-B29DECDE38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="" xmlns:a16="http://schemas.microsoft.com/office/drawing/2014/main" id="{88D105DB-24C1-B042-AF5E-89B9573312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9349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8871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正文内容+项目编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" name="文本占位符 11">
            <a:extLst>
              <a:ext uri="{FF2B5EF4-FFF2-40B4-BE49-F238E27FC236}">
                <a16:creationId xmlns="" xmlns:a16="http://schemas.microsoft.com/office/drawing/2014/main" id="{9C0915B4-3DAF-C444-883E-818CAE39A5B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94509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57163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由发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1824831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案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案例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案例标题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80633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步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步骤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步骤标题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此为案例内容，字体不可改，阿里巴巴普惠体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2455844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练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9020C514-817B-504E-A325-60842B59AB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="" xmlns:a16="http://schemas.microsoft.com/office/drawing/2014/main" id="{EDBCAEF0-27E1-194C-B5F4-08826E264FF7}"/>
              </a:ext>
            </a:extLst>
          </p:cNvPr>
          <p:cNvGrpSpPr/>
          <p:nvPr userDrawn="1"/>
        </p:nvGrpSpPr>
        <p:grpSpPr>
          <a:xfrm>
            <a:off x="806306" y="968974"/>
            <a:ext cx="1228476" cy="528956"/>
            <a:chOff x="852891" y="1026849"/>
            <a:chExt cx="1228476" cy="528956"/>
          </a:xfrm>
        </p:grpSpPr>
        <p:sp>
          <p:nvSpPr>
            <p:cNvPr id="7" name="矩形 6">
              <a:extLst>
                <a:ext uri="{FF2B5EF4-FFF2-40B4-BE49-F238E27FC236}">
                  <a16:creationId xmlns="" xmlns:a16="http://schemas.microsoft.com/office/drawing/2014/main" id="{7F233A09-E322-CB4D-81FE-B2170A097F20}"/>
                </a:ext>
              </a:extLst>
            </p:cNvPr>
            <p:cNvSpPr/>
            <p:nvPr/>
          </p:nvSpPr>
          <p:spPr>
            <a:xfrm>
              <a:off x="1047050" y="1144435"/>
              <a:ext cx="1000826" cy="376390"/>
            </a:xfrm>
            <a:prstGeom prst="rect">
              <a:avLst/>
            </a:prstGeom>
            <a:noFill/>
            <a:ln w="127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" name="六边形 7">
              <a:extLst>
                <a:ext uri="{FF2B5EF4-FFF2-40B4-BE49-F238E27FC236}">
                  <a16:creationId xmlns="" xmlns:a16="http://schemas.microsoft.com/office/drawing/2014/main" id="{58F0AF60-824F-A447-B933-34D6D8A0DBD6}"/>
                </a:ext>
              </a:extLst>
            </p:cNvPr>
            <p:cNvSpPr/>
            <p:nvPr/>
          </p:nvSpPr>
          <p:spPr>
            <a:xfrm rot="5400000">
              <a:off x="821086" y="1126435"/>
              <a:ext cx="461175" cy="397565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pic>
          <p:nvPicPr>
            <p:cNvPr id="9" name="图形 8">
              <a:extLst>
                <a:ext uri="{FF2B5EF4-FFF2-40B4-BE49-F238E27FC236}">
                  <a16:creationId xmlns="" xmlns:a16="http://schemas.microsoft.com/office/drawing/2014/main" id="{C4064CF0-C79B-2F4A-839D-A269386675F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46208" y="1217543"/>
              <a:ext cx="201682" cy="201682"/>
            </a:xfrm>
            <a:prstGeom prst="rect">
              <a:avLst/>
            </a:prstGeom>
          </p:spPr>
        </p:pic>
        <p:sp>
          <p:nvSpPr>
            <p:cNvPr id="10" name="TextBox 2">
              <a:extLst>
                <a:ext uri="{FF2B5EF4-FFF2-40B4-BE49-F238E27FC236}">
                  <a16:creationId xmlns="" xmlns:a16="http://schemas.microsoft.com/office/drawing/2014/main" id="{A22AFB91-263F-054D-81BE-7D38A372C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06172" y="1026849"/>
              <a:ext cx="775195" cy="5108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defPPr>
                <a:defRPr lang="zh-CN"/>
              </a:defPPr>
              <a:lvl1pPr>
                <a:lnSpc>
                  <a:spcPct val="150000"/>
                </a:lnSpc>
                <a:defRPr sz="2000">
                  <a:solidFill>
                    <a:srgbClr val="B60206"/>
                  </a:solidFill>
                  <a:latin typeface="Alibaba PuHuiTi M" pitchFamily="18" charset="-122"/>
                  <a:ea typeface="Alibaba PuHuiTi M" pitchFamily="18" charset="-122"/>
                  <a:cs typeface="Alibaba PuHuiTi M" pitchFamily="18" charset="-122"/>
                </a:defRPr>
              </a:lvl1pPr>
              <a:lvl2pPr marL="742950" indent="-28575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dirty="0">
                  <a:solidFill>
                    <a:srgbClr val="AD2B26"/>
                  </a:solidFill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练习</a:t>
              </a:r>
            </a:p>
          </p:txBody>
        </p:sp>
      </p:grpSp>
      <p:sp>
        <p:nvSpPr>
          <p:cNvPr id="11" name="文本占位符 9">
            <a:extLst>
              <a:ext uri="{FF2B5EF4-FFF2-40B4-BE49-F238E27FC236}">
                <a16:creationId xmlns="" xmlns:a16="http://schemas.microsoft.com/office/drawing/2014/main" id="{D44EE2D5-15F6-2E42-8B3D-F0F3139D0A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95450" y="1016160"/>
            <a:ext cx="921423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2400" kern="1200" dirty="0">
                <a:solidFill>
                  <a:srgbClr val="AD2B26"/>
                </a:solidFill>
                <a:latin typeface="Alibaba PuHuiTi M" pitchFamily="18" charset="-122"/>
                <a:ea typeface="Alibaba PuHuiTi M" pitchFamily="18" charset="-122"/>
                <a:cs typeface="Alibaba PuHuiTi M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练习标题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F5EA2F1C-E1D5-B44C-AB78-F1D96E0D74B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450" y="1656000"/>
            <a:ext cx="921423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此为练习内容，字体不可改，阿里巴巴普惠体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4145838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考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六边形 27">
            <a:extLst>
              <a:ext uri="{FF2B5EF4-FFF2-40B4-BE49-F238E27FC236}">
                <a16:creationId xmlns="" xmlns:a16="http://schemas.microsoft.com/office/drawing/2014/main" id="{380B9059-6AA7-9E4F-BC56-F30289A262EA}"/>
              </a:ext>
            </a:extLst>
          </p:cNvPr>
          <p:cNvSpPr/>
          <p:nvPr userDrawn="1"/>
        </p:nvSpPr>
        <p:spPr>
          <a:xfrm rot="5400000">
            <a:off x="941355" y="3612018"/>
            <a:ext cx="1225219" cy="1056223"/>
          </a:xfrm>
          <a:prstGeom prst="hexagon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3" name="六边形 22">
            <a:extLst>
              <a:ext uri="{FF2B5EF4-FFF2-40B4-BE49-F238E27FC236}">
                <a16:creationId xmlns="" xmlns:a16="http://schemas.microsoft.com/office/drawing/2014/main" id="{D71D36F9-1B1C-094A-A062-19A46A7AB388}"/>
              </a:ext>
            </a:extLst>
          </p:cNvPr>
          <p:cNvSpPr/>
          <p:nvPr userDrawn="1"/>
        </p:nvSpPr>
        <p:spPr>
          <a:xfrm rot="5400000">
            <a:off x="1484022" y="2632538"/>
            <a:ext cx="1944550" cy="1676336"/>
          </a:xfrm>
          <a:prstGeom prst="hexagon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36556"/>
            <a:ext cx="5760538" cy="4710244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7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5420" y="2987770"/>
            <a:ext cx="1567542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40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思考</a:t>
            </a:r>
          </a:p>
        </p:txBody>
      </p:sp>
      <p:sp>
        <p:nvSpPr>
          <p:cNvPr id="20" name="标题 1">
            <a:extLst>
              <a:ext uri="{FF2B5EF4-FFF2-40B4-BE49-F238E27FC236}">
                <a16:creationId xmlns="" xmlns:a16="http://schemas.microsoft.com/office/drawing/2014/main" id="{493FA365-EB18-4C49-B470-79A013EED4C7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24" name="六边形 23">
            <a:extLst>
              <a:ext uri="{FF2B5EF4-FFF2-40B4-BE49-F238E27FC236}">
                <a16:creationId xmlns="" xmlns:a16="http://schemas.microsoft.com/office/drawing/2014/main" id="{745B08E3-3066-3844-87E9-46D7426765C6}"/>
              </a:ext>
            </a:extLst>
          </p:cNvPr>
          <p:cNvSpPr/>
          <p:nvPr userDrawn="1"/>
        </p:nvSpPr>
        <p:spPr>
          <a:xfrm rot="5400000">
            <a:off x="3294074" y="2254203"/>
            <a:ext cx="566610" cy="488457"/>
          </a:xfrm>
          <a:prstGeom prst="hexagon">
            <a:avLst/>
          </a:prstGeom>
          <a:solidFill>
            <a:srgbClr val="AD2B26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5" name="六边形 24">
            <a:extLst>
              <a:ext uri="{FF2B5EF4-FFF2-40B4-BE49-F238E27FC236}">
                <a16:creationId xmlns="" xmlns:a16="http://schemas.microsoft.com/office/drawing/2014/main" id="{B7A42CA5-7885-7642-B20D-B92B35099CBC}"/>
              </a:ext>
            </a:extLst>
          </p:cNvPr>
          <p:cNvSpPr/>
          <p:nvPr userDrawn="1"/>
        </p:nvSpPr>
        <p:spPr>
          <a:xfrm rot="5400000">
            <a:off x="1198356" y="4231536"/>
            <a:ext cx="298934" cy="257702"/>
          </a:xfrm>
          <a:prstGeom prst="hexagon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6" name="六边形 25">
            <a:extLst>
              <a:ext uri="{FF2B5EF4-FFF2-40B4-BE49-F238E27FC236}">
                <a16:creationId xmlns="" xmlns:a16="http://schemas.microsoft.com/office/drawing/2014/main" id="{DE7B2235-1C6B-6B44-BC4F-1EC9BD8B9D8D}"/>
              </a:ext>
            </a:extLst>
          </p:cNvPr>
          <p:cNvSpPr/>
          <p:nvPr userDrawn="1"/>
        </p:nvSpPr>
        <p:spPr>
          <a:xfrm rot="5400000">
            <a:off x="3642476" y="4490365"/>
            <a:ext cx="566612" cy="488459"/>
          </a:xfrm>
          <a:prstGeom prst="hexagon">
            <a:avLst/>
          </a:prstGeom>
          <a:noFill/>
          <a:ln w="1905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0" name="六边形 29">
            <a:extLst>
              <a:ext uri="{FF2B5EF4-FFF2-40B4-BE49-F238E27FC236}">
                <a16:creationId xmlns="" xmlns:a16="http://schemas.microsoft.com/office/drawing/2014/main" id="{5BF818FD-51C6-E54A-9D53-783E1313F19E}"/>
              </a:ext>
            </a:extLst>
          </p:cNvPr>
          <p:cNvSpPr/>
          <p:nvPr userDrawn="1"/>
        </p:nvSpPr>
        <p:spPr>
          <a:xfrm rot="5400000">
            <a:off x="1190641" y="1820150"/>
            <a:ext cx="854974" cy="737047"/>
          </a:xfrm>
          <a:prstGeom prst="hexagon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113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总结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pSp>
        <p:nvGrpSpPr>
          <p:cNvPr id="9" name="组合 8"/>
          <p:cNvGrpSpPr/>
          <p:nvPr userDrawn="1"/>
        </p:nvGrpSpPr>
        <p:grpSpPr>
          <a:xfrm>
            <a:off x="710880" y="1928702"/>
            <a:ext cx="3587349" cy="3036721"/>
            <a:chOff x="864135" y="2246295"/>
            <a:chExt cx="3587349" cy="3036721"/>
          </a:xfrm>
        </p:grpSpPr>
        <p:sp>
          <p:nvSpPr>
            <p:cNvPr id="12" name="椭圆 11"/>
            <p:cNvSpPr/>
            <p:nvPr userDrawn="1"/>
          </p:nvSpPr>
          <p:spPr>
            <a:xfrm>
              <a:off x="1348310" y="4694927"/>
              <a:ext cx="588089" cy="588089"/>
            </a:xfrm>
            <a:prstGeom prst="ellipse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 userDrawn="1"/>
          </p:nvSpPr>
          <p:spPr>
            <a:xfrm>
              <a:off x="2962055" y="4101828"/>
              <a:ext cx="926888" cy="926888"/>
            </a:xfrm>
            <a:prstGeom prst="ellipse">
              <a:avLst/>
            </a:prstGeom>
            <a:solidFill>
              <a:srgbClr val="515151">
                <a:alpha val="6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椭圆 13"/>
            <p:cNvSpPr/>
            <p:nvPr userDrawn="1"/>
          </p:nvSpPr>
          <p:spPr>
            <a:xfrm>
              <a:off x="2860808" y="2695667"/>
              <a:ext cx="1590676" cy="1590676"/>
            </a:xfrm>
            <a:prstGeom prst="ellipse">
              <a:avLst/>
            </a:prstGeom>
            <a:noFill/>
            <a:ln w="12700">
              <a:solidFill>
                <a:srgbClr val="515151"/>
              </a:solidFill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椭圆 18"/>
            <p:cNvSpPr/>
            <p:nvPr userDrawn="1"/>
          </p:nvSpPr>
          <p:spPr>
            <a:xfrm>
              <a:off x="1642355" y="2871191"/>
              <a:ext cx="1924945" cy="1895739"/>
            </a:xfrm>
            <a:prstGeom prst="ellipse">
              <a:avLst/>
            </a:prstGeom>
            <a:solidFill>
              <a:schemeClr val="bg1"/>
            </a:solidFill>
            <a:ln w="114300">
              <a:solidFill>
                <a:srgbClr val="AD2B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椭圆 15"/>
            <p:cNvSpPr/>
            <p:nvPr userDrawn="1"/>
          </p:nvSpPr>
          <p:spPr>
            <a:xfrm>
              <a:off x="864135" y="2246295"/>
              <a:ext cx="804338" cy="804338"/>
            </a:xfrm>
            <a:prstGeom prst="ellipse">
              <a:avLst/>
            </a:prstGeom>
            <a:solidFill>
              <a:schemeClr val="bg1">
                <a:lumMod val="9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椭圆 16"/>
            <p:cNvSpPr/>
            <p:nvPr userDrawn="1"/>
          </p:nvSpPr>
          <p:spPr>
            <a:xfrm>
              <a:off x="3257550" y="2352674"/>
              <a:ext cx="314325" cy="314325"/>
            </a:xfrm>
            <a:prstGeom prst="ellipse">
              <a:avLst/>
            </a:prstGeom>
            <a:solidFill>
              <a:srgbClr val="4950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标题占位符 1">
              <a:extLst>
                <a:ext uri="{FF2B5EF4-FFF2-40B4-BE49-F238E27FC236}">
                  <a16:creationId xmlns="" xmlns:a16="http://schemas.microsoft.com/office/drawing/2014/main" id="{EBBF2F2F-D96E-4638-A53F-CD7237FF5C1E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822066" y="3328761"/>
              <a:ext cx="1567542" cy="1079500"/>
            </a:xfrm>
            <a:prstGeom prst="rect">
              <a:avLst/>
            </a:prstGeom>
            <a:noFill/>
            <a:ln>
              <a:noFill/>
            </a:ln>
          </p:spPr>
          <p:txBody>
            <a:bodyPr lIns="91440" tIns="45720" rIns="91440" bIns="45720" anchor="ctr"/>
            <a:lstStyle>
              <a:lvl1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  <a:lvl2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2pPr>
              <a:lvl3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3pPr>
              <a:lvl4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4pPr>
              <a:lvl5pPr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5pPr>
              <a:lvl6pPr marL="3429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6pPr>
              <a:lvl7pPr marL="6858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7pPr>
              <a:lvl8pPr marL="10287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8pPr>
              <a:lvl9pPr marL="1371600" algn="l" rtl="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3000">
                  <a:solidFill>
                    <a:schemeClr val="tx1"/>
                  </a:solidFill>
                  <a:latin typeface="Segoe UI Light" pitchFamily="34" charset="0"/>
                  <a:ea typeface="微软雅黑 Light" pitchFamily="34" charset="-122"/>
                </a:defRPr>
              </a:lvl9pPr>
            </a:lstStyle>
            <a:p>
              <a:pPr algn="ctr"/>
              <a:r>
                <a:rPr lang="zh-CN" altLang="en-US" sz="4000" dirty="0">
                  <a:latin typeface="阿里巴巴普惠体" panose="00020600040101010101" pitchFamily="18" charset="-122"/>
                  <a:ea typeface="阿里巴巴普惠体" panose="00020600040101010101" pitchFamily="18" charset="-122"/>
                  <a:cs typeface="阿里巴巴普惠体" panose="00020600040101010101" pitchFamily="18" charset="-122"/>
                </a:rPr>
                <a:t>总结</a:t>
              </a:r>
            </a:p>
          </p:txBody>
        </p:sp>
      </p:grp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41700943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思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463040"/>
            <a:ext cx="5760538" cy="451104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10" name="标题占位符 1">
            <a:extLst>
              <a:ext uri="{FF2B5EF4-FFF2-40B4-BE49-F238E27FC236}">
                <a16:creationId xmlns="" xmlns:a16="http://schemas.microsoft.com/office/drawing/2014/main" id="{EBBF2F2F-D96E-4638-A53F-CD7237FF5C1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2889250"/>
            <a:ext cx="5105400" cy="107950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>
              <a:defRPr/>
            </a:pPr>
            <a:r>
              <a:rPr lang="zh-CN" altLang="en-US" sz="4800" kern="0" dirty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总结</a:t>
            </a:r>
            <a:endParaRPr lang="zh-TW" altLang="zh-CN" sz="4800" kern="0" dirty="0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5" name="泪珠形 14">
            <a:extLst>
              <a:ext uri="{FF2B5EF4-FFF2-40B4-BE49-F238E27FC236}">
                <a16:creationId xmlns="" xmlns:a16="http://schemas.microsoft.com/office/drawing/2014/main" id="{0EFAFC56-5B16-1644-BDCA-117D21E2806E}"/>
              </a:ext>
            </a:extLst>
          </p:cNvPr>
          <p:cNvSpPr/>
          <p:nvPr userDrawn="1"/>
        </p:nvSpPr>
        <p:spPr>
          <a:xfrm>
            <a:off x="1013943" y="3264492"/>
            <a:ext cx="1399001" cy="1399001"/>
          </a:xfrm>
          <a:prstGeom prst="teardrop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0" name="泪珠形 19">
            <a:extLst>
              <a:ext uri="{FF2B5EF4-FFF2-40B4-BE49-F238E27FC236}">
                <a16:creationId xmlns="" xmlns:a16="http://schemas.microsoft.com/office/drawing/2014/main" id="{02C17FF1-E140-B64F-AF1C-FE17A937E731}"/>
              </a:ext>
            </a:extLst>
          </p:cNvPr>
          <p:cNvSpPr/>
          <p:nvPr userDrawn="1"/>
        </p:nvSpPr>
        <p:spPr>
          <a:xfrm>
            <a:off x="1645363" y="2434299"/>
            <a:ext cx="2017950" cy="2017950"/>
          </a:xfrm>
          <a:prstGeom prst="teardrop">
            <a:avLst/>
          </a:prstGeom>
          <a:solidFill>
            <a:schemeClr val="bg1"/>
          </a:solidFill>
          <a:ln w="114300">
            <a:solidFill>
              <a:srgbClr val="B6020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2" name="标题占位符 1">
            <a:extLst>
              <a:ext uri="{FF2B5EF4-FFF2-40B4-BE49-F238E27FC236}">
                <a16:creationId xmlns="" xmlns:a16="http://schemas.microsoft.com/office/drawing/2014/main" id="{F639FB5D-6047-3448-A319-F4FD2BA72BB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思路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23" name="泪珠形 22">
            <a:extLst>
              <a:ext uri="{FF2B5EF4-FFF2-40B4-BE49-F238E27FC236}">
                <a16:creationId xmlns="" xmlns:a16="http://schemas.microsoft.com/office/drawing/2014/main" id="{0C1BFADD-1066-B04B-BD99-C7E20F0FA73E}"/>
              </a:ext>
            </a:extLst>
          </p:cNvPr>
          <p:cNvSpPr/>
          <p:nvPr userDrawn="1"/>
        </p:nvSpPr>
        <p:spPr>
          <a:xfrm>
            <a:off x="3663313" y="4089233"/>
            <a:ext cx="439924" cy="439924"/>
          </a:xfrm>
          <a:prstGeom prst="teardrop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4" name="泪珠形 23">
            <a:extLst>
              <a:ext uri="{FF2B5EF4-FFF2-40B4-BE49-F238E27FC236}">
                <a16:creationId xmlns="" xmlns:a16="http://schemas.microsoft.com/office/drawing/2014/main" id="{20149FF9-71F5-FB43-A7A0-BB0C90CB4486}"/>
              </a:ext>
            </a:extLst>
          </p:cNvPr>
          <p:cNvSpPr/>
          <p:nvPr userDrawn="1"/>
        </p:nvSpPr>
        <p:spPr>
          <a:xfrm>
            <a:off x="2152487" y="2051117"/>
            <a:ext cx="260457" cy="260457"/>
          </a:xfrm>
          <a:prstGeom prst="teardrop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25" name="泪珠形 24">
            <a:extLst>
              <a:ext uri="{FF2B5EF4-FFF2-40B4-BE49-F238E27FC236}">
                <a16:creationId xmlns="" xmlns:a16="http://schemas.microsoft.com/office/drawing/2014/main" id="{098F3E8C-7A22-A34B-817A-438DDA0CAC1C}"/>
              </a:ext>
            </a:extLst>
          </p:cNvPr>
          <p:cNvSpPr/>
          <p:nvPr userDrawn="1"/>
        </p:nvSpPr>
        <p:spPr>
          <a:xfrm>
            <a:off x="844996" y="3381144"/>
            <a:ext cx="562210" cy="562210"/>
          </a:xfrm>
          <a:prstGeom prst="teardrop">
            <a:avLst/>
          </a:prstGeom>
          <a:noFill/>
          <a:ln w="12700">
            <a:solidFill>
              <a:srgbClr val="DE001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068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019358" y="1006475"/>
            <a:ext cx="5973761" cy="4256405"/>
          </a:xfrm>
          <a:prstGeom prst="rect">
            <a:avLst/>
          </a:prstGeom>
        </p:spPr>
        <p:txBody>
          <a:bodyPr anchor="ctr"/>
          <a:lstStyle>
            <a:lvl1pPr marL="457189" marR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marL="457189" marR="0" lvl="0" indent="-457189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u"/>
              <a:tabLst/>
              <a:defRPr/>
            </a:pPr>
            <a:r>
              <a:rPr kumimoji="1" lang="zh-CN" altLang="en-US" dirty="0"/>
              <a:t>此内容上下居中对齐，可根据实际情况微调位置和字体大小</a:t>
            </a:r>
          </a:p>
          <a:p>
            <a:pPr lvl="0"/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646942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今日作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="" xmlns:a16="http://schemas.microsoft.com/office/drawing/2014/main" id="{4AB6E3BD-F819-724D-9482-568CE7A3A1F8}"/>
              </a:ext>
            </a:extLst>
          </p:cNvPr>
          <p:cNvSpPr/>
          <p:nvPr userDrawn="1"/>
        </p:nvSpPr>
        <p:spPr>
          <a:xfrm rot="2700000">
            <a:off x="3564412" y="3089727"/>
            <a:ext cx="936368" cy="936368"/>
          </a:xfrm>
          <a:prstGeom prst="rect">
            <a:avLst/>
          </a:pr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39" name="矩形 38">
            <a:extLst>
              <a:ext uri="{FF2B5EF4-FFF2-40B4-BE49-F238E27FC236}">
                <a16:creationId xmlns="" xmlns:a16="http://schemas.microsoft.com/office/drawing/2014/main" id="{19BD6F73-BC4E-714F-81EB-5276C9B1460A}"/>
              </a:ext>
            </a:extLst>
          </p:cNvPr>
          <p:cNvSpPr/>
          <p:nvPr userDrawn="1"/>
        </p:nvSpPr>
        <p:spPr>
          <a:xfrm rot="2700000">
            <a:off x="3711024" y="4032814"/>
            <a:ext cx="643144" cy="643144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1" name="矩形 40">
            <a:extLst>
              <a:ext uri="{FF2B5EF4-FFF2-40B4-BE49-F238E27FC236}">
                <a16:creationId xmlns="" xmlns:a16="http://schemas.microsoft.com/office/drawing/2014/main" id="{93788A09-8D86-D048-B1A9-A02E86D4E252}"/>
              </a:ext>
            </a:extLst>
          </p:cNvPr>
          <p:cNvSpPr/>
          <p:nvPr userDrawn="1"/>
        </p:nvSpPr>
        <p:spPr>
          <a:xfrm rot="2700000">
            <a:off x="1595908" y="2140629"/>
            <a:ext cx="219635" cy="219635"/>
          </a:xfrm>
          <a:prstGeom prst="rect">
            <a:avLst/>
          </a:prstGeom>
          <a:solidFill>
            <a:srgbClr val="4950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="" xmlns:a16="http://schemas.microsoft.com/office/drawing/2014/main" id="{B9328185-789E-DD42-AA27-851035E2E6BA}"/>
              </a:ext>
            </a:extLst>
          </p:cNvPr>
          <p:cNvSpPr/>
          <p:nvPr userDrawn="1"/>
        </p:nvSpPr>
        <p:spPr>
          <a:xfrm rot="2700000">
            <a:off x="1559312" y="4247863"/>
            <a:ext cx="494750" cy="494750"/>
          </a:xfrm>
          <a:prstGeom prst="rect">
            <a:avLst/>
          </a:prstGeom>
          <a:solidFill>
            <a:srgbClr val="515151">
              <a:alpha val="6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4" name="矩形 43">
            <a:extLst>
              <a:ext uri="{FF2B5EF4-FFF2-40B4-BE49-F238E27FC236}">
                <a16:creationId xmlns="" xmlns:a16="http://schemas.microsoft.com/office/drawing/2014/main" id="{5F2080FE-05C6-2340-B7D7-FCDE4D780420}"/>
              </a:ext>
            </a:extLst>
          </p:cNvPr>
          <p:cNvSpPr/>
          <p:nvPr userDrawn="1"/>
        </p:nvSpPr>
        <p:spPr>
          <a:xfrm rot="2700000">
            <a:off x="986540" y="2161712"/>
            <a:ext cx="361655" cy="361655"/>
          </a:xfrm>
          <a:prstGeom prst="rect">
            <a:avLst/>
          </a:prstGeom>
          <a:noFill/>
          <a:ln w="12700">
            <a:solidFill>
              <a:srgbClr val="51515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40" name="矩形 39">
            <a:extLst>
              <a:ext uri="{FF2B5EF4-FFF2-40B4-BE49-F238E27FC236}">
                <a16:creationId xmlns="" xmlns:a16="http://schemas.microsoft.com/office/drawing/2014/main" id="{990C36A6-06C1-0647-8725-306AE7D5DB42}"/>
              </a:ext>
            </a:extLst>
          </p:cNvPr>
          <p:cNvSpPr/>
          <p:nvPr userDrawn="1"/>
        </p:nvSpPr>
        <p:spPr>
          <a:xfrm rot="2700000">
            <a:off x="1815645" y="2537749"/>
            <a:ext cx="1828800" cy="1828800"/>
          </a:xfrm>
          <a:prstGeom prst="rect">
            <a:avLst/>
          </a:prstGeom>
          <a:solidFill>
            <a:schemeClr val="bg1"/>
          </a:solidFill>
          <a:ln w="114300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sp>
        <p:nvSpPr>
          <p:cNvPr id="8" name="文本占位符 3">
            <a:extLst>
              <a:ext uri="{FF2B5EF4-FFF2-40B4-BE49-F238E27FC236}">
                <a16:creationId xmlns="" xmlns:a16="http://schemas.microsoft.com/office/drawing/2014/main" id="{34600FE5-8DCA-46AA-AB57-2E40352BF07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126584" y="1371600"/>
            <a:ext cx="5760538" cy="4673600"/>
          </a:xfrm>
          <a:prstGeom prst="rect">
            <a:avLst/>
          </a:prstGeom>
        </p:spPr>
        <p:txBody>
          <a:bodyPr anchor="ctr"/>
          <a:lstStyle>
            <a:lvl1pPr marL="342900" marR="0" indent="-342900" algn="l" defTabSz="914400" rtl="0" eaLnBrk="0" fontAlgn="base" latinLnBrk="0" hangingPunct="0">
              <a:lnSpc>
                <a:spcPct val="2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 sz="180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5" indent="0">
              <a:buNone/>
              <a:defRPr/>
            </a:lvl4pPr>
          </a:lstStyle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r>
              <a:rPr lang="zh-CN" altLang="en-US" dirty="0"/>
              <a:t>请输入正文内容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sp>
        <p:nvSpPr>
          <p:cNvPr id="21" name="标题 1">
            <a:extLst>
              <a:ext uri="{FF2B5EF4-FFF2-40B4-BE49-F238E27FC236}">
                <a16:creationId xmlns="" xmlns:a16="http://schemas.microsoft.com/office/drawing/2014/main" id="{B0EF16AB-AE8A-5D46-82EA-397E62F93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33" name="标题占位符 1">
            <a:extLst>
              <a:ext uri="{FF2B5EF4-FFF2-40B4-BE49-F238E27FC236}">
                <a16:creationId xmlns="" xmlns:a16="http://schemas.microsoft.com/office/drawing/2014/main" id="{C9A22D05-8FDB-7546-BB47-01F708903CC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938193" y="2679748"/>
            <a:ext cx="1567542" cy="1546570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5pPr>
            <a:lvl6pPr marL="3429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6pPr>
            <a:lvl7pPr marL="685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7pPr>
            <a:lvl8pPr marL="10287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8pPr>
            <a:lvl9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Segoe UI Light" pitchFamily="34" charset="0"/>
                <a:ea typeface="微软雅黑 Light" pitchFamily="34" charset="-122"/>
              </a:defRPr>
            </a:lvl9pPr>
          </a:lstStyle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今日</a:t>
            </a:r>
            <a:endParaRPr lang="en-US" altLang="zh-CN" sz="3600" dirty="0"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pPr algn="ctr"/>
            <a:r>
              <a:rPr lang="zh-CN" altLang="en-US" sz="3600" dirty="0"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作业</a:t>
            </a:r>
          </a:p>
        </p:txBody>
      </p:sp>
      <p:sp>
        <p:nvSpPr>
          <p:cNvPr id="45" name="矩形 44">
            <a:extLst>
              <a:ext uri="{FF2B5EF4-FFF2-40B4-BE49-F238E27FC236}">
                <a16:creationId xmlns="" xmlns:a16="http://schemas.microsoft.com/office/drawing/2014/main" id="{9C7A4DAB-DC8A-9A43-A443-C9AE1D1E2698}"/>
              </a:ext>
            </a:extLst>
          </p:cNvPr>
          <p:cNvSpPr/>
          <p:nvPr userDrawn="1"/>
        </p:nvSpPr>
        <p:spPr>
          <a:xfrm rot="2700000">
            <a:off x="4273426" y="2466440"/>
            <a:ext cx="263657" cy="263657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3922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15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习目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占位符 7">
            <a:extLst>
              <a:ext uri="{FF2B5EF4-FFF2-40B4-BE49-F238E27FC236}">
                <a16:creationId xmlns="" xmlns:a16="http://schemas.microsoft.com/office/drawing/2014/main" id="{81B62E64-63F1-3949-8E18-11A80E8D9F0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866958" y="1087755"/>
            <a:ext cx="6298881" cy="4855845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200000"/>
              </a:lnSpc>
              <a:buFont typeface="+mj-lt"/>
              <a:buAutoNum type="arabicPeriod"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kumimoji="1" lang="zh-CN" altLang="en-US" dirty="0"/>
              <a:t>单击此处编辑母版文本样式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根据实际内容可调整文字高低的位置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此内容上下居中对齐，可根据实际情况微调位置和字体大小</a:t>
            </a:r>
          </a:p>
        </p:txBody>
      </p:sp>
    </p:spTree>
    <p:extLst>
      <p:ext uri="{BB962C8B-B14F-4D97-AF65-F5344CB8AC3E}">
        <p14:creationId xmlns:p14="http://schemas.microsoft.com/office/powerpoint/2010/main" val="219625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+二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8F239209-2A8D-D940-8FA0-61988543E49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73040" y="2398078"/>
            <a:ext cx="6725920" cy="548322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36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标题，右侧章节自行设置，如</a:t>
            </a:r>
            <a:r>
              <a:rPr kumimoji="1" lang="en-US" altLang="zh-CN" dirty="0"/>
              <a:t>01</a:t>
            </a:r>
            <a:endParaRPr kumimoji="1" lang="zh-CN" altLang="en-US" dirty="0"/>
          </a:p>
        </p:txBody>
      </p:sp>
      <p:sp>
        <p:nvSpPr>
          <p:cNvPr id="16" name="文本占位符 15">
            <a:extLst>
              <a:ext uri="{FF2B5EF4-FFF2-40B4-BE49-F238E27FC236}">
                <a16:creationId xmlns="" xmlns:a16="http://schemas.microsoft.com/office/drawing/2014/main" id="{CA56E57C-1F68-E948-87DC-0FF15A8C7DE7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273040" y="3069272"/>
            <a:ext cx="5466080" cy="2031047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600" b="0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>
              <a:buNone/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  <a:lvl4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4pPr>
            <a:lvl5pPr>
              <a:defRPr b="0" i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5pPr>
          </a:lstStyle>
          <a:p>
            <a:pPr lvl="0"/>
            <a:r>
              <a:rPr kumimoji="1" lang="zh-CN" altLang="en-US" dirty="0"/>
              <a:t>输入具体主讲内容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可根据标题数量调整字体大小</a:t>
            </a:r>
          </a:p>
        </p:txBody>
      </p:sp>
      <p:sp>
        <p:nvSpPr>
          <p:cNvPr id="17" name="文本占位符 13">
            <a:extLst>
              <a:ext uri="{FF2B5EF4-FFF2-40B4-BE49-F238E27FC236}">
                <a16:creationId xmlns="" xmlns:a16="http://schemas.microsoft.com/office/drawing/2014/main" id="{01590D97-7CA9-B247-806A-885950A786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19876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节页版式（一级标题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>
            <a:extLst>
              <a:ext uri="{FF2B5EF4-FFF2-40B4-BE49-F238E27FC236}">
                <a16:creationId xmlns="" xmlns:a16="http://schemas.microsoft.com/office/drawing/2014/main" id="{ED1003EB-0D97-5849-AC50-BFB3EDAA3B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32400" y="2766218"/>
            <a:ext cx="6654800" cy="1325563"/>
          </a:xfrm>
          <a:prstGeom prst="rect">
            <a:avLst/>
          </a:prstGeom>
        </p:spPr>
        <p:txBody>
          <a:bodyPr/>
          <a:lstStyle>
            <a:lvl1pPr>
              <a:defRPr sz="3200" b="0" i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kumimoji="1" lang="zh-CN" altLang="en-US" dirty="0"/>
              <a:t>章节标题，右侧章节数字需自行设置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="" xmlns:a16="http://schemas.microsoft.com/office/drawing/2014/main" id="{0C8E5D29-3E75-FC46-80C9-2080D9268E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81755" y="2468880"/>
            <a:ext cx="1127125" cy="1148080"/>
          </a:xfrm>
          <a:prstGeom prst="rect">
            <a:avLst/>
          </a:prstGeom>
        </p:spPr>
        <p:txBody>
          <a:bodyPr anchor="ctr"/>
          <a:lstStyle>
            <a:lvl1pPr algn="ctr">
              <a:buNone/>
              <a:defRPr sz="4000" b="1" i="0">
                <a:solidFill>
                  <a:srgbClr val="FFFFFF"/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kumimoji="1" lang="zh-CN" altLang="en-US" dirty="0"/>
              <a:t>章</a:t>
            </a:r>
          </a:p>
        </p:txBody>
      </p:sp>
    </p:spTree>
    <p:extLst>
      <p:ext uri="{BB962C8B-B14F-4D97-AF65-F5344CB8AC3E}">
        <p14:creationId xmlns:p14="http://schemas.microsoft.com/office/powerpoint/2010/main" val="3315334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无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BE6C2551-88ED-4239-96A2-7F3C49A205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10" name="文本占位符 9">
            <a:extLst>
              <a:ext uri="{FF2B5EF4-FFF2-40B4-BE49-F238E27FC236}">
                <a16:creationId xmlns="" xmlns:a16="http://schemas.microsoft.com/office/drawing/2014/main" id="{1BE760B7-955D-46DB-9CF6-0F5E75ACEF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69880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12" name="文本占位符 11">
            <a:extLst>
              <a:ext uri="{FF2B5EF4-FFF2-40B4-BE49-F238E27FC236}">
                <a16:creationId xmlns="" xmlns:a16="http://schemas.microsoft.com/office/drawing/2014/main" id="{0F12D90F-BB49-421D-A9D1-C25C2A378E5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56000"/>
            <a:ext cx="10698800" cy="421957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此为正文内容，字体不可改，阿里巴巴普惠体</a:t>
            </a:r>
            <a:r>
              <a:rPr lang="en-US" altLang="zh-CN" dirty="0"/>
              <a:t>16</a:t>
            </a:r>
            <a:r>
              <a:rPr lang="zh-CN" altLang="en-US" dirty="0"/>
              <a:t>号</a:t>
            </a:r>
            <a:endParaRPr lang="en-US" altLang="zh-CN" dirty="0"/>
          </a:p>
          <a:p>
            <a:pPr lvl="0"/>
            <a:r>
              <a:rPr lang="zh-CN" altLang="en-US" dirty="0"/>
              <a:t>建议不超过三行，以图文并茂的方式讲解知识</a:t>
            </a:r>
          </a:p>
        </p:txBody>
      </p:sp>
    </p:spTree>
    <p:extLst>
      <p:ext uri="{BB962C8B-B14F-4D97-AF65-F5344CB8AC3E}">
        <p14:creationId xmlns:p14="http://schemas.microsoft.com/office/powerpoint/2010/main" val="18889851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项目符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="" xmlns:a16="http://schemas.microsoft.com/office/drawing/2014/main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1" y="1646133"/>
            <a:ext cx="10749598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en-US" altLang="zh-CN" sz="1600" b="0" i="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lnSpc>
                <a:spcPct val="150000"/>
              </a:lnSpc>
              <a:buFont typeface="Wingdings" pitchFamily="2" charset="2"/>
              <a:buChar char="l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Arial" panose="020B0604020202020204" pitchFamily="34" charset="0"/>
              <a:buChar char="•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49FCFB1A-E1EE-3245-9778-ABB7ACB14F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4418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="" xmlns:a16="http://schemas.microsoft.com/office/drawing/2014/main" id="{2DD40269-A2A6-814E-991D-1DBB1287380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9599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marL="0" lvl="0" indent="0">
              <a:buNone/>
            </a:pPr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163991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+正文内容（数字编号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11">
            <a:extLst>
              <a:ext uri="{FF2B5EF4-FFF2-40B4-BE49-F238E27FC236}">
                <a16:creationId xmlns="" xmlns:a16="http://schemas.microsoft.com/office/drawing/2014/main" id="{052D8D2A-DC76-4246-B7A3-897EC598042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79" y="1646133"/>
            <a:ext cx="10719120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+mj-lt"/>
              <a:buAutoNum type="arabicPeriod"/>
              <a:tabLst/>
              <a:defRPr lang="en-US" altLang="zh-CN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  <a:lvl2pPr marL="720000" indent="-360000">
              <a:lnSpc>
                <a:spcPct val="150000"/>
              </a:lnSpc>
              <a:buFont typeface="+mj-lt"/>
              <a:buAutoNum type="arabicPeriod"/>
              <a:tabLst/>
              <a:defRPr lang="en-US" altLang="zh-CN" sz="1400" b="0" i="0" dirty="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lnSpc>
                <a:spcPct val="150000"/>
              </a:lnSpc>
              <a:buFont typeface="+mj-ea"/>
              <a:buAutoNum type="circleNumDbPlain"/>
              <a:tabLst/>
              <a:defRPr lang="zh-CN" altLang="en-US" sz="1400" b="0" i="0" dirty="0"/>
            </a:lvl3pPr>
          </a:lstStyle>
          <a:p>
            <a:pPr marL="0" lvl="0" indent="0">
              <a:lnSpc>
                <a:spcPct val="150000"/>
              </a:lnSpc>
              <a:buNone/>
            </a:pPr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lvl="1"/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lvl="2"/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  <p:sp>
        <p:nvSpPr>
          <p:cNvPr id="5" name="标题 1">
            <a:extLst>
              <a:ext uri="{FF2B5EF4-FFF2-40B4-BE49-F238E27FC236}">
                <a16:creationId xmlns="" xmlns:a16="http://schemas.microsoft.com/office/drawing/2014/main" id="{64C54839-92D5-0E4E-B9C2-203FF53C322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9">
            <a:extLst>
              <a:ext uri="{FF2B5EF4-FFF2-40B4-BE49-F238E27FC236}">
                <a16:creationId xmlns="" xmlns:a16="http://schemas.microsoft.com/office/drawing/2014/main" id="{E5CC542A-FF04-5243-BA82-1AC7B0A112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1" y="940081"/>
            <a:ext cx="10719120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</p:spTree>
    <p:extLst>
      <p:ext uri="{BB962C8B-B14F-4D97-AF65-F5344CB8AC3E}">
        <p14:creationId xmlns:p14="http://schemas.microsoft.com/office/powerpoint/2010/main" val="286276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二级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="" xmlns:a16="http://schemas.microsoft.com/office/drawing/2014/main" id="{E4D92416-D30F-8049-AD27-C955EC07F2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0880" y="234029"/>
            <a:ext cx="8771021" cy="517190"/>
          </a:xfrm>
          <a:prstGeom prst="rect">
            <a:avLst/>
          </a:prstGeom>
        </p:spPr>
        <p:txBody>
          <a:bodyPr anchor="ctr" anchorCtr="0"/>
          <a:lstStyle>
            <a:lvl1pPr>
              <a:defRPr lang="zh-CN" altLang="en-US" sz="2400" i="0" dirty="0">
                <a:solidFill>
                  <a:schemeClr val="tx1">
                    <a:lumMod val="65000"/>
                    <a:lumOff val="35000"/>
                  </a:schemeClr>
                </a:solidFill>
                <a:latin typeface="Alibaba PuHuiTi B" pitchFamily="18" charset="-122"/>
                <a:ea typeface="Alibaba PuHuiTi B" pitchFamily="18" charset="-122"/>
                <a:cs typeface="Alibaba PuHuiTi B" pitchFamily="18" charset="-122"/>
              </a:defRPr>
            </a:lvl1pPr>
          </a:lstStyle>
          <a:p>
            <a:pPr lvl="0"/>
            <a:r>
              <a:rPr lang="zh-CN" altLang="en-US" dirty="0"/>
              <a:t>正文一级标题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24</a:t>
            </a:r>
            <a:r>
              <a:rPr lang="zh-CN" altLang="en-US" dirty="0"/>
              <a:t>号</a:t>
            </a:r>
          </a:p>
        </p:txBody>
      </p:sp>
      <p:sp>
        <p:nvSpPr>
          <p:cNvPr id="5" name="文本占位符 9">
            <a:extLst>
              <a:ext uri="{FF2B5EF4-FFF2-40B4-BE49-F238E27FC236}">
                <a16:creationId xmlns="" xmlns:a16="http://schemas.microsoft.com/office/drawing/2014/main" id="{FB933948-E99B-AD48-8B41-DEA66BC8FB5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0880" y="940081"/>
            <a:ext cx="10748056" cy="517190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1800" b="1">
                <a:solidFill>
                  <a:srgbClr val="40404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defRPr>
            </a:lvl1pPr>
          </a:lstStyle>
          <a:p>
            <a:pPr lvl="0"/>
            <a:r>
              <a:rPr lang="zh-CN" altLang="en-US" dirty="0"/>
              <a:t>正文二级标题</a:t>
            </a:r>
            <a:r>
              <a:rPr lang="en-US" altLang="zh-CN" dirty="0"/>
              <a:t>-</a:t>
            </a:r>
            <a:r>
              <a:rPr lang="zh-CN" altLang="en-US" dirty="0"/>
              <a:t>阿里巴巴普惠体</a:t>
            </a:r>
            <a:r>
              <a:rPr lang="en-US" altLang="zh-CN" dirty="0"/>
              <a:t>18</a:t>
            </a:r>
            <a:r>
              <a:rPr lang="zh-CN" altLang="en-US" dirty="0"/>
              <a:t>号</a:t>
            </a:r>
          </a:p>
        </p:txBody>
      </p:sp>
      <p:sp>
        <p:nvSpPr>
          <p:cNvPr id="6" name="文本占位符 11">
            <a:extLst>
              <a:ext uri="{FF2B5EF4-FFF2-40B4-BE49-F238E27FC236}">
                <a16:creationId xmlns="" xmlns:a16="http://schemas.microsoft.com/office/drawing/2014/main" id="{D8BA1B0F-468D-0446-AB7E-B23A83414D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10880" y="1646133"/>
            <a:ext cx="10748057" cy="4219575"/>
          </a:xfrm>
          <a:prstGeom prst="rect">
            <a:avLst/>
          </a:prstGeom>
        </p:spPr>
        <p:txBody>
          <a:bodyPr/>
          <a:lstStyle>
            <a:lvl1pPr marL="360000" indent="-360000">
              <a:lnSpc>
                <a:spcPct val="150000"/>
              </a:lnSpc>
              <a:buClr>
                <a:srgbClr val="404040"/>
              </a:buClr>
              <a:buSzPct val="85000"/>
              <a:buFont typeface="Wingdings" pitchFamily="2" charset="2"/>
              <a:buChar char="l"/>
              <a:tabLst/>
              <a:defRPr lang="zh-CN" altLang="en-US" sz="16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1pPr>
            <a:lvl2pPr marL="719138" indent="-358775">
              <a:buFont typeface="Wingdings" pitchFamily="2" charset="2"/>
              <a:buChar char="l"/>
              <a:tabLst/>
              <a:defRPr lang="en-US" altLang="zh-CN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2pPr>
            <a:lvl3pPr marL="1079500" indent="-358775">
              <a:buFont typeface="Wingdings" pitchFamily="2" charset="2"/>
              <a:buChar char="l"/>
              <a:tabLst/>
              <a:defRPr lang="zh-CN" altLang="en-US" sz="1400" b="0" i="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defRPr>
            </a:lvl3pPr>
          </a:lstStyle>
          <a:p>
            <a:pPr lvl="0"/>
            <a:r>
              <a:rPr lang="zh-CN" altLang="en-US" dirty="0"/>
              <a:t>此处以罗列的方式表达</a:t>
            </a:r>
            <a:r>
              <a:rPr lang="en-US" altLang="zh-CN" dirty="0"/>
              <a:t>XXX</a:t>
            </a:r>
            <a:r>
              <a:rPr lang="zh-CN" altLang="en-US" dirty="0"/>
              <a:t>技术特性</a:t>
            </a:r>
            <a:r>
              <a:rPr lang="en-US" altLang="zh-CN" dirty="0"/>
              <a:t>/</a:t>
            </a:r>
            <a:r>
              <a:rPr lang="zh-CN" altLang="en-US" dirty="0"/>
              <a:t>要点等</a:t>
            </a:r>
            <a:endParaRPr lang="en-US" altLang="zh-CN" dirty="0"/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1</a:t>
            </a:r>
          </a:p>
          <a:p>
            <a:pPr marL="720000" lvl="1" indent="-360000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buFont typeface="Wingdings" pitchFamily="2" charset="2"/>
              <a:buChar char="p"/>
              <a:tabLst/>
            </a:pPr>
            <a:r>
              <a:rPr lang="zh-CN" altLang="en-US" dirty="0"/>
              <a:t>技术特性</a:t>
            </a:r>
            <a:r>
              <a:rPr lang="en-US" altLang="zh-CN" dirty="0"/>
              <a:t>2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1</a:t>
            </a:r>
          </a:p>
          <a:p>
            <a:pPr marL="1079500" lvl="2" indent="-358775" algn="l" rt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404040"/>
              </a:buClr>
              <a:buSzPct val="85000"/>
              <a:tabLst/>
            </a:pPr>
            <a:r>
              <a:rPr lang="zh-CN" altLang="en-US" dirty="0"/>
              <a:t>要点</a:t>
            </a:r>
            <a:r>
              <a:rPr lang="en-US" altLang="zh-CN" dirty="0"/>
              <a:t>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37497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svg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图片 25">
            <a:extLst>
              <a:ext uri="{FF2B5EF4-FFF2-40B4-BE49-F238E27FC236}">
                <a16:creationId xmlns="" xmlns:a16="http://schemas.microsoft.com/office/drawing/2014/main" id="{D359BD9D-8F8C-A44C-91CC-CA8F5146AA4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1677" y="5726430"/>
            <a:ext cx="2748647" cy="448662"/>
          </a:xfrm>
          <a:prstGeom prst="rect">
            <a:avLst/>
          </a:prstGeom>
        </p:spPr>
      </p:pic>
      <p:sp>
        <p:nvSpPr>
          <p:cNvPr id="30" name="六边形 29">
            <a:extLst>
              <a:ext uri="{FF2B5EF4-FFF2-40B4-BE49-F238E27FC236}">
                <a16:creationId xmlns="" xmlns:a16="http://schemas.microsoft.com/office/drawing/2014/main" id="{6F51DA0D-EA98-B14B-A35B-7EDF8DBC5804}"/>
              </a:ext>
            </a:extLst>
          </p:cNvPr>
          <p:cNvSpPr/>
          <p:nvPr userDrawn="1"/>
        </p:nvSpPr>
        <p:spPr>
          <a:xfrm rot="5400000">
            <a:off x="8672366" y="-244234"/>
            <a:ext cx="1034350" cy="1136649"/>
          </a:xfrm>
          <a:custGeom>
            <a:avLst/>
            <a:gdLst>
              <a:gd name="connsiteX0" fmla="*/ 0 w 1318512"/>
              <a:gd name="connsiteY0" fmla="*/ 568325 h 1136649"/>
              <a:gd name="connsiteX1" fmla="*/ 284162 w 1318512"/>
              <a:gd name="connsiteY1" fmla="*/ 0 h 1136649"/>
              <a:gd name="connsiteX2" fmla="*/ 1034350 w 1318512"/>
              <a:gd name="connsiteY2" fmla="*/ 0 h 1136649"/>
              <a:gd name="connsiteX3" fmla="*/ 1318512 w 1318512"/>
              <a:gd name="connsiteY3" fmla="*/ 568325 h 1136649"/>
              <a:gd name="connsiteX4" fmla="*/ 1034350 w 1318512"/>
              <a:gd name="connsiteY4" fmla="*/ 1136649 h 1136649"/>
              <a:gd name="connsiteX5" fmla="*/ 284162 w 1318512"/>
              <a:gd name="connsiteY5" fmla="*/ 1136649 h 1136649"/>
              <a:gd name="connsiteX6" fmla="*/ 0 w 1318512"/>
              <a:gd name="connsiteY6" fmla="*/ 568325 h 1136649"/>
              <a:gd name="connsiteX0" fmla="*/ 0 w 1034350"/>
              <a:gd name="connsiteY0" fmla="*/ 1136649 h 1136649"/>
              <a:gd name="connsiteX1" fmla="*/ 0 w 1034350"/>
              <a:gd name="connsiteY1" fmla="*/ 0 h 1136649"/>
              <a:gd name="connsiteX2" fmla="*/ 750188 w 1034350"/>
              <a:gd name="connsiteY2" fmla="*/ 0 h 1136649"/>
              <a:gd name="connsiteX3" fmla="*/ 1034350 w 1034350"/>
              <a:gd name="connsiteY3" fmla="*/ 568325 h 1136649"/>
              <a:gd name="connsiteX4" fmla="*/ 750188 w 1034350"/>
              <a:gd name="connsiteY4" fmla="*/ 1136649 h 1136649"/>
              <a:gd name="connsiteX5" fmla="*/ 0 w 1034350"/>
              <a:gd name="connsiteY5" fmla="*/ 1136649 h 1136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34350" h="1136649">
                <a:moveTo>
                  <a:pt x="0" y="1136649"/>
                </a:moveTo>
                <a:lnTo>
                  <a:pt x="0" y="0"/>
                </a:lnTo>
                <a:lnTo>
                  <a:pt x="750188" y="0"/>
                </a:lnTo>
                <a:lnTo>
                  <a:pt x="1034350" y="568325"/>
                </a:lnTo>
                <a:lnTo>
                  <a:pt x="750188" y="1136649"/>
                </a:lnTo>
                <a:lnTo>
                  <a:pt x="0" y="1136649"/>
                </a:lnTo>
                <a:close/>
              </a:path>
            </a:pathLst>
          </a:cu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1" name="六边形 30">
            <a:extLst>
              <a:ext uri="{FF2B5EF4-FFF2-40B4-BE49-F238E27FC236}">
                <a16:creationId xmlns="" xmlns:a16="http://schemas.microsoft.com/office/drawing/2014/main" id="{B0F52978-FC9E-FC46-A244-4605B31E7CC6}"/>
              </a:ext>
            </a:extLst>
          </p:cNvPr>
          <p:cNvSpPr/>
          <p:nvPr userDrawn="1"/>
        </p:nvSpPr>
        <p:spPr>
          <a:xfrm rot="5400000">
            <a:off x="9521078" y="753888"/>
            <a:ext cx="523072" cy="450925"/>
          </a:xfrm>
          <a:prstGeom prst="hexagon">
            <a:avLst/>
          </a:prstGeom>
          <a:solidFill>
            <a:srgbClr val="49504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2" name="六边形 31">
            <a:extLst>
              <a:ext uri="{FF2B5EF4-FFF2-40B4-BE49-F238E27FC236}">
                <a16:creationId xmlns="" xmlns:a16="http://schemas.microsoft.com/office/drawing/2014/main" id="{6677D3A6-DA28-9444-815A-4524D9FED995}"/>
              </a:ext>
            </a:extLst>
          </p:cNvPr>
          <p:cNvSpPr/>
          <p:nvPr userDrawn="1"/>
        </p:nvSpPr>
        <p:spPr>
          <a:xfrm rot="5400000">
            <a:off x="8027944" y="996957"/>
            <a:ext cx="523072" cy="450925"/>
          </a:xfrm>
          <a:prstGeom prst="hexagon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3" name="六边形 32">
            <a:extLst>
              <a:ext uri="{FF2B5EF4-FFF2-40B4-BE49-F238E27FC236}">
                <a16:creationId xmlns="" xmlns:a16="http://schemas.microsoft.com/office/drawing/2014/main" id="{B3967B50-7DD6-B247-97B6-4844195F68D5}"/>
              </a:ext>
            </a:extLst>
          </p:cNvPr>
          <p:cNvSpPr/>
          <p:nvPr userDrawn="1"/>
        </p:nvSpPr>
        <p:spPr>
          <a:xfrm rot="5400000">
            <a:off x="10287577" y="140894"/>
            <a:ext cx="196767" cy="169627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4" name="六边形 33">
            <a:extLst>
              <a:ext uri="{FF2B5EF4-FFF2-40B4-BE49-F238E27FC236}">
                <a16:creationId xmlns="" xmlns:a16="http://schemas.microsoft.com/office/drawing/2014/main" id="{4C290A33-8D65-DC47-BE12-79B4B22A299D}"/>
              </a:ext>
            </a:extLst>
          </p:cNvPr>
          <p:cNvSpPr/>
          <p:nvPr userDrawn="1"/>
        </p:nvSpPr>
        <p:spPr>
          <a:xfrm rot="5400000">
            <a:off x="3684719" y="893697"/>
            <a:ext cx="886529" cy="76425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5" name="六边形 34">
            <a:extLst>
              <a:ext uri="{FF2B5EF4-FFF2-40B4-BE49-F238E27FC236}">
                <a16:creationId xmlns="" xmlns:a16="http://schemas.microsoft.com/office/drawing/2014/main" id="{E0867641-ABCE-C84A-84A4-696E52E6543B}"/>
              </a:ext>
            </a:extLst>
          </p:cNvPr>
          <p:cNvSpPr/>
          <p:nvPr userDrawn="1"/>
        </p:nvSpPr>
        <p:spPr>
          <a:xfrm rot="5400000">
            <a:off x="11266257" y="1225116"/>
            <a:ext cx="206955" cy="178410"/>
          </a:xfrm>
          <a:prstGeom prst="hexagon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6" name="六边形 35">
            <a:extLst>
              <a:ext uri="{FF2B5EF4-FFF2-40B4-BE49-F238E27FC236}">
                <a16:creationId xmlns="" xmlns:a16="http://schemas.microsoft.com/office/drawing/2014/main" id="{3DC81806-A479-FD47-B1B6-A77189F32D48}"/>
              </a:ext>
            </a:extLst>
          </p:cNvPr>
          <p:cNvSpPr/>
          <p:nvPr userDrawn="1"/>
        </p:nvSpPr>
        <p:spPr>
          <a:xfrm rot="5400000">
            <a:off x="918490" y="676500"/>
            <a:ext cx="206955" cy="178410"/>
          </a:xfrm>
          <a:prstGeom prst="hexagon">
            <a:avLst/>
          </a:prstGeom>
          <a:solidFill>
            <a:srgbClr val="AD2B26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37" name="六边形 36">
            <a:extLst>
              <a:ext uri="{FF2B5EF4-FFF2-40B4-BE49-F238E27FC236}">
                <a16:creationId xmlns="" xmlns:a16="http://schemas.microsoft.com/office/drawing/2014/main" id="{D15987B7-89CB-8549-AEE5-ADD4AED257B7}"/>
              </a:ext>
            </a:extLst>
          </p:cNvPr>
          <p:cNvSpPr/>
          <p:nvPr userDrawn="1"/>
        </p:nvSpPr>
        <p:spPr>
          <a:xfrm rot="5400000">
            <a:off x="4564916" y="775592"/>
            <a:ext cx="369001" cy="318105"/>
          </a:xfrm>
          <a:prstGeom prst="hexagon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3" name="直线连接符 2">
            <a:extLst>
              <a:ext uri="{FF2B5EF4-FFF2-40B4-BE49-F238E27FC236}">
                <a16:creationId xmlns="" xmlns:a16="http://schemas.microsoft.com/office/drawing/2014/main" id="{382A540C-45FC-EB45-96D5-1EA0511DAF21}"/>
              </a:ext>
            </a:extLst>
          </p:cNvPr>
          <p:cNvCxnSpPr>
            <a:cxnSpLocks/>
          </p:cNvCxnSpPr>
          <p:nvPr userDrawn="1"/>
        </p:nvCxnSpPr>
        <p:spPr>
          <a:xfrm>
            <a:off x="9997213" y="1131213"/>
            <a:ext cx="647089" cy="39664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线连接符 40">
            <a:extLst>
              <a:ext uri="{FF2B5EF4-FFF2-40B4-BE49-F238E27FC236}">
                <a16:creationId xmlns="" xmlns:a16="http://schemas.microsoft.com/office/drawing/2014/main" id="{28569DD6-18D5-5D45-BC4E-E4C2727B945C}"/>
              </a:ext>
            </a:extLst>
          </p:cNvPr>
          <p:cNvCxnSpPr>
            <a:cxnSpLocks/>
          </p:cNvCxnSpPr>
          <p:nvPr userDrawn="1"/>
        </p:nvCxnSpPr>
        <p:spPr>
          <a:xfrm>
            <a:off x="3898416" y="466240"/>
            <a:ext cx="691948" cy="366317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7860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="" xmlns:a16="http://schemas.microsoft.com/office/drawing/2014/main" id="{3A7F5CA1-11F4-B94D-84AE-F6E3E12DEC4D}"/>
              </a:ext>
            </a:extLst>
          </p:cNvPr>
          <p:cNvGrpSpPr/>
          <p:nvPr userDrawn="1"/>
        </p:nvGrpSpPr>
        <p:grpSpPr>
          <a:xfrm>
            <a:off x="2126595" y="2260317"/>
            <a:ext cx="2280944" cy="1168683"/>
            <a:chOff x="1984355" y="1223746"/>
            <a:chExt cx="2280944" cy="1168683"/>
          </a:xfrm>
        </p:grpSpPr>
        <p:sp>
          <p:nvSpPr>
            <p:cNvPr id="20" name="文本框 19">
              <a:extLst>
                <a:ext uri="{FF2B5EF4-FFF2-40B4-BE49-F238E27FC236}">
                  <a16:creationId xmlns="" xmlns:a16="http://schemas.microsoft.com/office/drawing/2014/main" id="{DB73C1A2-926E-3849-92AB-BCE7B4C71DF2}"/>
                </a:ext>
              </a:extLst>
            </p:cNvPr>
            <p:cNvSpPr txBox="1"/>
            <p:nvPr/>
          </p:nvSpPr>
          <p:spPr>
            <a:xfrm>
              <a:off x="2549296" y="1223746"/>
              <a:ext cx="1245854" cy="738664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4200" b="1" i="0" dirty="0">
                  <a:latin typeface="Alibaba PuHuiTi B" pitchFamily="18" charset="-122"/>
                  <a:ea typeface="Alibaba PuHuiTi B" pitchFamily="18" charset="-122"/>
                  <a:cs typeface="Alibaba PuHuiTi B" pitchFamily="18" charset="-122"/>
                </a:rPr>
                <a:t>目录</a:t>
              </a:r>
            </a:p>
          </p:txBody>
        </p:sp>
        <p:sp>
          <p:nvSpPr>
            <p:cNvPr id="21" name="文本框 20">
              <a:extLst>
                <a:ext uri="{FF2B5EF4-FFF2-40B4-BE49-F238E27FC236}">
                  <a16:creationId xmlns="" xmlns:a16="http://schemas.microsoft.com/office/drawing/2014/main" id="{3EC96A2F-7D7A-F34F-9BE8-8ADCD2919ACB}"/>
                </a:ext>
              </a:extLst>
            </p:cNvPr>
            <p:cNvSpPr txBox="1"/>
            <p:nvPr/>
          </p:nvSpPr>
          <p:spPr>
            <a:xfrm>
              <a:off x="1984355" y="1869209"/>
              <a:ext cx="1833941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800" dirty="0">
                  <a:solidFill>
                    <a:schemeClr val="bg1">
                      <a:lumMod val="8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阿里巴巴普惠体" panose="00020600040101010101" pitchFamily="18" charset="-122"/>
                </a:rPr>
                <a:t>Contents</a:t>
              </a:r>
              <a:endParaRPr lang="zh-CN" altLang="en-US" sz="28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阿里巴巴普惠体" panose="00020600040101010101" pitchFamily="18" charset="-122"/>
                <a:cs typeface="阿里巴巴普惠体" panose="00020600040101010101" pitchFamily="18" charset="-122"/>
              </a:endParaRPr>
            </a:p>
          </p:txBody>
        </p:sp>
        <p:cxnSp>
          <p:nvCxnSpPr>
            <p:cNvPr id="23" name="直接连接符 2">
              <a:extLst>
                <a:ext uri="{FF2B5EF4-FFF2-40B4-BE49-F238E27FC236}">
                  <a16:creationId xmlns="" xmlns:a16="http://schemas.microsoft.com/office/drawing/2014/main" id="{83E925B0-57FD-8B4B-8FF7-8BCD8AADEF23}"/>
                </a:ext>
              </a:extLst>
            </p:cNvPr>
            <p:cNvCxnSpPr>
              <a:cxnSpLocks/>
            </p:cNvCxnSpPr>
            <p:nvPr/>
          </p:nvCxnSpPr>
          <p:spPr>
            <a:xfrm>
              <a:off x="4265299" y="1300145"/>
              <a:ext cx="0" cy="1062261"/>
            </a:xfrm>
            <a:prstGeom prst="line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六边形 24">
              <a:extLst>
                <a:ext uri="{FF2B5EF4-FFF2-40B4-BE49-F238E27FC236}">
                  <a16:creationId xmlns="" xmlns:a16="http://schemas.microsoft.com/office/drawing/2014/main" id="{3EDCC472-8CF0-F84C-9270-06FAC7E8DD4D}"/>
                </a:ext>
              </a:extLst>
            </p:cNvPr>
            <p:cNvSpPr/>
            <p:nvPr/>
          </p:nvSpPr>
          <p:spPr>
            <a:xfrm rot="5400000">
              <a:off x="2142134" y="1404577"/>
              <a:ext cx="437322" cy="377002"/>
            </a:xfrm>
            <a:prstGeom prst="hexagon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6" name="六边形 25">
              <a:extLst>
                <a:ext uri="{FF2B5EF4-FFF2-40B4-BE49-F238E27FC236}">
                  <a16:creationId xmlns="" xmlns:a16="http://schemas.microsoft.com/office/drawing/2014/main" id="{E8F71936-0CC4-CB4A-AF12-89754A9ADA5D}"/>
                </a:ext>
              </a:extLst>
            </p:cNvPr>
            <p:cNvSpPr/>
            <p:nvPr/>
          </p:nvSpPr>
          <p:spPr>
            <a:xfrm rot="5400000">
              <a:off x="2037082" y="1610051"/>
              <a:ext cx="246109" cy="212163"/>
            </a:xfrm>
            <a:prstGeom prst="hexagon">
              <a:avLst/>
            </a:prstGeom>
            <a:solidFill>
              <a:srgbClr val="D9D9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75958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椭圆 3">
            <a:extLst>
              <a:ext uri="{FF2B5EF4-FFF2-40B4-BE49-F238E27FC236}">
                <a16:creationId xmlns="" xmlns:a16="http://schemas.microsoft.com/office/drawing/2014/main" id="{88438130-7B30-A94E-B2AC-38EDD0B85909}"/>
              </a:ext>
            </a:extLst>
          </p:cNvPr>
          <p:cNvSpPr/>
          <p:nvPr userDrawn="1"/>
        </p:nvSpPr>
        <p:spPr>
          <a:xfrm>
            <a:off x="1285029" y="2458684"/>
            <a:ext cx="474473" cy="474473"/>
          </a:xfrm>
          <a:prstGeom prst="ellipse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kumimoji="1"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2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="" xmlns:a16="http://schemas.microsoft.com/office/drawing/2014/main" id="{DB73C1A2-926E-3849-92AB-BCE7B4C71DF2}"/>
              </a:ext>
            </a:extLst>
          </p:cNvPr>
          <p:cNvSpPr txBox="1"/>
          <p:nvPr/>
        </p:nvSpPr>
        <p:spPr>
          <a:xfrm>
            <a:off x="1732839" y="2333175"/>
            <a:ext cx="2307042" cy="73866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zh-CN" altLang="en-US" sz="4200" b="1" i="0" dirty="0">
                <a:latin typeface="Alibaba PuHuiTi B" pitchFamily="18" charset="-122"/>
                <a:ea typeface="Alibaba PuHuiTi B" pitchFamily="18" charset="-122"/>
                <a:cs typeface="Alibaba PuHuiTi B" pitchFamily="18" charset="-122"/>
              </a:rPr>
              <a:t>学习目标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="" xmlns:a16="http://schemas.microsoft.com/office/drawing/2014/main" id="{3EC96A2F-7D7A-F34F-9BE8-8ADCD2919ACB}"/>
              </a:ext>
            </a:extLst>
          </p:cNvPr>
          <p:cNvSpPr txBox="1"/>
          <p:nvPr/>
        </p:nvSpPr>
        <p:spPr>
          <a:xfrm>
            <a:off x="702992" y="2983479"/>
            <a:ext cx="3873724" cy="4154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Learning</a:t>
            </a:r>
            <a:r>
              <a:rPr lang="zh-CN" altLang="en-US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 </a:t>
            </a:r>
            <a:r>
              <a:rPr lang="en-US" altLang="zh-CN" sz="2100" dirty="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阿里巴巴普惠体" panose="00020600040101010101" pitchFamily="18" charset="-122"/>
              </a:rPr>
              <a:t>Objectives</a:t>
            </a:r>
            <a:endParaRPr lang="zh-CN" altLang="en-US" sz="2100" dirty="0">
              <a:solidFill>
                <a:schemeClr val="bg1">
                  <a:lumMod val="85000"/>
                </a:schemeClr>
              </a:solidFill>
              <a:latin typeface="Verdana" panose="020B0604030504040204" pitchFamily="34" charset="0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cxnSp>
        <p:nvCxnSpPr>
          <p:cNvPr id="23" name="直接连接符 2">
            <a:extLst>
              <a:ext uri="{FF2B5EF4-FFF2-40B4-BE49-F238E27FC236}">
                <a16:creationId xmlns="" xmlns:a16="http://schemas.microsoft.com/office/drawing/2014/main" id="{83E925B0-57FD-8B4B-8FF7-8BCD8AADEF23}"/>
              </a:ext>
            </a:extLst>
          </p:cNvPr>
          <p:cNvCxnSpPr>
            <a:cxnSpLocks/>
          </p:cNvCxnSpPr>
          <p:nvPr/>
        </p:nvCxnSpPr>
        <p:spPr>
          <a:xfrm>
            <a:off x="4417699" y="2336716"/>
            <a:ext cx="0" cy="106226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图形 2">
            <a:extLst>
              <a:ext uri="{FF2B5EF4-FFF2-40B4-BE49-F238E27FC236}">
                <a16:creationId xmlns="" xmlns:a16="http://schemas.microsoft.com/office/drawing/2014/main" id="{A7484BB2-BD94-3C49-9EC4-B9A294E2AF2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19070" y="2491361"/>
            <a:ext cx="406390" cy="406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879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marR="0" indent="-457189" algn="l" defTabSz="914400" rtl="0" eaLnBrk="0" fontAlgn="base" latinLnBrk="0" hangingPunct="0">
        <a:lnSpc>
          <a:spcPct val="150000"/>
        </a:lnSpc>
        <a:spcBef>
          <a:spcPct val="20000"/>
        </a:spcBef>
        <a:spcAft>
          <a:spcPct val="0"/>
        </a:spcAft>
        <a:buClrTx/>
        <a:buSzTx/>
        <a:buFont typeface="Arial" panose="020B0604020202020204" pitchFamily="34" charset="0"/>
        <a:buChar char="•"/>
        <a:tabLst/>
        <a:defRPr sz="2400" b="0" i="0" kern="1200">
          <a:solidFill>
            <a:schemeClr val="tx1">
              <a:lumMod val="75000"/>
              <a:lumOff val="25000"/>
            </a:schemeClr>
          </a:solidFill>
          <a:latin typeface="Alibaba PuHuiTi R" pitchFamily="18" charset="-122"/>
          <a:ea typeface="Alibaba PuHuiTi R" pitchFamily="18" charset="-122"/>
          <a:cs typeface="Alibaba PuHuiTi R" pitchFamily="18" charset="-122"/>
        </a:defRPr>
      </a:lvl1pPr>
      <a:lvl2pPr marL="609585" indent="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None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="" xmlns:a16="http://schemas.microsoft.com/office/drawing/2014/main" id="{91B717BE-9DF9-1B41-9DBF-CB511A9C606B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8" name="六边形 7">
            <a:extLst>
              <a:ext uri="{FF2B5EF4-FFF2-40B4-BE49-F238E27FC236}">
                <a16:creationId xmlns="" xmlns:a16="http://schemas.microsoft.com/office/drawing/2014/main" id="{998722ED-C4DC-C24C-A17B-B9CA36751549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5757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六边形 6">
            <a:extLst>
              <a:ext uri="{FF2B5EF4-FFF2-40B4-BE49-F238E27FC236}">
                <a16:creationId xmlns="" xmlns:a16="http://schemas.microsoft.com/office/drawing/2014/main" id="{D82380DF-4088-5449-BBFC-0B57E0B8F475}"/>
              </a:ext>
            </a:extLst>
          </p:cNvPr>
          <p:cNvSpPr/>
          <p:nvPr userDrawn="1"/>
        </p:nvSpPr>
        <p:spPr>
          <a:xfrm rot="5400000">
            <a:off x="3779834" y="2429461"/>
            <a:ext cx="1318512" cy="1136649"/>
          </a:xfrm>
          <a:prstGeom prst="hexagon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六边形 10">
            <a:extLst>
              <a:ext uri="{FF2B5EF4-FFF2-40B4-BE49-F238E27FC236}">
                <a16:creationId xmlns="" xmlns:a16="http://schemas.microsoft.com/office/drawing/2014/main" id="{2FB8D235-9189-C14B-8111-0D705B9AA121}"/>
              </a:ext>
            </a:extLst>
          </p:cNvPr>
          <p:cNvSpPr/>
          <p:nvPr userDrawn="1"/>
        </p:nvSpPr>
        <p:spPr>
          <a:xfrm rot="5400000">
            <a:off x="3567036" y="3257393"/>
            <a:ext cx="429253" cy="370046"/>
          </a:xfrm>
          <a:prstGeom prst="hexagon">
            <a:avLst/>
          </a:prstGeom>
          <a:solidFill>
            <a:srgbClr val="D9D9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5265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4BCEE7AE-CF55-47A2-9D29-09373E3D62B5}"/>
              </a:ext>
            </a:extLst>
          </p:cNvPr>
          <p:cNvSpPr/>
          <p:nvPr userDrawn="1"/>
        </p:nvSpPr>
        <p:spPr bwMode="auto">
          <a:xfrm>
            <a:off x="10890251" y="6786000"/>
            <a:ext cx="1301749" cy="72000"/>
          </a:xfrm>
          <a:prstGeom prst="rect">
            <a:avLst/>
          </a:prstGeom>
          <a:solidFill>
            <a:srgbClr val="49504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 sz="2400">
              <a:latin typeface="Segoe UI" pitchFamily="34" charset="0"/>
              <a:ea typeface="微软雅黑" pitchFamily="34" charset="-122"/>
            </a:endParaRPr>
          </a:p>
        </p:txBody>
      </p:sp>
      <p:sp>
        <p:nvSpPr>
          <p:cNvPr id="20" name="矩形 22">
            <a:extLst>
              <a:ext uri="{FF2B5EF4-FFF2-40B4-BE49-F238E27FC236}">
                <a16:creationId xmlns="" xmlns:a16="http://schemas.microsoft.com/office/drawing/2014/main" id="{16A72991-4D35-45FC-8EF2-C9E3B4850B5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786000"/>
            <a:ext cx="10818284" cy="72000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pPr>
              <a:buFont typeface="Arial" charset="0"/>
              <a:buNone/>
              <a:defRPr/>
            </a:pPr>
            <a:endParaRPr lang="zh-CN" altLang="en-US" sz="2400" dirty="0">
              <a:latin typeface="Segoe UI" pitchFamily="34" charset="0"/>
              <a:ea typeface="微软雅黑" pitchFamily="34" charset="-122"/>
            </a:endParaRPr>
          </a:p>
        </p:txBody>
      </p:sp>
      <p:cxnSp>
        <p:nvCxnSpPr>
          <p:cNvPr id="11" name="直接连接符 22">
            <a:extLst>
              <a:ext uri="{FF2B5EF4-FFF2-40B4-BE49-F238E27FC236}">
                <a16:creationId xmlns="" xmlns:a16="http://schemas.microsoft.com/office/drawing/2014/main" id="{E3D0AD59-338B-5041-BA54-3D9BB0E399D6}"/>
              </a:ext>
            </a:extLst>
          </p:cNvPr>
          <p:cNvCxnSpPr/>
          <p:nvPr userDrawn="1"/>
        </p:nvCxnSpPr>
        <p:spPr>
          <a:xfrm flipH="1">
            <a:off x="323600" y="763880"/>
            <a:ext cx="11544801" cy="0"/>
          </a:xfrm>
          <a:prstGeom prst="line">
            <a:avLst/>
          </a:prstGeom>
          <a:ln w="9525">
            <a:solidFill>
              <a:srgbClr val="F2F2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组合 11">
            <a:extLst>
              <a:ext uri="{FF2B5EF4-FFF2-40B4-BE49-F238E27FC236}">
                <a16:creationId xmlns="" xmlns:a16="http://schemas.microsoft.com/office/drawing/2014/main" id="{F2197ADE-85E8-B341-8233-C315893A0BCC}"/>
              </a:ext>
            </a:extLst>
          </p:cNvPr>
          <p:cNvGrpSpPr/>
          <p:nvPr userDrawn="1"/>
        </p:nvGrpSpPr>
        <p:grpSpPr>
          <a:xfrm>
            <a:off x="0" y="420997"/>
            <a:ext cx="224590" cy="220464"/>
            <a:chOff x="0" y="262878"/>
            <a:chExt cx="224590" cy="506266"/>
          </a:xfrm>
        </p:grpSpPr>
        <p:sp>
          <p:nvSpPr>
            <p:cNvPr id="13" name="矩形 12">
              <a:extLst>
                <a:ext uri="{FF2B5EF4-FFF2-40B4-BE49-F238E27FC236}">
                  <a16:creationId xmlns="" xmlns:a16="http://schemas.microsoft.com/office/drawing/2014/main" id="{C3756651-9738-8349-95DA-B0B282B3FAEA}"/>
                </a:ext>
              </a:extLst>
            </p:cNvPr>
            <p:cNvSpPr/>
            <p:nvPr/>
          </p:nvSpPr>
          <p:spPr>
            <a:xfrm>
              <a:off x="0" y="262878"/>
              <a:ext cx="224590" cy="506266"/>
            </a:xfrm>
            <a:prstGeom prst="rect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="" xmlns:a16="http://schemas.microsoft.com/office/drawing/2014/main" id="{5EF63353-41E7-0E43-AFC0-B2282740E9FE}"/>
                </a:ext>
              </a:extLst>
            </p:cNvPr>
            <p:cNvSpPr/>
            <p:nvPr/>
          </p:nvSpPr>
          <p:spPr>
            <a:xfrm>
              <a:off x="142500" y="262878"/>
              <a:ext cx="82090" cy="506266"/>
            </a:xfrm>
            <a:prstGeom prst="rect">
              <a:avLst/>
            </a:prstGeom>
            <a:solidFill>
              <a:srgbClr val="AD2B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pic>
        <p:nvPicPr>
          <p:cNvPr id="16" name="图片 15">
            <a:extLst>
              <a:ext uri="{FF2B5EF4-FFF2-40B4-BE49-F238E27FC236}">
                <a16:creationId xmlns="" xmlns:a16="http://schemas.microsoft.com/office/drawing/2014/main" id="{27893006-C6C0-BC4A-8CFB-289F585A2778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4242" y="283220"/>
            <a:ext cx="1225447" cy="358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44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83" r:id="rId3"/>
    <p:sldLayoutId id="2147483678" r:id="rId4"/>
    <p:sldLayoutId id="2147483679" r:id="rId5"/>
    <p:sldLayoutId id="2147483680" r:id="rId6"/>
    <p:sldLayoutId id="2147483677" r:id="rId7"/>
    <p:sldLayoutId id="2147483702" r:id="rId8"/>
    <p:sldLayoutId id="2147483703" r:id="rId9"/>
    <p:sldLayoutId id="2147483709" r:id="rId10"/>
    <p:sldLayoutId id="2147483704" r:id="rId11"/>
    <p:sldLayoutId id="2147483681" r:id="rId12"/>
    <p:sldLayoutId id="2147483693" r:id="rId13"/>
    <p:sldLayoutId id="2147483710" r:id="rId14"/>
    <p:sldLayoutId id="2147483706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5pPr>
      <a:lvl6pPr marL="609585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6pPr>
      <a:lvl7pPr marL="1219170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7pPr>
      <a:lvl8pPr marL="1828754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8pPr>
      <a:lvl9pPr marL="2438339" algn="l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黑体" pitchFamily="49" charset="-122"/>
          <a:ea typeface="黑体" pitchFamily="49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67" b="1" kern="1200">
          <a:solidFill>
            <a:schemeClr val="tx1"/>
          </a:solidFill>
          <a:latin typeface="黑体" panose="02010609060101010101" pitchFamily="49" charset="-122"/>
          <a:ea typeface="黑体" panose="02010609060101010101" pitchFamily="49" charset="-122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713" y="2604635"/>
            <a:ext cx="2314575" cy="95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715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黑体" pitchFamily="49" charset="-122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3B16EC87-9B0D-CD4B-997D-0A66FE90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Python</a:t>
            </a:r>
            <a:r>
              <a:rPr lang="zh-CN" altLang="en-US" dirty="0" smtClean="0"/>
              <a:t>面向对象高级</a:t>
            </a:r>
            <a:endParaRPr kumimoji="1"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FB6AC0F8-4890-4046-8499-78F7C69738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zh-CN" altLang="en-US" dirty="0"/>
              <a:t>人生苦</a:t>
            </a:r>
            <a:r>
              <a:rPr kumimoji="1" lang="zh-CN" altLang="en-US" dirty="0" smtClean="0"/>
              <a:t>短，我学</a:t>
            </a:r>
            <a:r>
              <a:rPr kumimoji="1" lang="en-US" altLang="zh-CN" dirty="0" smtClean="0"/>
              <a:t>Python</a:t>
            </a:r>
            <a:r>
              <a:rPr kumimoji="1" lang="en-US" altLang="zh-CN" dirty="0"/>
              <a:t>!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3397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单继承：一个类只能继承自一个其他的类，不能继承多个类。这个类会有具有父类的属性和</a:t>
            </a:r>
            <a:r>
              <a:rPr lang="zh-CN" altLang="en-US" dirty="0" smtClean="0">
                <a:solidFill>
                  <a:srgbClr val="C00000"/>
                </a:solidFill>
              </a:rPr>
              <a:t>方法。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中的单继承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537700"/>
            <a:ext cx="10302240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父类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B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B(object):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子类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A(B):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8475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案例：猫，狗 都属于动物，它们行为相似性高。都会吃、会睡、会叫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中的单继承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155482"/>
            <a:ext cx="10302240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Animal(object):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sleep(self):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睡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Dog(Animal):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Cat(Animal):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86898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重写也叫作覆盖，就是当子类成员与父类成员名字相同的时候，从父类继承下来的成员会重新定义</a:t>
            </a:r>
            <a:r>
              <a:rPr lang="zh-CN" altLang="en-US" dirty="0" smtClean="0">
                <a:solidFill>
                  <a:srgbClr val="C00000"/>
                </a:solidFill>
              </a:rPr>
              <a:t>！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此时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，通过子类实例化出来的对象访问相关成员的时候，真正其作用的是子类中定义的成员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上面</a:t>
            </a:r>
            <a:r>
              <a:rPr lang="zh-CN" altLang="en-US" dirty="0">
                <a:solidFill>
                  <a:srgbClr val="C00000"/>
                </a:solidFill>
              </a:rPr>
              <a:t>单继承例子中 </a:t>
            </a:r>
            <a:r>
              <a:rPr lang="en-US" altLang="zh-CN" dirty="0">
                <a:solidFill>
                  <a:srgbClr val="C00000"/>
                </a:solidFill>
              </a:rPr>
              <a:t>Animal </a:t>
            </a:r>
            <a:r>
              <a:rPr lang="zh-CN" altLang="en-US" dirty="0">
                <a:solidFill>
                  <a:srgbClr val="C00000"/>
                </a:solidFill>
              </a:rPr>
              <a:t>的子类 </a:t>
            </a:r>
            <a:r>
              <a:rPr lang="en-US" altLang="zh-CN" dirty="0">
                <a:solidFill>
                  <a:srgbClr val="C00000"/>
                </a:solidFill>
              </a:rPr>
              <a:t>Cat</a:t>
            </a:r>
            <a:r>
              <a:rPr lang="zh-CN" altLang="en-US" dirty="0">
                <a:solidFill>
                  <a:srgbClr val="C00000"/>
                </a:solidFill>
              </a:rPr>
              <a:t>和</a:t>
            </a:r>
            <a:r>
              <a:rPr lang="en-US" altLang="zh-CN" dirty="0">
                <a:solidFill>
                  <a:srgbClr val="C00000"/>
                </a:solidFill>
              </a:rPr>
              <a:t>Dog </a:t>
            </a:r>
            <a:r>
              <a:rPr lang="zh-CN" altLang="en-US" dirty="0">
                <a:solidFill>
                  <a:srgbClr val="C00000"/>
                </a:solidFill>
              </a:rPr>
              <a:t>继承了父类的属性和方法，但是我们狗类</a:t>
            </a:r>
            <a:r>
              <a:rPr lang="en-US" altLang="zh-CN" dirty="0">
                <a:solidFill>
                  <a:srgbClr val="C00000"/>
                </a:solidFill>
              </a:rPr>
              <a:t>Dog </a:t>
            </a:r>
            <a:r>
              <a:rPr lang="zh-CN" altLang="en-US" dirty="0">
                <a:solidFill>
                  <a:srgbClr val="C00000"/>
                </a:solidFill>
              </a:rPr>
              <a:t>有自己的叫声</a:t>
            </a:r>
            <a:r>
              <a:rPr lang="en-US" altLang="zh-CN" dirty="0">
                <a:solidFill>
                  <a:srgbClr val="C00000"/>
                </a:solidFill>
              </a:rPr>
              <a:t>'</a:t>
            </a:r>
            <a:r>
              <a:rPr lang="zh-CN" altLang="en-US" dirty="0">
                <a:solidFill>
                  <a:srgbClr val="C00000"/>
                </a:solidFill>
              </a:rPr>
              <a:t>汪汪叫</a:t>
            </a:r>
            <a:r>
              <a:rPr lang="en-US" altLang="zh-CN" dirty="0">
                <a:solidFill>
                  <a:srgbClr val="C00000"/>
                </a:solidFill>
              </a:rPr>
              <a:t>'</a:t>
            </a:r>
            <a:r>
              <a:rPr lang="zh-CN" altLang="en-US" dirty="0">
                <a:solidFill>
                  <a:srgbClr val="C00000"/>
                </a:solidFill>
              </a:rPr>
              <a:t>，猫类 </a:t>
            </a:r>
            <a:r>
              <a:rPr lang="en-US" altLang="zh-CN" dirty="0">
                <a:solidFill>
                  <a:srgbClr val="C00000"/>
                </a:solidFill>
              </a:rPr>
              <a:t>Cat </a:t>
            </a:r>
            <a:r>
              <a:rPr lang="zh-CN" altLang="en-US" dirty="0">
                <a:solidFill>
                  <a:srgbClr val="C00000"/>
                </a:solidFill>
              </a:rPr>
              <a:t>有自己的叫声 </a:t>
            </a:r>
            <a:r>
              <a:rPr lang="en-US" altLang="zh-CN" dirty="0">
                <a:solidFill>
                  <a:srgbClr val="C00000"/>
                </a:solidFill>
              </a:rPr>
              <a:t>'</a:t>
            </a:r>
            <a:r>
              <a:rPr lang="zh-CN" altLang="en-US" dirty="0">
                <a:solidFill>
                  <a:srgbClr val="C00000"/>
                </a:solidFill>
              </a:rPr>
              <a:t>喵喵叫</a:t>
            </a:r>
            <a:r>
              <a:rPr lang="en-US" altLang="zh-CN" dirty="0">
                <a:solidFill>
                  <a:srgbClr val="C00000"/>
                </a:solidFill>
              </a:rPr>
              <a:t>' </a:t>
            </a:r>
            <a:r>
              <a:rPr lang="zh-CN" altLang="en-US" dirty="0">
                <a:solidFill>
                  <a:srgbClr val="C00000"/>
                </a:solidFill>
              </a:rPr>
              <a:t>，这时我们需要对父类的 </a:t>
            </a:r>
            <a:r>
              <a:rPr lang="en-US" altLang="zh-CN" dirty="0">
                <a:solidFill>
                  <a:srgbClr val="C00000"/>
                </a:solidFill>
              </a:rPr>
              <a:t>call() </a:t>
            </a:r>
            <a:r>
              <a:rPr lang="zh-CN" altLang="en-US" dirty="0">
                <a:solidFill>
                  <a:srgbClr val="C00000"/>
                </a:solidFill>
              </a:rPr>
              <a:t>方法进行重构。如下：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/>
              <a:t>、重写父类属性和方法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458544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案例：猫，狗 都属于动物，它们行为相似性高。都会吃、会睡、会叫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/>
              <a:t>、重写父类属性和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326276"/>
            <a:ext cx="4948775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Animal(object):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定义属性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name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age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sleep(self):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睡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5961806" y="2326276"/>
            <a:ext cx="5174623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Dog(Animal):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汪汪叫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Cat(Animal):</a:t>
            </a:r>
          </a:p>
          <a:p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喵喵叫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Dog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实例对象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dog = Dog()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dog.eat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dog.call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Cat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实例对象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cat = Cat()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cat.eat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cat.call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01801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49504F"/>
                </a:solidFill>
              </a:rPr>
              <a:t>思考一个</a:t>
            </a:r>
            <a:r>
              <a:rPr lang="zh-CN" altLang="en-US" dirty="0">
                <a:solidFill>
                  <a:srgbClr val="49504F"/>
                </a:solidFill>
              </a:rPr>
              <a:t>问题：此时父类中的</a:t>
            </a:r>
            <a:r>
              <a:rPr lang="en-US" altLang="zh-CN" dirty="0">
                <a:solidFill>
                  <a:srgbClr val="49504F"/>
                </a:solidFill>
              </a:rPr>
              <a:t>call</a:t>
            </a:r>
            <a:r>
              <a:rPr lang="zh-CN" altLang="en-US" dirty="0">
                <a:solidFill>
                  <a:srgbClr val="49504F"/>
                </a:solidFill>
              </a:rPr>
              <a:t>方法还在不在</a:t>
            </a:r>
            <a:r>
              <a:rPr lang="zh-CN" altLang="en-US" dirty="0" smtClean="0">
                <a:solidFill>
                  <a:srgbClr val="49504F"/>
                </a:solidFill>
              </a:rPr>
              <a:t>？</a:t>
            </a:r>
            <a:endParaRPr lang="en-US" altLang="zh-CN" dirty="0" smtClean="0">
              <a:solidFill>
                <a:srgbClr val="49504F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答</a:t>
            </a:r>
            <a:r>
              <a:rPr lang="zh-CN" altLang="en-US" dirty="0">
                <a:solidFill>
                  <a:srgbClr val="C00000"/>
                </a:solidFill>
              </a:rPr>
              <a:t>：还在，只不过是在其子类中找不到</a:t>
            </a:r>
            <a:r>
              <a:rPr lang="zh-CN" altLang="en-US" dirty="0" smtClean="0">
                <a:solidFill>
                  <a:srgbClr val="C00000"/>
                </a:solidFill>
              </a:rPr>
              <a:t>了。</a:t>
            </a:r>
            <a:r>
              <a:rPr lang="zh-CN" altLang="en-US" dirty="0">
                <a:solidFill>
                  <a:srgbClr val="C00000"/>
                </a:solidFill>
              </a:rPr>
              <a:t>类方法的调用顺序，当我们在子类中重构父类的方法后，</a:t>
            </a:r>
            <a:r>
              <a:rPr lang="en-US" altLang="zh-CN" dirty="0">
                <a:solidFill>
                  <a:srgbClr val="C00000"/>
                </a:solidFill>
              </a:rPr>
              <a:t>Cat</a:t>
            </a:r>
            <a:r>
              <a:rPr lang="zh-CN" altLang="en-US" dirty="0">
                <a:solidFill>
                  <a:srgbClr val="C00000"/>
                </a:solidFill>
              </a:rPr>
              <a:t>子类的实例先会在自己的类 </a:t>
            </a:r>
            <a:r>
              <a:rPr lang="en-US" altLang="zh-CN" dirty="0">
                <a:solidFill>
                  <a:srgbClr val="C00000"/>
                </a:solidFill>
              </a:rPr>
              <a:t>Cat </a:t>
            </a:r>
            <a:r>
              <a:rPr lang="zh-CN" altLang="en-US" dirty="0">
                <a:solidFill>
                  <a:srgbClr val="C00000"/>
                </a:solidFill>
              </a:rPr>
              <a:t>中查找该方法，当找不到该方法时才会去父类 </a:t>
            </a:r>
            <a:r>
              <a:rPr lang="en-US" altLang="zh-CN" dirty="0">
                <a:solidFill>
                  <a:srgbClr val="C00000"/>
                </a:solidFill>
              </a:rPr>
              <a:t>Animal </a:t>
            </a:r>
            <a:r>
              <a:rPr lang="zh-CN" altLang="en-US" dirty="0">
                <a:solidFill>
                  <a:srgbClr val="C00000"/>
                </a:solidFill>
              </a:rPr>
              <a:t>中查找对应的方法。</a:t>
            </a: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中的继承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思考题：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95026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865904"/>
          </a:xfrm>
        </p:spPr>
        <p:txBody>
          <a:bodyPr/>
          <a:lstStyle/>
          <a:p>
            <a:pPr marL="0" indent="0">
              <a:buNone/>
            </a:pPr>
            <a:r>
              <a:rPr lang="en-US" altLang="zh-CN" dirty="0">
                <a:solidFill>
                  <a:srgbClr val="49504F"/>
                </a:solidFill>
              </a:rPr>
              <a:t>super()</a:t>
            </a:r>
            <a:r>
              <a:rPr lang="zh-CN" altLang="en-US" dirty="0">
                <a:solidFill>
                  <a:srgbClr val="49504F"/>
                </a:solidFill>
              </a:rPr>
              <a:t>：调用父类属性或方法，完整写法：</a:t>
            </a:r>
            <a:r>
              <a:rPr lang="en-US" altLang="zh-CN" dirty="0">
                <a:solidFill>
                  <a:srgbClr val="C00000"/>
                </a:solidFill>
              </a:rPr>
              <a:t>super(</a:t>
            </a:r>
            <a:r>
              <a:rPr lang="zh-CN" altLang="en-US" dirty="0">
                <a:solidFill>
                  <a:srgbClr val="C00000"/>
                </a:solidFill>
              </a:rPr>
              <a:t>当前类名</a:t>
            </a:r>
            <a:r>
              <a:rPr lang="en-US" altLang="zh-CN" dirty="0">
                <a:solidFill>
                  <a:srgbClr val="C00000"/>
                </a:solidFill>
              </a:rPr>
              <a:t>, self).</a:t>
            </a:r>
            <a:r>
              <a:rPr lang="zh-CN" altLang="en-US" dirty="0">
                <a:solidFill>
                  <a:srgbClr val="C00000"/>
                </a:solidFill>
              </a:rPr>
              <a:t>属性或方法</a:t>
            </a:r>
            <a:r>
              <a:rPr lang="en-US" altLang="zh-CN" dirty="0">
                <a:solidFill>
                  <a:srgbClr val="C00000"/>
                </a:solidFill>
              </a:rPr>
              <a:t>()</a:t>
            </a:r>
            <a:endParaRPr lang="en-US" altLang="zh-CN" dirty="0" smtClean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中的继承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8</a:t>
            </a:r>
            <a:r>
              <a:rPr lang="zh-CN" altLang="en-US" dirty="0" smtClean="0"/>
              <a:t>、调用父类属性和方法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326276"/>
            <a:ext cx="4948775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Animal():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eat(self):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吃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sleep(self):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睡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叫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5961806" y="2326276"/>
            <a:ext cx="5174623" cy="4185761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Dog(Animal):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sex):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super().__</a:t>
            </a:r>
            <a:r>
              <a:rPr lang="en-US" altLang="zh-CN" sz="1400" dirty="0" err="1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__(name, age)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self.sex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sex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，今年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岁了，我会汪汪叫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Cat(Animal):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sex):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super().__</a:t>
            </a:r>
            <a:r>
              <a:rPr lang="en-US" altLang="zh-CN" sz="1400" dirty="0" err="1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rgbClr val="C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__(name, age)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self.sex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sex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f'{self.name}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，今年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岁了，我会喵喵叫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841378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865904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49504F"/>
                </a:solidFill>
              </a:rPr>
              <a:t>多继承：一个类同时继承了多个父类，并且同时具有所有父类的属性和方法例如：孩子会继承父亲 和 母亲的</a:t>
            </a:r>
            <a:r>
              <a:rPr lang="zh-CN" altLang="en-US" dirty="0" smtClean="0">
                <a:solidFill>
                  <a:srgbClr val="49504F"/>
                </a:solidFill>
              </a:rPr>
              <a:t>方法。</a:t>
            </a:r>
            <a:endParaRPr lang="en-US" altLang="zh-CN" dirty="0" smtClean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49504F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49504F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注</a:t>
            </a:r>
            <a:r>
              <a:rPr lang="zh-CN" altLang="en-US" dirty="0" smtClean="0">
                <a:solidFill>
                  <a:srgbClr val="C00000"/>
                </a:solidFill>
              </a:rPr>
              <a:t>：</a:t>
            </a:r>
            <a:r>
              <a:rPr lang="en-US" altLang="zh-CN" dirty="0" smtClean="0">
                <a:solidFill>
                  <a:srgbClr val="C00000"/>
                </a:solidFill>
              </a:rPr>
              <a:t>MRO(Method </a:t>
            </a:r>
            <a:r>
              <a:rPr lang="en-US" altLang="zh-CN" dirty="0">
                <a:solidFill>
                  <a:srgbClr val="C00000"/>
                </a:solidFill>
              </a:rPr>
              <a:t>Resolution Order)</a:t>
            </a:r>
            <a:r>
              <a:rPr lang="zh-CN" altLang="en-US" dirty="0">
                <a:solidFill>
                  <a:srgbClr val="C00000"/>
                </a:solidFill>
              </a:rPr>
              <a:t>：方法解析顺序</a:t>
            </a:r>
            <a:r>
              <a:rPr lang="zh-CN" altLang="en-US" dirty="0" smtClean="0">
                <a:solidFill>
                  <a:srgbClr val="C00000"/>
                </a:solidFill>
              </a:rPr>
              <a:t>，我们</a:t>
            </a:r>
            <a:r>
              <a:rPr lang="zh-CN" altLang="en-US" dirty="0">
                <a:solidFill>
                  <a:srgbClr val="C00000"/>
                </a:solidFill>
              </a:rPr>
              <a:t>可以</a:t>
            </a:r>
            <a:r>
              <a:rPr lang="zh-CN" altLang="en-US" dirty="0" smtClean="0">
                <a:solidFill>
                  <a:srgbClr val="C00000"/>
                </a:solidFill>
              </a:rPr>
              <a:t>通过类名</a:t>
            </a:r>
            <a:r>
              <a:rPr lang="en-US" altLang="zh-CN" dirty="0" smtClean="0">
                <a:solidFill>
                  <a:srgbClr val="C00000"/>
                </a:solidFill>
              </a:rPr>
              <a:t>.__</a:t>
            </a:r>
            <a:r>
              <a:rPr lang="en-US" altLang="zh-CN" dirty="0" err="1" smtClean="0">
                <a:solidFill>
                  <a:srgbClr val="C00000"/>
                </a:solidFill>
              </a:rPr>
              <a:t>mro</a:t>
            </a:r>
            <a:r>
              <a:rPr lang="en-US" altLang="zh-CN" dirty="0" smtClean="0">
                <a:solidFill>
                  <a:srgbClr val="C00000"/>
                </a:solidFill>
              </a:rPr>
              <a:t>__</a:t>
            </a:r>
            <a:r>
              <a:rPr lang="zh-CN" altLang="en-US" dirty="0" smtClean="0">
                <a:solidFill>
                  <a:srgbClr val="C00000"/>
                </a:solidFill>
              </a:rPr>
              <a:t>或类名</a:t>
            </a:r>
            <a:r>
              <a:rPr lang="en-US" altLang="zh-CN" dirty="0" smtClean="0">
                <a:solidFill>
                  <a:srgbClr val="C00000"/>
                </a:solidFill>
              </a:rPr>
              <a:t>.</a:t>
            </a:r>
            <a:r>
              <a:rPr lang="en-US" altLang="zh-CN" dirty="0" err="1" smtClean="0">
                <a:solidFill>
                  <a:srgbClr val="C00000"/>
                </a:solidFill>
              </a:rPr>
              <a:t>mro</a:t>
            </a:r>
            <a:r>
              <a:rPr lang="en-US" altLang="zh-CN" dirty="0" smtClean="0">
                <a:solidFill>
                  <a:srgbClr val="C00000"/>
                </a:solidFill>
              </a:rPr>
              <a:t>()</a:t>
            </a:r>
            <a:r>
              <a:rPr lang="zh-CN" altLang="en-US" dirty="0" smtClean="0">
                <a:solidFill>
                  <a:srgbClr val="C00000"/>
                </a:solidFill>
              </a:rPr>
              <a:t>获得</a:t>
            </a:r>
            <a:r>
              <a:rPr lang="zh-CN" altLang="en-US" dirty="0">
                <a:solidFill>
                  <a:srgbClr val="C00000"/>
                </a:solidFill>
              </a:rPr>
              <a:t>“类的层次结构”，方法解析顺序也是按照这个“类的层次结构”寻找到。</a:t>
            </a: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Python</a:t>
            </a:r>
            <a:r>
              <a:rPr lang="zh-CN" altLang="en-US" dirty="0"/>
              <a:t>中的继承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9</a:t>
            </a:r>
            <a:r>
              <a:rPr lang="zh-CN" altLang="en-US" dirty="0" smtClean="0"/>
              <a:t>、</a:t>
            </a:r>
            <a:r>
              <a:rPr lang="en-US" altLang="zh-CN" dirty="0"/>
              <a:t>Python</a:t>
            </a:r>
            <a:r>
              <a:rPr lang="zh-CN" altLang="en-US" dirty="0"/>
              <a:t>中的多继承实现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191522"/>
            <a:ext cx="10749599" cy="2246769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Father(object):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Mother(object):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Child(Father, Mother):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</p:txBody>
      </p:sp>
    </p:spTree>
    <p:extLst>
      <p:ext uri="{BB962C8B-B14F-4D97-AF65-F5344CB8AC3E}">
        <p14:creationId xmlns:p14="http://schemas.microsoft.com/office/powerpoint/2010/main" val="39915187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Python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中的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多态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03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0226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多态指的是一类事物有多种形态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定义</a:t>
            </a:r>
            <a:r>
              <a:rPr lang="zh-CN" altLang="en-US" dirty="0"/>
              <a:t>：</a:t>
            </a:r>
            <a:r>
              <a:rPr lang="zh-CN" altLang="en-US" dirty="0">
                <a:solidFill>
                  <a:srgbClr val="C00000"/>
                </a:solidFill>
              </a:rPr>
              <a:t>多态是一种使用对象的方式，子类重写父类方法，调用不同子类对象的相同父类方法，可以产生不同的执行</a:t>
            </a:r>
            <a:r>
              <a:rPr lang="zh-CN" altLang="en-US" dirty="0" smtClean="0">
                <a:solidFill>
                  <a:srgbClr val="C00000"/>
                </a:solidFill>
              </a:rPr>
              <a:t>结果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① 多态依赖继承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② 子类方法必须要重写父类方法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好处</a:t>
            </a:r>
            <a:r>
              <a:rPr lang="zh-CN" altLang="en-US" dirty="0"/>
              <a:t>：调用灵活，有了多态，更容易编写出通用的代码，做出通用的编程，以适应需求的不断变化！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</a:t>
            </a:r>
            <a:r>
              <a:rPr lang="en-US" altLang="zh-CN" dirty="0" smtClean="0"/>
              <a:t>ython</a:t>
            </a:r>
            <a:r>
              <a:rPr lang="zh-CN" altLang="en-US" dirty="0" smtClean="0"/>
              <a:t>中的多态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、什么是多态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10196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定</a:t>
            </a:r>
            <a:r>
              <a:rPr lang="zh-CN" altLang="en-US" dirty="0">
                <a:solidFill>
                  <a:srgbClr val="B60206"/>
                </a:solidFill>
              </a:rPr>
              <a:t>义父类，并提供公共</a:t>
            </a:r>
            <a:r>
              <a:rPr lang="zh-CN" altLang="en-US" dirty="0" smtClean="0">
                <a:solidFill>
                  <a:srgbClr val="B60206"/>
                </a:solidFill>
              </a:rPr>
              <a:t>方法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定义</a:t>
            </a:r>
            <a:r>
              <a:rPr lang="zh-CN" altLang="en-US" dirty="0">
                <a:solidFill>
                  <a:srgbClr val="B60206"/>
                </a:solidFill>
              </a:rPr>
              <a:t>子类，并重写父类</a:t>
            </a:r>
            <a:r>
              <a:rPr lang="zh-CN" altLang="en-US" dirty="0" smtClean="0">
                <a:solidFill>
                  <a:srgbClr val="B60206"/>
                </a:solidFill>
              </a:rPr>
              <a:t>方法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B60206"/>
                </a:solidFill>
              </a:rPr>
              <a:t>传递</a:t>
            </a:r>
            <a:r>
              <a:rPr lang="zh-CN" altLang="en-US" dirty="0">
                <a:solidFill>
                  <a:srgbClr val="B60206"/>
                </a:solidFill>
              </a:rPr>
              <a:t>子类对象给调用者，可以看到不同子类执行效果不同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</a:t>
            </a:r>
            <a:r>
              <a:rPr lang="en-US" altLang="zh-CN" dirty="0" smtClean="0"/>
              <a:t>ython</a:t>
            </a:r>
            <a:r>
              <a:rPr lang="zh-CN" altLang="en-US" dirty="0" smtClean="0"/>
              <a:t>中的多态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、多态的实现步骤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218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="" xmlns:a16="http://schemas.microsoft.com/office/drawing/2014/main" id="{2691FACA-E1ED-6A48-A1E4-D925AAC030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971231" y="756218"/>
            <a:ext cx="5973761" cy="4256405"/>
          </a:xfrm>
        </p:spPr>
        <p:txBody>
          <a:bodyPr/>
          <a:lstStyle/>
          <a:p>
            <a:r>
              <a:rPr lang="zh-CN" altLang="en-US" dirty="0" smtClean="0"/>
              <a:t>面向对象的三大特性</a:t>
            </a:r>
            <a:endParaRPr lang="en-US" altLang="zh-CN" dirty="0" smtClean="0"/>
          </a:p>
          <a:p>
            <a:r>
              <a:rPr lang="en-US" altLang="zh-CN" dirty="0" smtClean="0">
                <a:solidFill>
                  <a:srgbClr val="B70006"/>
                </a:solidFill>
              </a:rPr>
              <a:t>Python</a:t>
            </a:r>
            <a:r>
              <a:rPr lang="zh-CN" altLang="en-US" dirty="0" smtClean="0">
                <a:solidFill>
                  <a:srgbClr val="B70006"/>
                </a:solidFill>
              </a:rPr>
              <a:t>中的继承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en-US" altLang="zh-CN" dirty="0" smtClean="0">
                <a:solidFill>
                  <a:srgbClr val="B70006"/>
                </a:solidFill>
              </a:rPr>
              <a:t>Python</a:t>
            </a:r>
            <a:r>
              <a:rPr lang="zh-CN" altLang="en-US" dirty="0" smtClean="0">
                <a:solidFill>
                  <a:srgbClr val="B70006"/>
                </a:solidFill>
              </a:rPr>
              <a:t>中的多态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 smtClean="0">
                <a:solidFill>
                  <a:srgbClr val="B70006"/>
                </a:solidFill>
              </a:rPr>
              <a:t>面向读写的其他特性</a:t>
            </a:r>
            <a:endParaRPr lang="en-US" altLang="zh-CN" dirty="0" smtClean="0">
              <a:solidFill>
                <a:srgbClr val="B70006"/>
              </a:solidFill>
            </a:endParaRPr>
          </a:p>
          <a:p>
            <a:r>
              <a:rPr lang="zh-CN" altLang="en-US" dirty="0">
                <a:solidFill>
                  <a:srgbClr val="B70006"/>
                </a:solidFill>
              </a:rPr>
              <a:t>单</a:t>
            </a:r>
            <a:r>
              <a:rPr lang="zh-CN" altLang="en-US" dirty="0" smtClean="0">
                <a:solidFill>
                  <a:srgbClr val="B70006"/>
                </a:solidFill>
              </a:rPr>
              <a:t>例设计模式</a:t>
            </a:r>
            <a:endParaRPr lang="en-US" altLang="zh-CN" dirty="0">
              <a:solidFill>
                <a:srgbClr val="B700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18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类具有继承关系，并且子类类型可以向上转型看做父类类型，如果我们从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Animal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派生出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和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Dog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，并都写了一个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call()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方法，如下示例：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</a:t>
            </a:r>
            <a:r>
              <a:rPr lang="en-US" altLang="zh-CN" dirty="0" smtClean="0"/>
              <a:t>ython</a:t>
            </a:r>
            <a:r>
              <a:rPr lang="zh-CN" altLang="en-US" dirty="0" smtClean="0"/>
              <a:t>中的多态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、多态实现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3188049"/>
            <a:ext cx="3125829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Animal(object):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print(self.name,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会叫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5961806" y="2326276"/>
            <a:ext cx="5174623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Cat(Animal):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sex):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super(Cat, self).__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__(name, age)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self.sex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sex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print(self.name,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会“喵喵”叫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Dog(Animal):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name, age, sex):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super(Dog, self).__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__(name, age)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self.sex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sex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call(self):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print(self.name,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会“汪汪”叫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7" name="右箭头 6"/>
          <p:cNvSpPr/>
          <p:nvPr/>
        </p:nvSpPr>
        <p:spPr>
          <a:xfrm>
            <a:off x="4119513" y="3657601"/>
            <a:ext cx="1611983" cy="461913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09834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88664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接下来我们定义一个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函数，接收一个变量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'all'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，如下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这种行为称为多态。也就是说，方法调用将作用在 </a:t>
            </a:r>
            <a:r>
              <a:rPr lang="en-US" altLang="zh-CN" dirty="0">
                <a:solidFill>
                  <a:srgbClr val="AD2B26"/>
                </a:solidFill>
              </a:rPr>
              <a:t>all </a:t>
            </a:r>
            <a:r>
              <a:rPr lang="zh-CN" altLang="en-US" dirty="0">
                <a:solidFill>
                  <a:srgbClr val="AD2B26"/>
                </a:solidFill>
              </a:rPr>
              <a:t>的实际类型上。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是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Cat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类型，它实际上拥有自己的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call()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方法以及从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Animal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继承的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方法，但调用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 .call()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总是先查找它自身的定义，如果没有定义，则顺着继承链向上查找，直到在某个父类中找到为止。传递给函数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do(all)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的参数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不一定是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Animal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或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Animal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的子类型。任何数据类型的实例都可以，只要它有一个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call()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的方法即可。其他类不继承于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Animal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，具备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call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方法也可以使用 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函数。这就是动态语言，动态语言调用实例方法，不检查类型，只要方法存在，参数正确，就可以调用。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</a:t>
            </a:r>
            <a:r>
              <a:rPr lang="en-US" altLang="zh-CN" dirty="0" smtClean="0"/>
              <a:t>ython</a:t>
            </a:r>
            <a:r>
              <a:rPr lang="zh-CN" altLang="en-US" dirty="0" smtClean="0"/>
              <a:t>中的多态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、多态实现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241298"/>
            <a:ext cx="3125829" cy="203132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do(all):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all.call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 = Animal('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小黑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',4)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 = Cat('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喵喵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2,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男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 = Dog('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旺财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', 5,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女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for x in (A,C,D):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do(x)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008676" y="2887628"/>
            <a:ext cx="5174623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小黑 会叫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喵喵 会“喵喵”叫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旺财 会“汪汪”叫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右箭头 6"/>
          <p:cNvSpPr/>
          <p:nvPr/>
        </p:nvSpPr>
        <p:spPr>
          <a:xfrm>
            <a:off x="4119513" y="3026005"/>
            <a:ext cx="1611983" cy="461913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32353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</a:t>
            </a:r>
            <a:r>
              <a:rPr lang="en-US" altLang="zh-CN" dirty="0" smtClean="0"/>
              <a:t>ython</a:t>
            </a:r>
            <a:r>
              <a:rPr lang="zh-CN" altLang="en-US" dirty="0" smtClean="0"/>
              <a:t>中的多态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 smtClean="0"/>
              <a:t>、再举个栗子</a:t>
            </a:r>
            <a:endParaRPr lang="zh-CN" altLang="en-US" dirty="0"/>
          </a:p>
        </p:txBody>
      </p:sp>
      <p:sp>
        <p:nvSpPr>
          <p:cNvPr id="5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50515" y="1918133"/>
            <a:ext cx="5080981" cy="289310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Dog(object):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work(self):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父类提供统一的方法，哪怕是空方法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指哪打哪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ArmyDog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(Dog):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继承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Dog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work(self):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子类重写父类同名方法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追击敌人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DrugDog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(Dog):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work(self):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追查毒品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688879" y="2133576"/>
            <a:ext cx="3209266" cy="246221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Person(object):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work_with_dog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(self, dog): 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dog.work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ad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ArmyDog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DrugDog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police = Person()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police.work_with_dog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(ad)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police.work_with_dog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dd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</p:txBody>
      </p:sp>
      <p:sp>
        <p:nvSpPr>
          <p:cNvPr id="7" name="右箭头 6"/>
          <p:cNvSpPr/>
          <p:nvPr/>
        </p:nvSpPr>
        <p:spPr>
          <a:xfrm>
            <a:off x="5807191" y="3133725"/>
            <a:ext cx="805992" cy="40132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650515" y="5211506"/>
            <a:ext cx="10749598" cy="509047"/>
          </a:xfrm>
        </p:spPr>
        <p:txBody>
          <a:bodyPr/>
          <a:lstStyle/>
          <a:p>
            <a:pPr marL="0" indent="0">
              <a:buNone/>
            </a:pPr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</a:rPr>
              <a:t>def work_with_dog(self, dog):  # 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传入不同的对象，执行不同的代码，即不同的</a:t>
            </a:r>
            <a:r>
              <a:rPr lang="en-US" altLang="zh-CN">
                <a:solidFill>
                  <a:schemeClr val="tx1">
                    <a:lumMod val="75000"/>
                    <a:lumOff val="25000"/>
                  </a:schemeClr>
                </a:solidFill>
              </a:rPr>
              <a:t>work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函数。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9424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面向对象的其他特性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04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4169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</a:t>
            </a:r>
            <a:r>
              <a:rPr lang="en-US" altLang="zh-CN" dirty="0"/>
              <a:t>Python</a:t>
            </a:r>
            <a:r>
              <a:rPr lang="zh-CN" altLang="en-US" dirty="0"/>
              <a:t>中，可以为实例属性和方法设置私有权限，即设置某个实例属性或实例方法不继承给子类</a:t>
            </a:r>
            <a:r>
              <a:rPr lang="zh-CN" altLang="en-US" dirty="0" smtClean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 smtClean="0"/>
              <a:t>设置</a:t>
            </a:r>
            <a:r>
              <a:rPr lang="zh-CN" altLang="en-US" dirty="0"/>
              <a:t>私有属性和私有方法的方式非常简单：在属性名和方法名 前面 加上两个下划线 </a:t>
            </a:r>
            <a:r>
              <a:rPr lang="en-US" altLang="zh-CN" dirty="0" smtClean="0"/>
              <a:t>"</a:t>
            </a:r>
            <a:r>
              <a:rPr lang="en-US" altLang="zh-CN" dirty="0"/>
              <a:t>__</a:t>
            </a:r>
            <a:r>
              <a:rPr lang="en-US" altLang="zh-CN" dirty="0" smtClean="0"/>
              <a:t>" </a:t>
            </a:r>
            <a:r>
              <a:rPr lang="zh-CN" altLang="en-US" dirty="0"/>
              <a:t>即可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B60206"/>
                </a:solidFill>
              </a:rPr>
              <a:t>案例</a:t>
            </a:r>
            <a:r>
              <a:rPr lang="en-US" altLang="zh-CN" dirty="0">
                <a:solidFill>
                  <a:srgbClr val="B60206"/>
                </a:solidFill>
              </a:rPr>
              <a:t>1</a:t>
            </a:r>
            <a:r>
              <a:rPr lang="zh-CN" altLang="en-US" dirty="0">
                <a:solidFill>
                  <a:srgbClr val="B60206"/>
                </a:solidFill>
              </a:rPr>
              <a:t>：私有属性和私有方法设置方式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/>
              <a:t>1</a:t>
            </a:r>
            <a:r>
              <a:rPr lang="zh-CN" altLang="en-US" dirty="0"/>
              <a:t>、私有属性和私有方法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86294" y="3425982"/>
            <a:ext cx="10302240" cy="289310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Girl():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小美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18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showinfo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姓名：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%s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，年龄：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%d' % (self.name,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 = Girl()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print(girl.name)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外界不能直接访问私有属性和私有方法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girl.__age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girl.__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showinfo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313094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B60206"/>
                </a:solidFill>
              </a:rPr>
              <a:t>案例</a:t>
            </a:r>
            <a:r>
              <a:rPr lang="en-US" altLang="zh-CN" dirty="0">
                <a:solidFill>
                  <a:srgbClr val="B60206"/>
                </a:solidFill>
              </a:rPr>
              <a:t>2</a:t>
            </a:r>
            <a:r>
              <a:rPr lang="zh-CN" altLang="en-US" dirty="0">
                <a:solidFill>
                  <a:srgbClr val="B60206"/>
                </a:solidFill>
              </a:rPr>
              <a:t>：私有属性和私有方法也不能被子类继承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、私有属性和私有方法与继承的关系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201648"/>
            <a:ext cx="10302240" cy="310854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Cat(object):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猫大师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self.kungfu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闪、展、腾、挪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self.__skill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爬树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Tiger(Cat):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tiger = Tiger()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tiger.name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学徒虎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print(f'{tiger.name}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，功夫：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tiger.kungfu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tiger.__skill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80" y="5387760"/>
            <a:ext cx="8283658" cy="1333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0737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在</a:t>
            </a:r>
            <a:r>
              <a:rPr lang="en-US" altLang="zh-CN" dirty="0"/>
              <a:t>Python</a:t>
            </a:r>
            <a:r>
              <a:rPr lang="zh-CN" altLang="en-US" dirty="0"/>
              <a:t>中，一般定义函数</a:t>
            </a:r>
            <a:r>
              <a:rPr lang="zh-CN" altLang="en-US" dirty="0" smtClean="0"/>
              <a:t>名</a:t>
            </a:r>
            <a:r>
              <a:rPr lang="en-US" altLang="zh-CN" dirty="0" smtClean="0">
                <a:solidFill>
                  <a:srgbClr val="AD2B26"/>
                </a:solidFill>
              </a:rPr>
              <a:t>'</a:t>
            </a:r>
            <a:r>
              <a:rPr lang="en-US" altLang="zh-CN" dirty="0">
                <a:solidFill>
                  <a:srgbClr val="AD2B26"/>
                </a:solidFill>
              </a:rPr>
              <a:t> </a:t>
            </a:r>
            <a:r>
              <a:rPr lang="en-US" altLang="zh-CN" dirty="0" err="1">
                <a:solidFill>
                  <a:srgbClr val="AD2B26"/>
                </a:solidFill>
              </a:rPr>
              <a:t>get_xx</a:t>
            </a:r>
            <a:r>
              <a:rPr lang="en-US" altLang="zh-CN" dirty="0">
                <a:solidFill>
                  <a:srgbClr val="AD2B26"/>
                </a:solidFill>
              </a:rPr>
              <a:t> </a:t>
            </a:r>
            <a:r>
              <a:rPr lang="en-US" altLang="zh-CN" dirty="0" smtClean="0">
                <a:solidFill>
                  <a:srgbClr val="AD2B26"/>
                </a:solidFill>
              </a:rPr>
              <a:t>'</a:t>
            </a:r>
            <a:r>
              <a:rPr lang="zh-CN" altLang="en-US" dirty="0" smtClean="0"/>
              <a:t>用来</a:t>
            </a:r>
            <a:r>
              <a:rPr lang="zh-CN" altLang="en-US" dirty="0"/>
              <a:t>获取私有属性，</a:t>
            </a:r>
            <a:r>
              <a:rPr lang="zh-CN" altLang="en-US" dirty="0" smtClean="0"/>
              <a:t>定义</a:t>
            </a:r>
            <a:r>
              <a:rPr lang="en-US" altLang="zh-CN" dirty="0" smtClean="0">
                <a:solidFill>
                  <a:srgbClr val="AD2B26"/>
                </a:solidFill>
              </a:rPr>
              <a:t>'</a:t>
            </a:r>
            <a:r>
              <a:rPr lang="en-US" altLang="zh-CN" dirty="0">
                <a:solidFill>
                  <a:srgbClr val="AD2B26"/>
                </a:solidFill>
              </a:rPr>
              <a:t> </a:t>
            </a:r>
            <a:r>
              <a:rPr lang="en-US" altLang="zh-CN" dirty="0" err="1">
                <a:solidFill>
                  <a:srgbClr val="AD2B26"/>
                </a:solidFill>
              </a:rPr>
              <a:t>set_xx</a:t>
            </a:r>
            <a:r>
              <a:rPr lang="en-US" altLang="zh-CN" dirty="0">
                <a:solidFill>
                  <a:srgbClr val="AD2B26"/>
                </a:solidFill>
              </a:rPr>
              <a:t> </a:t>
            </a:r>
            <a:r>
              <a:rPr lang="en-US" altLang="zh-CN" dirty="0" smtClean="0">
                <a:solidFill>
                  <a:srgbClr val="AD2B26"/>
                </a:solidFill>
              </a:rPr>
              <a:t>'</a:t>
            </a:r>
            <a:r>
              <a:rPr lang="zh-CN" altLang="en-US" dirty="0" smtClean="0"/>
              <a:t>用来</a:t>
            </a:r>
            <a:r>
              <a:rPr lang="zh-CN" altLang="en-US" dirty="0"/>
              <a:t>修改私有属性值。</a:t>
            </a:r>
            <a:endParaRPr lang="en-US" altLang="zh-CN" dirty="0" smtClean="0">
              <a:solidFill>
                <a:srgbClr val="B6020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、获取与设置私有属性值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219351"/>
            <a:ext cx="10302240" cy="3323987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Girl():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小美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18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get_age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self.__age</a:t>
            </a:r>
            <a:endParaRPr lang="en-US" altLang="zh-CN" sz="1400" dirty="0">
              <a:solidFill>
                <a:srgbClr val="AD2B26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set_age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(self, age):</a:t>
            </a:r>
          </a:p>
          <a:p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self.__age</a:t>
            </a:r>
            <a:r>
              <a:rPr lang="en-US" altLang="zh-CN" sz="1400" dirty="0">
                <a:solidFill>
                  <a:srgbClr val="AD2B26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age</a:t>
            </a:r>
          </a:p>
          <a:p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 = Girl()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girl.set_age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(19)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girl.get_age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5905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类属性就是 </a:t>
            </a:r>
            <a:r>
              <a:rPr lang="zh-CN" altLang="en-US" dirty="0" smtClean="0">
                <a:solidFill>
                  <a:srgbClr val="AD2B26"/>
                </a:solidFill>
              </a:rPr>
              <a:t>类对象中</a:t>
            </a:r>
            <a:r>
              <a:rPr lang="zh-CN" altLang="en-US" dirty="0">
                <a:solidFill>
                  <a:srgbClr val="AD2B26"/>
                </a:solidFill>
              </a:rPr>
              <a:t>定义的属性</a:t>
            </a:r>
            <a:r>
              <a:rPr lang="zh-CN" altLang="en-US" dirty="0"/>
              <a:t>，它</a:t>
            </a:r>
            <a:r>
              <a:rPr lang="zh-CN" altLang="en-US" dirty="0" smtClean="0"/>
              <a:t>被</a:t>
            </a:r>
            <a:r>
              <a:rPr lang="zh-CN" altLang="en-US" dirty="0" smtClean="0">
                <a:solidFill>
                  <a:srgbClr val="AD2B26"/>
                </a:solidFill>
              </a:rPr>
              <a:t>该</a:t>
            </a:r>
            <a:r>
              <a:rPr lang="zh-CN" altLang="en-US" dirty="0">
                <a:solidFill>
                  <a:srgbClr val="AD2B26"/>
                </a:solidFill>
              </a:rPr>
              <a:t>类的所有实例</a:t>
            </a:r>
            <a:r>
              <a:rPr lang="zh-CN" altLang="en-US" dirty="0" smtClean="0">
                <a:solidFill>
                  <a:srgbClr val="AD2B26"/>
                </a:solidFill>
              </a:rPr>
              <a:t>对象所共有</a:t>
            </a:r>
            <a:r>
              <a:rPr lang="zh-CN" altLang="en-US" dirty="0" smtClean="0"/>
              <a:t>。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通常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用来记录 </a:t>
            </a:r>
            <a:r>
              <a:rPr lang="zh-CN" altLang="en-US" dirty="0" smtClean="0">
                <a:solidFill>
                  <a:srgbClr val="C00000"/>
                </a:solidFill>
              </a:rPr>
              <a:t>与</a:t>
            </a:r>
            <a:r>
              <a:rPr lang="zh-CN" altLang="en-US" dirty="0">
                <a:solidFill>
                  <a:srgbClr val="C00000"/>
                </a:solidFill>
              </a:rPr>
              <a:t>这类</a:t>
            </a:r>
            <a:r>
              <a:rPr lang="zh-CN" altLang="en-US" dirty="0" smtClean="0">
                <a:solidFill>
                  <a:srgbClr val="C00000"/>
                </a:solidFill>
              </a:rPr>
              <a:t>相关 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的特征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，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属性 不会用于记录 </a:t>
            </a:r>
            <a:r>
              <a:rPr lang="zh-CN" altLang="en-US" dirty="0" smtClean="0">
                <a:solidFill>
                  <a:srgbClr val="C00000"/>
                </a:solidFill>
              </a:rPr>
              <a:t>具体</a:t>
            </a:r>
            <a:r>
              <a:rPr lang="zh-CN" altLang="en-US" dirty="0">
                <a:solidFill>
                  <a:srgbClr val="C00000"/>
                </a:solidFill>
              </a:rPr>
              <a:t>对象的</a:t>
            </a:r>
            <a:r>
              <a:rPr lang="zh-CN" altLang="en-US" dirty="0" smtClean="0">
                <a:solidFill>
                  <a:srgbClr val="C00000"/>
                </a:solidFill>
              </a:rPr>
              <a:t>特征。</a:t>
            </a: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案例：定义一个工具类， </a:t>
            </a:r>
            <a:r>
              <a:rPr lang="zh-CN" altLang="en-US" dirty="0" smtClean="0">
                <a:solidFill>
                  <a:srgbClr val="C00000"/>
                </a:solidFill>
              </a:rPr>
              <a:t>每</a:t>
            </a:r>
            <a:r>
              <a:rPr lang="zh-CN" altLang="en-US" dirty="0">
                <a:solidFill>
                  <a:srgbClr val="C00000"/>
                </a:solidFill>
              </a:rPr>
              <a:t>件工具都有自己的名称，需求：知道使用这个类，创建了多少个工具对象？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4</a:t>
            </a:r>
            <a:r>
              <a:rPr lang="zh-CN" altLang="en-US" dirty="0"/>
              <a:t>、类属性和实例属性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945215"/>
            <a:ext cx="10302240" cy="353943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Tool(object):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定义类属性，用于记录创建了多少个工具对象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count = 0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针对类属性做一个计数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+1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操作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Tool.count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1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tool1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斧头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tool2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榔头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tool3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铁锹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输出工具对象的总数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Tool.count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02706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类方法就是针对类对象定义的方法，在</a:t>
            </a:r>
            <a:r>
              <a:rPr lang="zh-CN" altLang="en-US" dirty="0">
                <a:solidFill>
                  <a:srgbClr val="C00000"/>
                </a:solidFill>
              </a:rPr>
              <a:t>类方法中可以直接访问类属性或者调用其他类方法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r>
              <a:rPr lang="zh-CN" altLang="en-US" dirty="0" smtClean="0"/>
              <a:t>基本</a:t>
            </a:r>
            <a:r>
              <a:rPr lang="zh-CN" altLang="en-US" dirty="0"/>
              <a:t>语法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方法需要用修饰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器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"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@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classmethod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"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来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标识，告诉解释器这是一个类方法类方法的第一个参数应该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是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" 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cls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"</a:t>
            </a: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① 有</a:t>
            </a:r>
            <a:r>
              <a:rPr lang="zh-CN" altLang="en-US" dirty="0">
                <a:solidFill>
                  <a:srgbClr val="C00000"/>
                </a:solidFill>
              </a:rPr>
              <a:t>哪一个类调用的方法，方法内</a:t>
            </a:r>
            <a:r>
              <a:rPr lang="zh-CN" altLang="en-US" dirty="0" smtClean="0">
                <a:solidFill>
                  <a:srgbClr val="C00000"/>
                </a:solidFill>
              </a:rPr>
              <a:t>的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err="1">
                <a:solidFill>
                  <a:srgbClr val="C00000"/>
                </a:solidFill>
              </a:rPr>
              <a:t>cls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zh-CN" altLang="en-US" dirty="0" smtClean="0">
                <a:solidFill>
                  <a:srgbClr val="C00000"/>
                </a:solidFill>
              </a:rPr>
              <a:t>就是</a:t>
            </a:r>
            <a:r>
              <a:rPr lang="zh-CN" altLang="en-US" dirty="0">
                <a:solidFill>
                  <a:srgbClr val="C00000"/>
                </a:solidFill>
              </a:rPr>
              <a:t>哪一个类的</a:t>
            </a:r>
            <a:r>
              <a:rPr lang="zh-CN" altLang="en-US" dirty="0" smtClean="0">
                <a:solidFill>
                  <a:srgbClr val="C00000"/>
                </a:solidFill>
              </a:rPr>
              <a:t>引用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② 这个</a:t>
            </a:r>
            <a:r>
              <a:rPr lang="zh-CN" altLang="en-US" dirty="0">
                <a:solidFill>
                  <a:srgbClr val="C00000"/>
                </a:solidFill>
              </a:rPr>
              <a:t>参数和示例方法的第一个参数</a:t>
            </a:r>
            <a:r>
              <a:rPr lang="zh-CN" altLang="en-US" dirty="0" smtClean="0">
                <a:solidFill>
                  <a:srgbClr val="C00000"/>
                </a:solidFill>
              </a:rPr>
              <a:t>是</a:t>
            </a:r>
            <a:r>
              <a:rPr lang="en-US" altLang="zh-CN" dirty="0" smtClean="0">
                <a:solidFill>
                  <a:srgbClr val="C00000"/>
                </a:solidFill>
              </a:rPr>
              <a:t>"self"</a:t>
            </a:r>
            <a:r>
              <a:rPr lang="zh-CN" altLang="en-US" dirty="0" smtClean="0">
                <a:solidFill>
                  <a:srgbClr val="C00000"/>
                </a:solidFill>
              </a:rPr>
              <a:t>类似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③ 提示</a:t>
            </a:r>
            <a:r>
              <a:rPr lang="zh-CN" altLang="en-US" dirty="0">
                <a:solidFill>
                  <a:srgbClr val="C00000"/>
                </a:solidFill>
              </a:rPr>
              <a:t>使用其他名称也可以，不过习惯</a:t>
            </a:r>
            <a:r>
              <a:rPr lang="zh-CN" altLang="en-US" dirty="0" smtClean="0">
                <a:solidFill>
                  <a:srgbClr val="C00000"/>
                </a:solidFill>
              </a:rPr>
              <a:t>使用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err="1">
                <a:solidFill>
                  <a:srgbClr val="C00000"/>
                </a:solidFill>
              </a:rPr>
              <a:t>cls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" </a:t>
            </a:r>
            <a:r>
              <a:rPr lang="zh-CN" altLang="en-US" dirty="0" smtClean="0">
                <a:solidFill>
                  <a:srgbClr val="C00000"/>
                </a:solidFill>
              </a:rPr>
              <a:t>通过</a:t>
            </a:r>
            <a:r>
              <a:rPr lang="zh-CN" altLang="en-US" dirty="0">
                <a:solidFill>
                  <a:srgbClr val="C00000"/>
                </a:solidFill>
              </a:rPr>
              <a:t>类名</a:t>
            </a:r>
            <a:r>
              <a:rPr lang="en-US" altLang="zh-CN" dirty="0">
                <a:solidFill>
                  <a:srgbClr val="C00000"/>
                </a:solidFill>
              </a:rPr>
              <a:t>.</a:t>
            </a:r>
            <a:r>
              <a:rPr lang="zh-CN" altLang="en-US" dirty="0">
                <a:solidFill>
                  <a:srgbClr val="C00000"/>
                </a:solidFill>
              </a:rPr>
              <a:t>调用类方法，调用方法时，不需要</a:t>
            </a:r>
            <a:r>
              <a:rPr lang="zh-CN" altLang="en-US" dirty="0" smtClean="0">
                <a:solidFill>
                  <a:srgbClr val="C00000"/>
                </a:solidFill>
              </a:rPr>
              <a:t>传递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err="1" smtClean="0">
                <a:solidFill>
                  <a:srgbClr val="C00000"/>
                </a:solidFill>
              </a:rPr>
              <a:t>cls</a:t>
            </a:r>
            <a:r>
              <a:rPr lang="en-US" altLang="zh-CN" dirty="0" smtClean="0">
                <a:solidFill>
                  <a:srgbClr val="C00000"/>
                </a:solidFill>
              </a:rPr>
              <a:t> "</a:t>
            </a:r>
            <a:r>
              <a:rPr lang="zh-CN" altLang="en-US" dirty="0" smtClean="0">
                <a:solidFill>
                  <a:srgbClr val="C00000"/>
                </a:solidFill>
              </a:rPr>
              <a:t>参数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在方法</a:t>
            </a:r>
            <a:r>
              <a:rPr lang="zh-CN" altLang="en-US" dirty="0" smtClean="0">
                <a:solidFill>
                  <a:srgbClr val="C00000"/>
                </a:solidFill>
              </a:rPr>
              <a:t>内部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① 可以通过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 err="1" smtClean="0">
                <a:solidFill>
                  <a:srgbClr val="C00000"/>
                </a:solidFill>
              </a:rPr>
              <a:t>cls</a:t>
            </a:r>
            <a:r>
              <a:rPr lang="en-US" altLang="zh-CN" dirty="0" smtClean="0">
                <a:solidFill>
                  <a:srgbClr val="C00000"/>
                </a:solidFill>
              </a:rPr>
              <a:t>."</a:t>
            </a:r>
            <a:r>
              <a:rPr lang="zh-CN" altLang="en-US" dirty="0" smtClean="0">
                <a:solidFill>
                  <a:srgbClr val="C00000"/>
                </a:solidFill>
              </a:rPr>
              <a:t>访问</a:t>
            </a:r>
            <a:r>
              <a:rPr lang="zh-CN" altLang="en-US" dirty="0">
                <a:solidFill>
                  <a:srgbClr val="C00000"/>
                </a:solidFill>
              </a:rPr>
              <a:t>类的</a:t>
            </a:r>
            <a:r>
              <a:rPr lang="zh-CN" altLang="en-US" dirty="0" smtClean="0">
                <a:solidFill>
                  <a:srgbClr val="C00000"/>
                </a:solidFill>
              </a:rPr>
              <a:t>属性  ② 也</a:t>
            </a:r>
            <a:r>
              <a:rPr lang="zh-CN" altLang="en-US" dirty="0">
                <a:solidFill>
                  <a:srgbClr val="C00000"/>
                </a:solidFill>
              </a:rPr>
              <a:t>可以</a:t>
            </a:r>
            <a:r>
              <a:rPr lang="zh-CN" altLang="en-US" dirty="0" smtClean="0">
                <a:solidFill>
                  <a:srgbClr val="C00000"/>
                </a:solidFill>
              </a:rPr>
              <a:t>通过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 err="1">
                <a:solidFill>
                  <a:srgbClr val="C00000"/>
                </a:solidFill>
              </a:rPr>
              <a:t>cls</a:t>
            </a:r>
            <a:r>
              <a:rPr lang="en-US" altLang="zh-CN" dirty="0" smtClean="0">
                <a:solidFill>
                  <a:srgbClr val="C00000"/>
                </a:solidFill>
              </a:rPr>
              <a:t>." </a:t>
            </a:r>
            <a:r>
              <a:rPr lang="zh-CN" altLang="en-US" dirty="0" smtClean="0">
                <a:solidFill>
                  <a:srgbClr val="C00000"/>
                </a:solidFill>
              </a:rPr>
              <a:t>调用</a:t>
            </a:r>
            <a:r>
              <a:rPr lang="zh-CN" altLang="en-US" dirty="0">
                <a:solidFill>
                  <a:srgbClr val="C00000"/>
                </a:solidFill>
              </a:rPr>
              <a:t>其他的类方法</a:t>
            </a:r>
            <a:endParaRPr lang="en-US" altLang="zh-CN" dirty="0" smtClean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/>
              <a:t>、类</a:t>
            </a:r>
            <a:r>
              <a:rPr lang="zh-CN" altLang="en-US" dirty="0" smtClean="0"/>
              <a:t>方法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553329"/>
            <a:ext cx="10302240" cy="73866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类名称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19822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案例：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C00000"/>
                </a:solidFill>
              </a:rPr>
              <a:t>定义一个工具类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C00000"/>
                </a:solidFill>
              </a:rPr>
              <a:t>每</a:t>
            </a:r>
            <a:r>
              <a:rPr lang="zh-CN" altLang="en-US" dirty="0">
                <a:solidFill>
                  <a:srgbClr val="C00000"/>
                </a:solidFill>
              </a:rPr>
              <a:t>件工具都有自己的</a:t>
            </a:r>
            <a:r>
              <a:rPr lang="zh-CN" altLang="en-US" dirty="0" smtClean="0">
                <a:solidFill>
                  <a:srgbClr val="C00000"/>
                </a:solidFill>
              </a:rPr>
              <a:t>名称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p"/>
            </a:pPr>
            <a:r>
              <a:rPr lang="zh-CN" altLang="en-US" dirty="0" smtClean="0">
                <a:solidFill>
                  <a:srgbClr val="C00000"/>
                </a:solidFill>
              </a:rPr>
              <a:t>需求 ：在</a:t>
            </a:r>
            <a:r>
              <a:rPr lang="zh-CN" altLang="en-US" dirty="0">
                <a:solidFill>
                  <a:srgbClr val="C00000"/>
                </a:solidFill>
              </a:rPr>
              <a:t>类封装一</a:t>
            </a:r>
            <a:r>
              <a:rPr lang="zh-CN" altLang="en-US" dirty="0" smtClean="0">
                <a:solidFill>
                  <a:srgbClr val="C00000"/>
                </a:solidFill>
              </a:rPr>
              <a:t>个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err="1">
                <a:solidFill>
                  <a:srgbClr val="C00000"/>
                </a:solidFill>
              </a:rPr>
              <a:t>show_tool_count</a:t>
            </a:r>
            <a:r>
              <a:rPr lang="en-US" altLang="zh-CN" dirty="0">
                <a:solidFill>
                  <a:srgbClr val="C00000"/>
                </a:solidFill>
              </a:rPr>
              <a:t> </a:t>
            </a:r>
            <a:r>
              <a:rPr lang="en-US" altLang="zh-CN" dirty="0" smtClean="0">
                <a:solidFill>
                  <a:srgbClr val="C00000"/>
                </a:solidFill>
              </a:rPr>
              <a:t>"</a:t>
            </a:r>
            <a:r>
              <a:rPr lang="zh-CN" altLang="en-US" dirty="0" smtClean="0">
                <a:solidFill>
                  <a:srgbClr val="C00000"/>
                </a:solidFill>
              </a:rPr>
              <a:t>的</a:t>
            </a:r>
            <a:r>
              <a:rPr lang="zh-CN" altLang="en-US" dirty="0">
                <a:solidFill>
                  <a:srgbClr val="C00000"/>
                </a:solidFill>
              </a:rPr>
              <a:t>类方法，输出使用当前这个类，创建的对象个数</a:t>
            </a:r>
            <a:endParaRPr lang="en-US" altLang="zh-CN" dirty="0" smtClean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5</a:t>
            </a:r>
            <a:r>
              <a:rPr lang="zh-CN" altLang="en-US" dirty="0" smtClean="0"/>
              <a:t>、类方法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3522655"/>
            <a:ext cx="4141038" cy="2677656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Tool(object):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定义类属性，用于记录创建了多少个工具对象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count = 0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show_tools_count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工具对象的数量：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cls.count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name):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self.name = name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针对类属性做一个计数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+1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操作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Tool.count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+= 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1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8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083811" y="4168984"/>
            <a:ext cx="4141038" cy="1384995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tool1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斧头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tool2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榔头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tool3 = Tool('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铁锹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输出工具对象的总数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Tool.show_tools_count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6" name="右箭头 5"/>
          <p:cNvSpPr/>
          <p:nvPr/>
        </p:nvSpPr>
        <p:spPr>
          <a:xfrm>
            <a:off x="5217688" y="4646878"/>
            <a:ext cx="1500353" cy="429208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484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8F5F2403-DAC9-454A-9779-7331986EC4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99581" y="423612"/>
            <a:ext cx="6654482" cy="4855845"/>
          </a:xfrm>
        </p:spPr>
        <p:txBody>
          <a:bodyPr/>
          <a:lstStyle/>
          <a:p>
            <a:r>
              <a:rPr lang="zh-CN" altLang="en-US" dirty="0" smtClean="0"/>
              <a:t>了解面向对象的三大特性</a:t>
            </a:r>
            <a:endParaRPr lang="en-US" altLang="zh-CN" dirty="0" smtClean="0"/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</a:t>
            </a:r>
            <a:r>
              <a:rPr lang="en-US" altLang="zh-CN" dirty="0" smtClean="0">
                <a:solidFill>
                  <a:srgbClr val="B60206"/>
                </a:solidFill>
              </a:rPr>
              <a:t>Python</a:t>
            </a:r>
            <a:r>
              <a:rPr lang="zh-CN" altLang="en-US" dirty="0" smtClean="0">
                <a:solidFill>
                  <a:srgbClr val="B60206"/>
                </a:solidFill>
              </a:rPr>
              <a:t>中单继承与多继承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掌握私有属性和私有方法的定义与使用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掌握类方法和静态方法的定义与使用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r>
              <a:rPr lang="zh-CN" altLang="en-US" dirty="0" smtClean="0">
                <a:solidFill>
                  <a:srgbClr val="B60206"/>
                </a:solidFill>
              </a:rPr>
              <a:t>掌握单例模式的编写与使用</a:t>
            </a:r>
            <a:endParaRPr lang="en-US" altLang="zh-CN" dirty="0">
              <a:solidFill>
                <a:srgbClr val="B602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20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在开发时，如果需要在类中封装一个方法，这个方法：​  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既 </a:t>
            </a:r>
            <a:r>
              <a:rPr lang="zh-CN" altLang="en-US" dirty="0" smtClean="0">
                <a:solidFill>
                  <a:srgbClr val="C00000"/>
                </a:solidFill>
              </a:rPr>
              <a:t>不需要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访问</a:t>
            </a:r>
            <a:r>
              <a:rPr lang="zh-CN" altLang="en-US" dirty="0" smtClean="0">
                <a:solidFill>
                  <a:srgbClr val="C00000"/>
                </a:solidFill>
              </a:rPr>
              <a:t>实例属性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或者调用</a:t>
            </a:r>
            <a:r>
              <a:rPr lang="zh-CN" altLang="en-US" dirty="0" smtClean="0">
                <a:solidFill>
                  <a:srgbClr val="C00000"/>
                </a:solidFill>
              </a:rPr>
              <a:t>实例方法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也 </a:t>
            </a:r>
            <a:r>
              <a:rPr lang="zh-CN" altLang="en-US" dirty="0" smtClean="0">
                <a:solidFill>
                  <a:srgbClr val="C00000"/>
                </a:solidFill>
              </a:rPr>
              <a:t>不需要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访问</a:t>
            </a:r>
            <a:r>
              <a:rPr lang="zh-CN" altLang="en-US" dirty="0" smtClean="0">
                <a:solidFill>
                  <a:srgbClr val="C00000"/>
                </a:solidFill>
              </a:rPr>
              <a:t>类属性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或者调用</a:t>
            </a:r>
            <a:r>
              <a:rPr lang="zh-CN" altLang="en-US" dirty="0" smtClean="0">
                <a:solidFill>
                  <a:srgbClr val="C00000"/>
                </a:solidFill>
              </a:rPr>
              <a:t>类方法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这个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时候，可以把这个方法封装成一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个</a:t>
            </a:r>
            <a:r>
              <a:rPr lang="zh-CN" altLang="en-US" dirty="0">
                <a:solidFill>
                  <a:srgbClr val="C00000"/>
                </a:solidFill>
              </a:rPr>
              <a:t>静态</a:t>
            </a:r>
            <a:r>
              <a:rPr lang="zh-CN" altLang="en-US" dirty="0" smtClean="0">
                <a:solidFill>
                  <a:srgbClr val="C00000"/>
                </a:solidFill>
              </a:rPr>
              <a:t>方法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基本语法：</a:t>
            </a:r>
            <a:endParaRPr lang="en-US" altLang="zh-CN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C00000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、静态方法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828755" y="4203789"/>
            <a:ext cx="10513847" cy="73210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@</a:t>
            </a:r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staticmethod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静态方法名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    </a:t>
            </a:r>
            <a:endParaRPr lang="en-US" altLang="zh-CN" sz="1400" dirty="0" smtClean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832755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静态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方法需要用修饰器 </a:t>
            </a:r>
            <a:r>
              <a:rPr lang="en-US" altLang="zh-CN" dirty="0">
                <a:solidFill>
                  <a:srgbClr val="AD2B26"/>
                </a:solidFill>
              </a:rPr>
              <a:t>"@</a:t>
            </a:r>
            <a:r>
              <a:rPr lang="en-US" altLang="zh-CN" dirty="0" err="1">
                <a:solidFill>
                  <a:srgbClr val="AD2B26"/>
                </a:solidFill>
              </a:rPr>
              <a:t>staticmethod</a:t>
            </a:r>
            <a:r>
              <a:rPr lang="en-US" altLang="zh-CN" dirty="0">
                <a:solidFill>
                  <a:srgbClr val="AD2B26"/>
                </a:solidFill>
              </a:rPr>
              <a:t>" 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来标识，告诉解释器这是一个静态方法。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通过类名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调用 静态方法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6</a:t>
            </a:r>
            <a:r>
              <a:rPr lang="zh-CN" altLang="en-US" dirty="0" smtClean="0"/>
              <a:t>、静态方法</a:t>
            </a:r>
            <a:endParaRPr lang="zh-CN" altLang="en-US" dirty="0"/>
          </a:p>
        </p:txBody>
      </p:sp>
      <p:sp>
        <p:nvSpPr>
          <p:cNvPr id="10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2598924"/>
            <a:ext cx="10532508" cy="2462213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Game: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staticmethod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menu():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print('------')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开始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[1]')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暂停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[2]')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退出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[3]')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Game.menu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15818195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综合案例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05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7754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设计一个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`Game`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属性：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定义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一个类属性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top_score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记录游戏的历史最高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分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定义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一个实例属性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player_name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记录当前游戏的玩家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姓名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方法：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静态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show_help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显示游戏帮助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show_top_score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显示历史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最高分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实例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start_game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`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开始当前玩家的游戏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、需求分析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213605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查看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帮助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信息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查看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历史最高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分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③ 创建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游戏对象，开始游戏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、主程序步骤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5341" y="3167994"/>
            <a:ext cx="7712108" cy="269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508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、代码实现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80" y="1727858"/>
            <a:ext cx="4788273" cy="3754874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Game(object):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历史最高分</a:t>
            </a:r>
          </a:p>
          <a:p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top_score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0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__(self,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player_name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self.player_name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player_name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staticmethod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show_help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游戏帮助信息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...')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@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classmethod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show_top_score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历史最高分：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cls.top_score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start_game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print(f'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开始游戏啦，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{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self.player_name</a:t>
            </a:r>
            <a:r>
              <a:rPr lang="en-US" altLang="zh-CN" sz="1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}')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7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946840" y="2805076"/>
            <a:ext cx="4788273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1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、查看游戏帮助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Game.show_help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2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、显示历史最高分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Game.show_top_score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3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、开始游戏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game = Game('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heima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game.start_game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</p:txBody>
      </p:sp>
      <p:sp>
        <p:nvSpPr>
          <p:cNvPr id="9" name="右箭头 8"/>
          <p:cNvSpPr/>
          <p:nvPr/>
        </p:nvSpPr>
        <p:spPr>
          <a:xfrm>
            <a:off x="5660727" y="3452326"/>
            <a:ext cx="1124538" cy="47586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4925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单例设计模式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06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624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单例模式是一种常见的设计模式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所谓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的设计模式，不是一种新的语法，而是人们在实际的应用中，面对某种特定的情形而设计出来的某种常见的有效的解决方案，所以，设计模式只是经验的总结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什么又是单例模式？单例，就是单一实例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在</a:t>
            </a:r>
            <a:r>
              <a:rPr lang="zh-CN" altLang="en-US" dirty="0">
                <a:solidFill>
                  <a:srgbClr val="AD2B26"/>
                </a:solidFill>
              </a:rPr>
              <a:t>实际的运用中，存在一些类，只需要实例化一个对象，就可以完成其所有的功能操作。所以，如果我们能够通过某些技巧，使得一个类只能开辟一个对象空间的话，这样就可以节省相应的对象资源，这种模式就叫作单例模式</a:t>
            </a:r>
            <a:r>
              <a:rPr lang="zh-CN" altLang="en-US" dirty="0" smtClean="0">
                <a:solidFill>
                  <a:srgbClr val="AD2B26"/>
                </a:solidFill>
              </a:rPr>
              <a:t>！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应用场景：音乐</a:t>
            </a:r>
            <a:r>
              <a:rPr lang="zh-CN" altLang="en-US" dirty="0" smtClean="0">
                <a:solidFill>
                  <a:srgbClr val="AD2B26"/>
                </a:solidFill>
              </a:rPr>
              <a:t>播放器对象、回收站对象、打印机对象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、什么是单例模式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5471472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使用类名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()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创建对象时，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的解释器首先会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调用</a:t>
            </a: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  <a:r>
              <a:rPr lang="en-US" altLang="zh-CN" dirty="0">
                <a:solidFill>
                  <a:srgbClr val="AD2B26"/>
                </a:solidFill>
              </a:rPr>
              <a:t>new__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方法为对象分配空间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。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  <a:r>
              <a:rPr lang="en-US" altLang="zh-CN" dirty="0">
                <a:solidFill>
                  <a:srgbClr val="AD2B26"/>
                </a:solidFill>
              </a:rPr>
              <a:t>new__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是一个由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object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积累提供的内置的静态方法，主要作用有两个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○ </a:t>
            </a:r>
            <a:r>
              <a:rPr lang="zh-CN" altLang="en-US" dirty="0">
                <a:solidFill>
                  <a:srgbClr val="AD2B26"/>
                </a:solidFill>
              </a:rPr>
              <a:t>在内存中为对象分配</a:t>
            </a:r>
            <a:r>
              <a:rPr lang="zh-CN" altLang="en-US" dirty="0" smtClean="0">
                <a:solidFill>
                  <a:srgbClr val="AD2B26"/>
                </a:solidFill>
              </a:rPr>
              <a:t>空间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○ </a:t>
            </a:r>
            <a:r>
              <a:rPr lang="zh-CN" altLang="en-US" dirty="0">
                <a:solidFill>
                  <a:srgbClr val="AD2B26"/>
                </a:solidFill>
              </a:rPr>
              <a:t>返回对象的</a:t>
            </a:r>
            <a:r>
              <a:rPr lang="zh-CN" altLang="en-US" dirty="0" smtClean="0">
                <a:solidFill>
                  <a:srgbClr val="AD2B26"/>
                </a:solidFill>
              </a:rPr>
              <a:t>应用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解析器获得对象的引用后，将引用作为第一个参数，传递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给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__</a:t>
            </a:r>
            <a:r>
              <a:rPr lang="en-US" altLang="zh-CN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init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__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重写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__new__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方法的代码非常固定，一定要使用</a:t>
            </a:r>
            <a:r>
              <a:rPr lang="en-US" altLang="zh-CN" dirty="0">
                <a:solidFill>
                  <a:srgbClr val="AD2B26"/>
                </a:solidFill>
              </a:rPr>
              <a:t>return super</a:t>
            </a:r>
            <a:r>
              <a:rPr lang="en-US" altLang="zh-CN" dirty="0" smtClean="0">
                <a:solidFill>
                  <a:srgbClr val="AD2B26"/>
                </a:solidFill>
              </a:rPr>
              <a:t>(). __</a:t>
            </a:r>
            <a:r>
              <a:rPr lang="en-US" altLang="zh-CN" dirty="0">
                <a:solidFill>
                  <a:srgbClr val="AD2B26"/>
                </a:solidFill>
              </a:rPr>
              <a:t>new__(</a:t>
            </a:r>
            <a:r>
              <a:rPr lang="en-US" altLang="zh-CN" dirty="0" err="1">
                <a:solidFill>
                  <a:srgbClr val="AD2B26"/>
                </a:solidFill>
              </a:rPr>
              <a:t>cls</a:t>
            </a:r>
            <a:r>
              <a:rPr lang="en-US" altLang="zh-CN" dirty="0">
                <a:solidFill>
                  <a:srgbClr val="AD2B26"/>
                </a:solidFill>
              </a:rPr>
              <a:t>)</a:t>
            </a:r>
            <a:r>
              <a:rPr lang="zh-CN" altLang="en-US" dirty="0">
                <a:solidFill>
                  <a:srgbClr val="AD2B26"/>
                </a:solidFill>
              </a:rPr>
              <a:t>，否则</a:t>
            </a:r>
            <a:r>
              <a:rPr lang="en-US" altLang="zh-CN" dirty="0">
                <a:solidFill>
                  <a:srgbClr val="AD2B26"/>
                </a:solidFill>
              </a:rPr>
              <a:t>Python</a:t>
            </a:r>
            <a:r>
              <a:rPr lang="zh-CN" altLang="en-US" dirty="0">
                <a:solidFill>
                  <a:srgbClr val="AD2B26"/>
                </a:solidFill>
              </a:rPr>
              <a:t>解释器得不到分配了空间的对象引用，就不会调用对象的初始化方法。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/>
              <a:t>、</a:t>
            </a:r>
            <a:r>
              <a:rPr lang="zh-CN" altLang="en-US" dirty="0" smtClean="0"/>
              <a:t>重写</a:t>
            </a:r>
            <a:r>
              <a:rPr lang="en-US" altLang="zh-CN" dirty="0" smtClean="0"/>
              <a:t>__</a:t>
            </a:r>
            <a:r>
              <a:rPr lang="en-US" altLang="zh-CN" dirty="0"/>
              <a:t>new__</a:t>
            </a:r>
            <a:r>
              <a:rPr lang="zh-CN" altLang="en-US" dirty="0"/>
              <a:t>方法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1410678" y="4573695"/>
            <a:ext cx="3842458" cy="1815882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MusicPlayer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__new__(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*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args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**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kwargs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创建对象，分配空间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instance = super().__new__(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instance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init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__(self):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print('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播放器初始化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')</a:t>
            </a:r>
          </a:p>
        </p:txBody>
      </p:sp>
      <p:sp>
        <p:nvSpPr>
          <p:cNvPr id="7" name="右箭头 6"/>
          <p:cNvSpPr/>
          <p:nvPr/>
        </p:nvSpPr>
        <p:spPr>
          <a:xfrm>
            <a:off x="5446124" y="5243705"/>
            <a:ext cx="1124538" cy="475862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6763650" y="5194336"/>
            <a:ext cx="3842458" cy="52322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player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MusicPlayer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print(player)</a:t>
            </a:r>
          </a:p>
        </p:txBody>
      </p:sp>
    </p:spTree>
    <p:extLst>
      <p:ext uri="{BB962C8B-B14F-4D97-AF65-F5344CB8AC3E}">
        <p14:creationId xmlns:p14="http://schemas.microsoft.com/office/powerpoint/2010/main" val="29879066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单例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——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让类创建的对象，在系统中只有唯一的一个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示例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① </a:t>
            </a:r>
            <a:r>
              <a:rPr lang="zh-CN" altLang="en-US" dirty="0">
                <a:solidFill>
                  <a:srgbClr val="AD2B26"/>
                </a:solidFill>
              </a:rPr>
              <a:t>定义一个类属性，初始值为</a:t>
            </a:r>
            <a:r>
              <a:rPr lang="en-US" altLang="zh-CN" dirty="0">
                <a:solidFill>
                  <a:srgbClr val="AD2B26"/>
                </a:solidFill>
              </a:rPr>
              <a:t>None</a:t>
            </a:r>
            <a:r>
              <a:rPr lang="zh-CN" altLang="en-US" dirty="0">
                <a:solidFill>
                  <a:srgbClr val="AD2B26"/>
                </a:solidFill>
              </a:rPr>
              <a:t>，用于记录单例对象的</a:t>
            </a:r>
            <a:r>
              <a:rPr lang="zh-CN" altLang="en-US" dirty="0" smtClean="0">
                <a:solidFill>
                  <a:srgbClr val="AD2B26"/>
                </a:solidFill>
              </a:rPr>
              <a:t>应用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② 重写</a:t>
            </a:r>
            <a:r>
              <a:rPr lang="en-US" altLang="zh-CN" dirty="0" smtClean="0">
                <a:solidFill>
                  <a:srgbClr val="AD2B26"/>
                </a:solidFill>
              </a:rPr>
              <a:t>__</a:t>
            </a:r>
            <a:r>
              <a:rPr lang="en-US" altLang="zh-CN" dirty="0">
                <a:solidFill>
                  <a:srgbClr val="AD2B26"/>
                </a:solidFill>
              </a:rPr>
              <a:t>new__</a:t>
            </a:r>
            <a:r>
              <a:rPr lang="zh-CN" altLang="en-US" dirty="0" smtClean="0">
                <a:solidFill>
                  <a:srgbClr val="AD2B26"/>
                </a:solidFill>
              </a:rPr>
              <a:t>方法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③ </a:t>
            </a:r>
            <a:r>
              <a:rPr lang="zh-CN" altLang="en-US" dirty="0">
                <a:solidFill>
                  <a:srgbClr val="AD2B26"/>
                </a:solidFill>
              </a:rPr>
              <a:t>如果类属性</a:t>
            </a:r>
            <a:r>
              <a:rPr lang="en-US" altLang="zh-CN" dirty="0">
                <a:solidFill>
                  <a:srgbClr val="AD2B26"/>
                </a:solidFill>
              </a:rPr>
              <a:t>is None</a:t>
            </a:r>
            <a:r>
              <a:rPr lang="zh-CN" altLang="en-US" dirty="0">
                <a:solidFill>
                  <a:srgbClr val="AD2B26"/>
                </a:solidFill>
              </a:rPr>
              <a:t>，调用父类方法分配空间，并在类属性中记录</a:t>
            </a:r>
            <a:r>
              <a:rPr lang="zh-CN" altLang="en-US" dirty="0" smtClean="0">
                <a:solidFill>
                  <a:srgbClr val="AD2B26"/>
                </a:solidFill>
              </a:rPr>
              <a:t>结果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④ </a:t>
            </a:r>
            <a:r>
              <a:rPr lang="zh-CN" altLang="en-US" dirty="0">
                <a:solidFill>
                  <a:srgbClr val="AD2B26"/>
                </a:solidFill>
              </a:rPr>
              <a:t>返回类属性中记录的对象引用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面向对象的其他特性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r>
              <a:rPr lang="en-US" altLang="zh-CN" dirty="0" smtClean="0"/>
              <a:t>Python</a:t>
            </a:r>
            <a:r>
              <a:rPr lang="zh-CN" altLang="en-US" dirty="0" smtClean="0"/>
              <a:t>中的单例</a:t>
            </a:r>
            <a:endParaRPr lang="zh-CN" altLang="en-US" dirty="0"/>
          </a:p>
        </p:txBody>
      </p:sp>
      <p:sp>
        <p:nvSpPr>
          <p:cNvPr id="6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710879" y="3755920"/>
            <a:ext cx="10749599" cy="2893100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MusicPlayer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instance = None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def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__new__(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*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args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, **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kwargs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if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cls.instance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is None: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   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cls.instance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= super().__new__(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return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cls.instance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    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player1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MusicPlayer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print(player1)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player2 = </a:t>
            </a:r>
            <a:r>
              <a:rPr lang="en-US" altLang="zh-CN" sz="1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MusicPlayer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()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print(player2)</a:t>
            </a:r>
          </a:p>
        </p:txBody>
      </p:sp>
    </p:spTree>
    <p:extLst>
      <p:ext uri="{BB962C8B-B14F-4D97-AF65-F5344CB8AC3E}">
        <p14:creationId xmlns:p14="http://schemas.microsoft.com/office/powerpoint/2010/main" val="238726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面向对象三大特性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/>
              <a:t>01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133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564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面向对象的三大特性：</a:t>
            </a:r>
            <a:r>
              <a:rPr lang="zh-CN" altLang="en-US" dirty="0" smtClean="0">
                <a:solidFill>
                  <a:srgbClr val="AD2B26"/>
                </a:solidFill>
              </a:rPr>
              <a:t>封装、继承、多态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① 封装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将属性和方法书写到类的里面的操作即为封装</a:t>
            </a:r>
            <a:r>
              <a:rPr lang="zh-CN" altLang="en-US" dirty="0">
                <a:solidFill>
                  <a:srgbClr val="AD2B26"/>
                </a:solidFill>
              </a:rPr>
              <a:t>，</a:t>
            </a:r>
            <a:r>
              <a:rPr lang="zh-CN" altLang="en-US" dirty="0" smtClean="0">
                <a:solidFill>
                  <a:srgbClr val="AD2B26"/>
                </a:solidFill>
              </a:rPr>
              <a:t>封装可以为属性和方法添加私有权限。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② 继承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AD2B26"/>
                </a:solidFill>
              </a:rPr>
              <a:t>子类默认继承父类的所有属性和方法，与此同时子类也可以重写父类属性和方法。</a:t>
            </a:r>
            <a:endParaRPr lang="en-US" altLang="zh-CN" dirty="0" smtClean="0">
              <a:solidFill>
                <a:srgbClr val="AD2B2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③ 多态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AD2B26"/>
                </a:solidFill>
              </a:rPr>
              <a:t>多态是同一类事物具有的多种</a:t>
            </a:r>
            <a:r>
              <a:rPr lang="zh-CN" altLang="en-US" dirty="0" smtClean="0">
                <a:solidFill>
                  <a:srgbClr val="AD2B26"/>
                </a:solidFill>
              </a:rPr>
              <a:t>形态。不同</a:t>
            </a:r>
            <a:r>
              <a:rPr lang="zh-CN" altLang="en-US" dirty="0">
                <a:solidFill>
                  <a:srgbClr val="AD2B26"/>
                </a:solidFill>
              </a:rPr>
              <a:t>的对象调用同一</a:t>
            </a:r>
            <a:r>
              <a:rPr lang="zh-CN" altLang="en-US" dirty="0" smtClean="0">
                <a:solidFill>
                  <a:srgbClr val="AD2B26"/>
                </a:solidFill>
              </a:rPr>
              <a:t>个接口（方法），</a:t>
            </a:r>
            <a:r>
              <a:rPr lang="zh-CN" altLang="en-US" dirty="0">
                <a:solidFill>
                  <a:srgbClr val="AD2B26"/>
                </a:solidFill>
              </a:rPr>
              <a:t>表现出不同的状态，称为多态。</a:t>
            </a:r>
            <a:endParaRPr lang="en-US" altLang="zh-CN" dirty="0">
              <a:solidFill>
                <a:srgbClr val="AD2B26"/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面向对象的三大特性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 smtClean="0"/>
              <a:t>、封装、继承、多态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7701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16DC7A42-DEB9-4846-9885-EF1F65B29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Python</a:t>
            </a:r>
            <a:r>
              <a:rPr lang="zh-CN" alt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中的继承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文本占位符 2">
            <a:extLst>
              <a:ext uri="{FF2B5EF4-FFF2-40B4-BE49-F238E27FC236}">
                <a16:creationId xmlns="" xmlns:a16="http://schemas.microsoft.com/office/drawing/2014/main" id="{DC0D98B5-82FB-804B-8565-7E31DD4B40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zh-CN" dirty="0" smtClean="0"/>
              <a:t>02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485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>
          <a:xfrm>
            <a:off x="710881" y="1646133"/>
            <a:ext cx="10749598" cy="4870170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生活中的继承，一般指的是子女继承父辈的财产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我们接下来来聊聊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代码中的“继承”：</a:t>
            </a:r>
            <a:r>
              <a:rPr lang="zh-CN" altLang="en-US" dirty="0" smtClean="0">
                <a:solidFill>
                  <a:srgbClr val="B60206"/>
                </a:solidFill>
              </a:rPr>
              <a:t>类是用来描述现实世界中同一组事务的共有特性的抽象模型，但是类也有上下级和范围之分，比如：生物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动物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哺乳动物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灵长型动物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人类 </a:t>
            </a:r>
            <a:r>
              <a:rPr lang="en-US" altLang="zh-CN" dirty="0" smtClean="0">
                <a:solidFill>
                  <a:srgbClr val="B60206"/>
                </a:solidFill>
              </a:rPr>
              <a:t>=&gt; </a:t>
            </a:r>
            <a:r>
              <a:rPr lang="zh-CN" altLang="en-US" dirty="0" smtClean="0">
                <a:solidFill>
                  <a:srgbClr val="B60206"/>
                </a:solidFill>
              </a:rPr>
              <a:t>黄种人</a:t>
            </a:r>
            <a:endParaRPr lang="en-US" altLang="zh-CN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endParaRPr lang="zh-CN" altLang="en-US" dirty="0" smtClean="0">
              <a:solidFill>
                <a:srgbClr val="B60206"/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从哲学上说，就是共性与个性之间的关系，比如：白马和马！所以，我们在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OOP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代码中，也一样要体现出类与类之间的共性与个性关系，这里就需要通过类的继承来体现。简单来说，如果一个类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使用了另一个类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的成员（属性和方法），我们就可以说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类继承了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类，同时这也体现了</a:t>
            </a:r>
            <a:r>
              <a:rPr lang="en-US" altLang="zh-CN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OOP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中代码重用的特性！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1</a:t>
            </a:r>
            <a:r>
              <a:rPr lang="zh-CN" altLang="en-US" dirty="0"/>
              <a:t>、什么是继承</a:t>
            </a:r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6482" y="2068625"/>
            <a:ext cx="7605419" cy="2049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96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基本语法：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、继承的基本语法</a:t>
            </a:r>
            <a:endParaRPr lang="zh-CN" altLang="en-US" dirty="0"/>
          </a:p>
        </p:txBody>
      </p:sp>
      <p:sp>
        <p:nvSpPr>
          <p:cNvPr id="9" name="TextBox 3">
            <a:extLst>
              <a:ext uri="{FF2B5EF4-FFF2-40B4-BE49-F238E27FC236}">
                <a16:creationId xmlns="" xmlns:a16="http://schemas.microsoft.com/office/drawing/2014/main" id="{0C998B78-AB18-3C47-A1C7-25AE9A3A40B0}"/>
              </a:ext>
            </a:extLst>
          </p:cNvPr>
          <p:cNvSpPr txBox="1"/>
          <p:nvPr/>
        </p:nvSpPr>
        <p:spPr>
          <a:xfrm>
            <a:off x="820970" y="2191190"/>
            <a:ext cx="10302240" cy="1600438"/>
          </a:xfrm>
          <a:prstGeom prst="rect">
            <a:avLst/>
          </a:prstGeom>
          <a:solidFill>
            <a:srgbClr val="FFFFE4"/>
          </a:solidFill>
          <a:ln w="3175">
            <a:solidFill>
              <a:srgbClr val="919191"/>
            </a:solidFill>
          </a:ln>
        </p:spPr>
        <p:txBody>
          <a:bodyPr wrap="square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父类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B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B(object):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	pass</a:t>
            </a:r>
          </a:p>
          <a:p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# </a:t>
            </a:r>
            <a:r>
              <a:rPr lang="zh-CN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子类</a:t>
            </a:r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A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class A(B):</a:t>
            </a:r>
          </a:p>
          <a:p>
            <a:r>
              <a:rPr lang="en-US" altLang="zh-CN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    pass</a:t>
            </a:r>
            <a:endParaRPr lang="en-US" altLang="zh-CN" sz="1400" dirty="0">
              <a:solidFill>
                <a:schemeClr val="tx1">
                  <a:lumMod val="85000"/>
                  <a:lumOff val="15000"/>
                </a:schemeClr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sp>
        <p:nvSpPr>
          <p:cNvPr id="19" name="三角形 9">
            <a:extLst>
              <a:ext uri="{FF2B5EF4-FFF2-40B4-BE49-F238E27FC236}">
                <a16:creationId xmlns="" xmlns:a16="http://schemas.microsoft.com/office/drawing/2014/main" id="{23197916-4FF1-4C92-AE7A-4520837F4448}"/>
              </a:ext>
            </a:extLst>
          </p:cNvPr>
          <p:cNvSpPr/>
          <p:nvPr/>
        </p:nvSpPr>
        <p:spPr>
          <a:xfrm rot="2651319">
            <a:off x="717495" y="4531193"/>
            <a:ext cx="145648" cy="78105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TextBox 6">
            <a:extLst>
              <a:ext uri="{FF2B5EF4-FFF2-40B4-BE49-F238E27FC236}">
                <a16:creationId xmlns="" xmlns:a16="http://schemas.microsoft.com/office/drawing/2014/main" id="{FC8F3570-2791-42C7-B320-77955401B7FE}"/>
              </a:ext>
            </a:extLst>
          </p:cNvPr>
          <p:cNvSpPr txBox="1"/>
          <p:nvPr/>
        </p:nvSpPr>
        <p:spPr>
          <a:xfrm>
            <a:off x="1085446" y="4562659"/>
            <a:ext cx="9773285" cy="38093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在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Python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中，所有类默认继承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object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类，</a:t>
            </a:r>
            <a:r>
              <a:rPr lang="en-US" altLang="zh-CN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object</a:t>
            </a:r>
            <a:r>
              <a:rPr lang="zh-CN" altLang="en-US" sz="1400" dirty="0">
                <a:solidFill>
                  <a:srgbClr val="AD2B26"/>
                </a:solidFill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类是顶级类或基类；其他子类叫做派生类。</a:t>
            </a:r>
            <a:endParaRPr lang="en-US" altLang="zh-CN" sz="1400" dirty="0">
              <a:solidFill>
                <a:srgbClr val="262626"/>
              </a:solidFill>
              <a:latin typeface="Alibaba PuHuiTi R" pitchFamily="18" charset="-122"/>
              <a:ea typeface="Alibaba PuHuiTi R" pitchFamily="18" charset="-122"/>
              <a:cs typeface="Alibaba PuHuiTi R" pitchFamily="18" charset="-122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="" xmlns:a16="http://schemas.microsoft.com/office/drawing/2014/main" id="{B561BF17-00D8-44F9-BBE1-DC58174FF365}"/>
              </a:ext>
            </a:extLst>
          </p:cNvPr>
          <p:cNvSpPr/>
          <p:nvPr/>
        </p:nvSpPr>
        <p:spPr>
          <a:xfrm>
            <a:off x="820969" y="4146093"/>
            <a:ext cx="10302240" cy="1022952"/>
          </a:xfrm>
          <a:prstGeom prst="rect">
            <a:avLst/>
          </a:prstGeom>
          <a:noFill/>
          <a:ln w="9525">
            <a:solidFill>
              <a:srgbClr val="AD2B2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2" name="矩形 21">
            <a:extLst>
              <a:ext uri="{FF2B5EF4-FFF2-40B4-BE49-F238E27FC236}">
                <a16:creationId xmlns="" xmlns:a16="http://schemas.microsoft.com/office/drawing/2014/main" id="{7521E208-47E6-4A13-99E1-C9CCCAFAB12C}"/>
              </a:ext>
            </a:extLst>
          </p:cNvPr>
          <p:cNvSpPr/>
          <p:nvPr/>
        </p:nvSpPr>
        <p:spPr>
          <a:xfrm>
            <a:off x="710881" y="4247080"/>
            <a:ext cx="1053296" cy="300942"/>
          </a:xfrm>
          <a:prstGeom prst="rect">
            <a:avLst/>
          </a:prstGeom>
          <a:solidFill>
            <a:srgbClr val="AD2B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400">
                <a:latin typeface="Alibaba PuHuiTi R" pitchFamily="18" charset="-122"/>
                <a:ea typeface="Alibaba PuHuiTi R" pitchFamily="18" charset="-122"/>
                <a:cs typeface="Alibaba PuHuiTi R" pitchFamily="18" charset="-122"/>
              </a:rPr>
              <a:t>注意事项</a:t>
            </a:r>
          </a:p>
        </p:txBody>
      </p:sp>
    </p:spTree>
    <p:extLst>
      <p:ext uri="{BB962C8B-B14F-4D97-AF65-F5344CB8AC3E}">
        <p14:creationId xmlns:p14="http://schemas.microsoft.com/office/powerpoint/2010/main" val="3864583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继承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：一个类从另一个已有的类获得其成员的相关特性，就叫作继承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派生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：从一个已有的类产生一个新的类，称为派生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很显然，继承和派生其实就是从不同的方向来描述的相同的概念而已，本质上是一样的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父类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：也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叫作基类，就是指已有被继承的类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子</a:t>
            </a:r>
            <a:r>
              <a:rPr lang="zh-CN" altLang="en-US" dirty="0" smtClean="0">
                <a:solidFill>
                  <a:srgbClr val="C00000"/>
                </a:solidFill>
              </a:rPr>
              <a:t>类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：也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叫作派生类或扩展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>
                <a:solidFill>
                  <a:srgbClr val="C00000"/>
                </a:solidFill>
              </a:rPr>
              <a:t>扩展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：在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子类中增加一些自己特有的特性，就叫作扩展，没有扩展，继承也就没有意义了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单</a:t>
            </a:r>
            <a:r>
              <a:rPr lang="zh-CN" altLang="en-US" dirty="0">
                <a:solidFill>
                  <a:srgbClr val="C00000"/>
                </a:solidFill>
              </a:rPr>
              <a:t>继承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：一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个类只能继承自一个其他的类，不能继承多个类，单继承也是大多数面向对象语言的特性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！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 smtClean="0">
                <a:solidFill>
                  <a:srgbClr val="C00000"/>
                </a:solidFill>
              </a:rPr>
              <a:t>多继承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：一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个类同时继承了多个父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类，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C++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、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Python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等</a:t>
            </a:r>
            <a:r>
              <a:rPr lang="zh-CN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语言都支持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多继承）</a:t>
            </a:r>
            <a:endParaRPr lang="en-US" altLang="zh-CN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Python</a:t>
            </a:r>
            <a:r>
              <a:rPr lang="zh-CN" altLang="en-US" dirty="0" smtClean="0"/>
              <a:t>中的继承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r>
              <a:rPr lang="zh-CN" altLang="en-US" dirty="0" smtClean="0"/>
              <a:t>、与继承相关的几个概念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07643620"/>
      </p:ext>
    </p:extLst>
  </p:cSld>
  <p:clrMapOvr>
    <a:masterClrMapping/>
  </p:clrMapOvr>
</p:sld>
</file>

<file path=ppt/theme/theme1.xml><?xml version="1.0" encoding="utf-8"?>
<a:theme xmlns:a="http://schemas.openxmlformats.org/drawingml/2006/main" name="封面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目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学习目标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章节页版式（一级+二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章节页版式（一级标题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正文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00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>
        <a:spAutoFit/>
      </a:bodyPr>
      <a:lstStyle>
        <a:defPPr fontAlgn="auto">
          <a:spcBef>
            <a:spcPts val="0"/>
          </a:spcBef>
          <a:spcAft>
            <a:spcPts val="0"/>
          </a:spcAft>
          <a:defRPr sz="1050" dirty="0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5_结束页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1">
      <a:majorFont>
        <a:latin typeface="Calibri"/>
        <a:ea typeface="黑体"/>
        <a:cs typeface=""/>
      </a:majorFont>
      <a:minorFont>
        <a:latin typeface="Calibri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8991</TotalTime>
  <Words>3832</Words>
  <Application>Microsoft Office PowerPoint</Application>
  <PresentationFormat>宽屏</PresentationFormat>
  <Paragraphs>555</Paragraphs>
  <Slides>40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40</vt:i4>
      </vt:variant>
    </vt:vector>
  </HeadingPairs>
  <TitlesOfParts>
    <vt:vector size="60" baseType="lpstr">
      <vt:lpstr>Alibaba PuHuiTi B</vt:lpstr>
      <vt:lpstr>Alibaba PuHuiTi M</vt:lpstr>
      <vt:lpstr>Alibaba PuHuiTi R</vt:lpstr>
      <vt:lpstr>阿里巴巴普惠体</vt:lpstr>
      <vt:lpstr>等线</vt:lpstr>
      <vt:lpstr>黑体</vt:lpstr>
      <vt:lpstr>宋体</vt:lpstr>
      <vt:lpstr>微软雅黑</vt:lpstr>
      <vt:lpstr>Arial</vt:lpstr>
      <vt:lpstr>Calibri</vt:lpstr>
      <vt:lpstr>Segoe UI</vt:lpstr>
      <vt:lpstr>Verdana</vt:lpstr>
      <vt:lpstr>Wingdings</vt:lpstr>
      <vt:lpstr>封面2</vt:lpstr>
      <vt:lpstr>目录</vt:lpstr>
      <vt:lpstr>学习目标</vt:lpstr>
      <vt:lpstr>章节页版式（一级+二级标题）</vt:lpstr>
      <vt:lpstr>章节页版式（一级标题）</vt:lpstr>
      <vt:lpstr>正文设计方案</vt:lpstr>
      <vt:lpstr>5_结束页设计方案</vt:lpstr>
      <vt:lpstr>Python面向对象高级</vt:lpstr>
      <vt:lpstr>PowerPoint 演示文稿</vt:lpstr>
      <vt:lpstr>PowerPoint 演示文稿</vt:lpstr>
      <vt:lpstr>面向对象三大特性</vt:lpstr>
      <vt:lpstr>面向对象的三大特性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Python中的继承</vt:lpstr>
      <vt:lpstr>Python中的多态</vt:lpstr>
      <vt:lpstr>Python中的多态</vt:lpstr>
      <vt:lpstr>Python中的多态</vt:lpstr>
      <vt:lpstr>Python中的多态</vt:lpstr>
      <vt:lpstr>Python中的多态</vt:lpstr>
      <vt:lpstr>Python中的多态</vt:lpstr>
      <vt:lpstr>面向对象的其他特性</vt:lpstr>
      <vt:lpstr>面向对象的其他特性</vt:lpstr>
      <vt:lpstr>面向对象的其他特性</vt:lpstr>
      <vt:lpstr>面向对象的其他特性</vt:lpstr>
      <vt:lpstr>面向对象的其他特性</vt:lpstr>
      <vt:lpstr>面向对象的其他特性</vt:lpstr>
      <vt:lpstr>面向对象的其他特性</vt:lpstr>
      <vt:lpstr>面向对象的其他特性</vt:lpstr>
      <vt:lpstr>面向对象的其他特性</vt:lpstr>
      <vt:lpstr>综合案例</vt:lpstr>
      <vt:lpstr>面向对象的其他特性</vt:lpstr>
      <vt:lpstr>面向对象的其他特性</vt:lpstr>
      <vt:lpstr>面向对象的其他特性</vt:lpstr>
      <vt:lpstr>单例设计模式</vt:lpstr>
      <vt:lpstr>面向对象的其他特性</vt:lpstr>
      <vt:lpstr>面向对象的其他特性</vt:lpstr>
      <vt:lpstr>面向对象的其他特性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8802</dc:creator>
  <cp:lastModifiedBy>itheima</cp:lastModifiedBy>
  <cp:revision>902</cp:revision>
  <dcterms:created xsi:type="dcterms:W3CDTF">2020-03-31T02:23:27Z</dcterms:created>
  <dcterms:modified xsi:type="dcterms:W3CDTF">2021-03-01T10:05:23Z</dcterms:modified>
</cp:coreProperties>
</file>