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65" r:id="rId2"/>
    <p:sldMasterId id="2147483707" r:id="rId3"/>
    <p:sldMasterId id="2147483700" r:id="rId4"/>
    <p:sldMasterId id="2147483698" r:id="rId5"/>
    <p:sldMasterId id="2147483668" r:id="rId6"/>
    <p:sldMasterId id="2147483672" r:id="rId7"/>
  </p:sldMasterIdLst>
  <p:notesMasterIdLst>
    <p:notesMasterId r:id="rId44"/>
  </p:notesMasterIdLst>
  <p:handoutMasterIdLst>
    <p:handoutMasterId r:id="rId45"/>
  </p:handoutMasterIdLst>
  <p:sldIdLst>
    <p:sldId id="462" r:id="rId8"/>
    <p:sldId id="463" r:id="rId9"/>
    <p:sldId id="464" r:id="rId10"/>
    <p:sldId id="466" r:id="rId11"/>
    <p:sldId id="587" r:id="rId12"/>
    <p:sldId id="622" r:id="rId13"/>
    <p:sldId id="623" r:id="rId14"/>
    <p:sldId id="590" r:id="rId15"/>
    <p:sldId id="625" r:id="rId16"/>
    <p:sldId id="626" r:id="rId17"/>
    <p:sldId id="627" r:id="rId18"/>
    <p:sldId id="628" r:id="rId19"/>
    <p:sldId id="629" r:id="rId20"/>
    <p:sldId id="630" r:id="rId21"/>
    <p:sldId id="631" r:id="rId22"/>
    <p:sldId id="632" r:id="rId23"/>
    <p:sldId id="633" r:id="rId24"/>
    <p:sldId id="634" r:id="rId25"/>
    <p:sldId id="635" r:id="rId26"/>
    <p:sldId id="636" r:id="rId27"/>
    <p:sldId id="637" r:id="rId28"/>
    <p:sldId id="638" r:id="rId29"/>
    <p:sldId id="639" r:id="rId30"/>
    <p:sldId id="640" r:id="rId31"/>
    <p:sldId id="641" r:id="rId32"/>
    <p:sldId id="642" r:id="rId33"/>
    <p:sldId id="643" r:id="rId34"/>
    <p:sldId id="644" r:id="rId35"/>
    <p:sldId id="647" r:id="rId36"/>
    <p:sldId id="646" r:id="rId37"/>
    <p:sldId id="645" r:id="rId38"/>
    <p:sldId id="648" r:id="rId39"/>
    <p:sldId id="649" r:id="rId40"/>
    <p:sldId id="650" r:id="rId41"/>
    <p:sldId id="651" r:id="rId42"/>
    <p:sldId id="264" r:id="rId4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2B26"/>
    <a:srgbClr val="49504F"/>
    <a:srgbClr val="FFFFFF"/>
    <a:srgbClr val="B60206"/>
    <a:srgbClr val="B70006"/>
    <a:srgbClr val="FFFFE4"/>
    <a:srgbClr val="919191"/>
    <a:srgbClr val="333333"/>
    <a:srgbClr val="D9D9D9"/>
    <a:srgbClr val="515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2831" autoAdjust="0"/>
  </p:normalViewPr>
  <p:slideViewPr>
    <p:cSldViewPr snapToGrid="0">
      <p:cViewPr varScale="1">
        <p:scale>
          <a:sx n="79" d="100"/>
          <a:sy n="79" d="100"/>
        </p:scale>
        <p:origin x="8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341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slide" Target="slides/slide3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theme" Target="theme/theme1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75BAB8F7-26C7-2345-A2F0-4C70E8EFA8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1EB0FE49-C86E-0B42-8C7E-921C60B5AA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DFD10-C36A-A44C-AC52-E91D9A58CF7E}" type="datetimeFigureOut">
              <a:rPr kumimoji="1" lang="zh-CN" altLang="en-US" smtClean="0"/>
              <a:t>2021/3/17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9E928822-8127-CD43-9156-5BB443851D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4FC3EF7F-6078-7249-A167-F5C0687992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0B397-CD8F-1C4C-97BB-ADF18DDD1C0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62655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7ACF5-0677-4CC5-89ED-AE83D3F5859D}" type="datetimeFigureOut">
              <a:rPr lang="zh-CN" altLang="en-US" smtClean="0"/>
              <a:t>2021/3/17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63F50-FC71-46DD-9BDC-11F985EF41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59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35568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2026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77137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75352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95654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09838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16113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25025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8853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4201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7204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4416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7069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4236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0298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572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2269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版式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4469F54-72BF-044A-89E7-CDAF75E947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44725"/>
            <a:ext cx="10541000" cy="1158875"/>
          </a:xfrm>
          <a:prstGeom prst="rect">
            <a:avLst/>
          </a:prstGeom>
        </p:spPr>
        <p:txBody>
          <a:bodyPr anchor="ctr"/>
          <a:lstStyle>
            <a:lvl1pPr>
              <a:defRPr sz="7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主标题</a:t>
            </a:r>
          </a:p>
        </p:txBody>
      </p:sp>
      <p:sp>
        <p:nvSpPr>
          <p:cNvPr id="3" name="文本占位符 3">
            <a:extLst>
              <a:ext uri="{FF2B5EF4-FFF2-40B4-BE49-F238E27FC236}">
                <a16:creationId xmlns:a16="http://schemas.microsoft.com/office/drawing/2014/main" xmlns="" id="{FE68CD30-ECD6-A642-8C7F-BA42D1249DF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54401"/>
            <a:ext cx="10540999" cy="63023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</a:lstStyle>
          <a:p>
            <a:pPr lvl="0"/>
            <a:r>
              <a:rPr kumimoji="1" lang="zh-CN" altLang="en-US" dirty="0"/>
              <a:t>副标题内容，如若没有可以删除</a:t>
            </a:r>
          </a:p>
        </p:txBody>
      </p:sp>
    </p:spTree>
    <p:extLst>
      <p:ext uri="{BB962C8B-B14F-4D97-AF65-F5344CB8AC3E}">
        <p14:creationId xmlns:p14="http://schemas.microsoft.com/office/powerpoint/2010/main" val="58872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0081"/>
            <a:ext cx="9845675" cy="487143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947CB16-8D08-5242-A2E0-936DC1D43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90880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数字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xmlns="" id="{B678CE99-982F-E747-B6C5-B29DECDE38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88D105DB-24C1-B042-AF5E-89B9573312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9349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8871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+项目编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9C0915B4-3DAF-C444-883E-818CAE39A5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509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716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由发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182483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案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案例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案例标题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80633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步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步骤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步骤标题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455844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练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练习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练习标题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此为练习内容，字体不可改，阿里巴巴普惠体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414583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六边形 27">
            <a:extLst>
              <a:ext uri="{FF2B5EF4-FFF2-40B4-BE49-F238E27FC236}">
                <a16:creationId xmlns:a16="http://schemas.microsoft.com/office/drawing/2014/main" xmlns="" id="{380B9059-6AA7-9E4F-BC56-F30289A262EA}"/>
              </a:ext>
            </a:extLst>
          </p:cNvPr>
          <p:cNvSpPr/>
          <p:nvPr userDrawn="1"/>
        </p:nvSpPr>
        <p:spPr>
          <a:xfrm rot="5400000">
            <a:off x="941355" y="3612018"/>
            <a:ext cx="1225219" cy="1056223"/>
          </a:xfrm>
          <a:prstGeom prst="hexagon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3" name="六边形 22">
            <a:extLst>
              <a:ext uri="{FF2B5EF4-FFF2-40B4-BE49-F238E27FC236}">
                <a16:creationId xmlns:a16="http://schemas.microsoft.com/office/drawing/2014/main" xmlns="" id="{D71D36F9-1B1C-094A-A062-19A46A7AB388}"/>
              </a:ext>
            </a:extLst>
          </p:cNvPr>
          <p:cNvSpPr/>
          <p:nvPr userDrawn="1"/>
        </p:nvSpPr>
        <p:spPr>
          <a:xfrm rot="5400000">
            <a:off x="1484022" y="2632538"/>
            <a:ext cx="1944550" cy="1676336"/>
          </a:xfrm>
          <a:prstGeom prst="hexagon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36556"/>
            <a:ext cx="5760538" cy="4710244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7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95420" y="2987770"/>
            <a:ext cx="1567542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40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思考</a:t>
            </a:r>
          </a:p>
        </p:txBody>
      </p:sp>
      <p:sp>
        <p:nvSpPr>
          <p:cNvPr id="20" name="标题 1">
            <a:extLst>
              <a:ext uri="{FF2B5EF4-FFF2-40B4-BE49-F238E27FC236}">
                <a16:creationId xmlns:a16="http://schemas.microsoft.com/office/drawing/2014/main" xmlns="" id="{493FA365-EB18-4C49-B470-79A013EED4C7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24" name="六边形 23">
            <a:extLst>
              <a:ext uri="{FF2B5EF4-FFF2-40B4-BE49-F238E27FC236}">
                <a16:creationId xmlns:a16="http://schemas.microsoft.com/office/drawing/2014/main" xmlns="" id="{745B08E3-3066-3844-87E9-46D7426765C6}"/>
              </a:ext>
            </a:extLst>
          </p:cNvPr>
          <p:cNvSpPr/>
          <p:nvPr userDrawn="1"/>
        </p:nvSpPr>
        <p:spPr>
          <a:xfrm rot="5400000">
            <a:off x="3294074" y="2254203"/>
            <a:ext cx="566610" cy="488457"/>
          </a:xfrm>
          <a:prstGeom prst="hexagon">
            <a:avLst/>
          </a:prstGeom>
          <a:solidFill>
            <a:srgbClr val="AD2B2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六边形 24">
            <a:extLst>
              <a:ext uri="{FF2B5EF4-FFF2-40B4-BE49-F238E27FC236}">
                <a16:creationId xmlns:a16="http://schemas.microsoft.com/office/drawing/2014/main" xmlns="" id="{B7A42CA5-7885-7642-B20D-B92B35099CBC}"/>
              </a:ext>
            </a:extLst>
          </p:cNvPr>
          <p:cNvSpPr/>
          <p:nvPr userDrawn="1"/>
        </p:nvSpPr>
        <p:spPr>
          <a:xfrm rot="5400000">
            <a:off x="1198356" y="4231536"/>
            <a:ext cx="298934" cy="257702"/>
          </a:xfrm>
          <a:prstGeom prst="hexagon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六边形 25">
            <a:extLst>
              <a:ext uri="{FF2B5EF4-FFF2-40B4-BE49-F238E27FC236}">
                <a16:creationId xmlns:a16="http://schemas.microsoft.com/office/drawing/2014/main" xmlns="" id="{DE7B2235-1C6B-6B44-BC4F-1EC9BD8B9D8D}"/>
              </a:ext>
            </a:extLst>
          </p:cNvPr>
          <p:cNvSpPr/>
          <p:nvPr userDrawn="1"/>
        </p:nvSpPr>
        <p:spPr>
          <a:xfrm rot="5400000">
            <a:off x="3642476" y="4490365"/>
            <a:ext cx="566612" cy="488459"/>
          </a:xfrm>
          <a:prstGeom prst="hexagon">
            <a:avLst/>
          </a:prstGeom>
          <a:noFill/>
          <a:ln w="1905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5BF818FD-51C6-E54A-9D53-783E1313F19E}"/>
              </a:ext>
            </a:extLst>
          </p:cNvPr>
          <p:cNvSpPr/>
          <p:nvPr userDrawn="1"/>
        </p:nvSpPr>
        <p:spPr>
          <a:xfrm rot="5400000">
            <a:off x="1190641" y="1820150"/>
            <a:ext cx="854974" cy="737047"/>
          </a:xfrm>
          <a:prstGeom prst="hexagon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113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总结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grpSp>
        <p:nvGrpSpPr>
          <p:cNvPr id="9" name="组合 8"/>
          <p:cNvGrpSpPr/>
          <p:nvPr userDrawn="1"/>
        </p:nvGrpSpPr>
        <p:grpSpPr>
          <a:xfrm>
            <a:off x="710880" y="1928702"/>
            <a:ext cx="3587349" cy="3036721"/>
            <a:chOff x="864135" y="2246295"/>
            <a:chExt cx="3587349" cy="3036721"/>
          </a:xfrm>
        </p:grpSpPr>
        <p:sp>
          <p:nvSpPr>
            <p:cNvPr id="12" name="椭圆 11"/>
            <p:cNvSpPr/>
            <p:nvPr userDrawn="1"/>
          </p:nvSpPr>
          <p:spPr>
            <a:xfrm>
              <a:off x="1348310" y="4694927"/>
              <a:ext cx="588089" cy="588089"/>
            </a:xfrm>
            <a:prstGeom prst="ellipse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 userDrawn="1"/>
          </p:nvSpPr>
          <p:spPr>
            <a:xfrm>
              <a:off x="2962055" y="4101828"/>
              <a:ext cx="926888" cy="926888"/>
            </a:xfrm>
            <a:prstGeom prst="ellipse">
              <a:avLst/>
            </a:prstGeom>
            <a:solidFill>
              <a:srgbClr val="515151">
                <a:alpha val="6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 userDrawn="1"/>
          </p:nvSpPr>
          <p:spPr>
            <a:xfrm>
              <a:off x="2860808" y="2695667"/>
              <a:ext cx="1590676" cy="1590676"/>
            </a:xfrm>
            <a:prstGeom prst="ellipse">
              <a:avLst/>
            </a:prstGeom>
            <a:noFill/>
            <a:ln w="12700">
              <a:solidFill>
                <a:srgbClr val="51515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 userDrawn="1"/>
          </p:nvSpPr>
          <p:spPr>
            <a:xfrm>
              <a:off x="1642355" y="2871191"/>
              <a:ext cx="1924945" cy="1895739"/>
            </a:xfrm>
            <a:prstGeom prst="ellipse">
              <a:avLst/>
            </a:prstGeom>
            <a:solidFill>
              <a:schemeClr val="bg1"/>
            </a:solidFill>
            <a:ln w="1143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椭圆 15"/>
            <p:cNvSpPr/>
            <p:nvPr userDrawn="1"/>
          </p:nvSpPr>
          <p:spPr>
            <a:xfrm>
              <a:off x="864135" y="2246295"/>
              <a:ext cx="804338" cy="804338"/>
            </a:xfrm>
            <a:prstGeom prst="ellipse">
              <a:avLst/>
            </a:prstGeom>
            <a:solidFill>
              <a:schemeClr val="bg1">
                <a:lumMod val="95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 userDrawn="1"/>
          </p:nvSpPr>
          <p:spPr>
            <a:xfrm>
              <a:off x="3257550" y="2352674"/>
              <a:ext cx="314325" cy="314325"/>
            </a:xfrm>
            <a:prstGeom prst="ellipse">
              <a:avLst/>
            </a:prstGeom>
            <a:solidFill>
              <a:srgbClr val="495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标题占位符 1">
              <a:extLst>
                <a:ext uri="{FF2B5EF4-FFF2-40B4-BE49-F238E27FC236}">
                  <a16:creationId xmlns:a16="http://schemas.microsoft.com/office/drawing/2014/main" xmlns="" id="{EBBF2F2F-D96E-4638-A53F-CD7237FF5C1E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822066" y="3328761"/>
              <a:ext cx="1567542" cy="1079500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>
              <a:lvl1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2pPr>
              <a:lvl3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3pPr>
              <a:lvl4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4pPr>
              <a:lvl5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5pPr>
              <a:lvl6pPr marL="3429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6pPr>
              <a:lvl7pPr marL="685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7pPr>
              <a:lvl8pPr marL="10287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8pPr>
              <a:lvl9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9pPr>
            </a:lstStyle>
            <a:p>
              <a:pPr algn="ctr"/>
              <a:r>
                <a:rPr lang="zh-CN" altLang="en-US" sz="4000" dirty="0"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总结</a:t>
              </a:r>
            </a:p>
          </p:txBody>
        </p:sp>
      </p:grp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4170094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5" name="泪珠形 14">
            <a:extLst>
              <a:ext uri="{FF2B5EF4-FFF2-40B4-BE49-F238E27FC236}">
                <a16:creationId xmlns:a16="http://schemas.microsoft.com/office/drawing/2014/main" xmlns="" id="{0EFAFC56-5B16-1644-BDCA-117D21E2806E}"/>
              </a:ext>
            </a:extLst>
          </p:cNvPr>
          <p:cNvSpPr/>
          <p:nvPr userDrawn="1"/>
        </p:nvSpPr>
        <p:spPr>
          <a:xfrm>
            <a:off x="1013943" y="3264492"/>
            <a:ext cx="1399001" cy="1399001"/>
          </a:xfrm>
          <a:prstGeom prst="teardrop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0" name="泪珠形 19">
            <a:extLst>
              <a:ext uri="{FF2B5EF4-FFF2-40B4-BE49-F238E27FC236}">
                <a16:creationId xmlns:a16="http://schemas.microsoft.com/office/drawing/2014/main" xmlns="" id="{02C17FF1-E140-B64F-AF1C-FE17A937E731}"/>
              </a:ext>
            </a:extLst>
          </p:cNvPr>
          <p:cNvSpPr/>
          <p:nvPr userDrawn="1"/>
        </p:nvSpPr>
        <p:spPr>
          <a:xfrm>
            <a:off x="1645363" y="2434299"/>
            <a:ext cx="2017950" cy="2017950"/>
          </a:xfrm>
          <a:prstGeom prst="teardrop">
            <a:avLst/>
          </a:prstGeom>
          <a:solidFill>
            <a:schemeClr val="bg1"/>
          </a:solidFill>
          <a:ln w="114300">
            <a:solidFill>
              <a:srgbClr val="B602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2" name="标题占位符 1">
            <a:extLst>
              <a:ext uri="{FF2B5EF4-FFF2-40B4-BE49-F238E27FC236}">
                <a16:creationId xmlns:a16="http://schemas.microsoft.com/office/drawing/2014/main" xmlns="" id="{F639FB5D-6047-3448-A319-F4FD2BA72B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思路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3" name="泪珠形 22">
            <a:extLst>
              <a:ext uri="{FF2B5EF4-FFF2-40B4-BE49-F238E27FC236}">
                <a16:creationId xmlns:a16="http://schemas.microsoft.com/office/drawing/2014/main" xmlns="" id="{0C1BFADD-1066-B04B-BD99-C7E20F0FA73E}"/>
              </a:ext>
            </a:extLst>
          </p:cNvPr>
          <p:cNvSpPr/>
          <p:nvPr userDrawn="1"/>
        </p:nvSpPr>
        <p:spPr>
          <a:xfrm>
            <a:off x="3663313" y="4089233"/>
            <a:ext cx="439924" cy="439924"/>
          </a:xfrm>
          <a:prstGeom prst="teardrop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4" name="泪珠形 23">
            <a:extLst>
              <a:ext uri="{FF2B5EF4-FFF2-40B4-BE49-F238E27FC236}">
                <a16:creationId xmlns:a16="http://schemas.microsoft.com/office/drawing/2014/main" xmlns="" id="{20149FF9-71F5-FB43-A7A0-BB0C90CB4486}"/>
              </a:ext>
            </a:extLst>
          </p:cNvPr>
          <p:cNvSpPr/>
          <p:nvPr userDrawn="1"/>
        </p:nvSpPr>
        <p:spPr>
          <a:xfrm>
            <a:off x="2152487" y="2051117"/>
            <a:ext cx="260457" cy="260457"/>
          </a:xfrm>
          <a:prstGeom prst="teardrop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5" name="泪珠形 24">
            <a:extLst>
              <a:ext uri="{FF2B5EF4-FFF2-40B4-BE49-F238E27FC236}">
                <a16:creationId xmlns:a16="http://schemas.microsoft.com/office/drawing/2014/main" xmlns="" id="{098F3E8C-7A22-A34B-817A-438DDA0CAC1C}"/>
              </a:ext>
            </a:extLst>
          </p:cNvPr>
          <p:cNvSpPr/>
          <p:nvPr userDrawn="1"/>
        </p:nvSpPr>
        <p:spPr>
          <a:xfrm>
            <a:off x="844996" y="3381144"/>
            <a:ext cx="562210" cy="562210"/>
          </a:xfrm>
          <a:prstGeom prst="teardrop">
            <a:avLst/>
          </a:prstGeom>
          <a:noFill/>
          <a:ln w="12700">
            <a:solidFill>
              <a:srgbClr val="DE001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68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9358" y="1006475"/>
            <a:ext cx="5973761" cy="4256405"/>
          </a:xfrm>
          <a:prstGeom prst="rect">
            <a:avLst/>
          </a:prstGeom>
        </p:spPr>
        <p:txBody>
          <a:bodyPr anchor="ctr"/>
          <a:lstStyle>
            <a:lvl1pPr marL="457189" marR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marL="457189" marR="0" lvl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/>
            </a:pPr>
            <a:r>
              <a:rPr kumimoji="1" lang="zh-CN" altLang="en-US" dirty="0"/>
              <a:t>此内容上下居中对齐，可根据实际情况微调位置和字体大小</a:t>
            </a:r>
          </a:p>
          <a:p>
            <a:pPr lvl="0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46942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今日作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4AB6E3BD-F819-724D-9482-568CE7A3A1F8}"/>
              </a:ext>
            </a:extLst>
          </p:cNvPr>
          <p:cNvSpPr/>
          <p:nvPr userDrawn="1"/>
        </p:nvSpPr>
        <p:spPr>
          <a:xfrm rot="2700000">
            <a:off x="3564412" y="3089727"/>
            <a:ext cx="936368" cy="936368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19BD6F73-BC4E-714F-81EB-5276C9B1460A}"/>
              </a:ext>
            </a:extLst>
          </p:cNvPr>
          <p:cNvSpPr/>
          <p:nvPr userDrawn="1"/>
        </p:nvSpPr>
        <p:spPr>
          <a:xfrm rot="2700000">
            <a:off x="3711024" y="4032814"/>
            <a:ext cx="643144" cy="643144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93788A09-8D86-D048-B1A9-A02E86D4E252}"/>
              </a:ext>
            </a:extLst>
          </p:cNvPr>
          <p:cNvSpPr/>
          <p:nvPr userDrawn="1"/>
        </p:nvSpPr>
        <p:spPr>
          <a:xfrm rot="2700000">
            <a:off x="1595908" y="2140629"/>
            <a:ext cx="219635" cy="219635"/>
          </a:xfrm>
          <a:prstGeom prst="rect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B9328185-789E-DD42-AA27-851035E2E6BA}"/>
              </a:ext>
            </a:extLst>
          </p:cNvPr>
          <p:cNvSpPr/>
          <p:nvPr userDrawn="1"/>
        </p:nvSpPr>
        <p:spPr>
          <a:xfrm rot="2700000">
            <a:off x="1559312" y="4247863"/>
            <a:ext cx="494750" cy="494750"/>
          </a:xfrm>
          <a:prstGeom prst="rect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5F2080FE-05C6-2340-B7D7-FCDE4D780420}"/>
              </a:ext>
            </a:extLst>
          </p:cNvPr>
          <p:cNvSpPr/>
          <p:nvPr userDrawn="1"/>
        </p:nvSpPr>
        <p:spPr>
          <a:xfrm rot="2700000">
            <a:off x="986540" y="2161712"/>
            <a:ext cx="361655" cy="361655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990C36A6-06C1-0647-8725-306AE7D5DB42}"/>
              </a:ext>
            </a:extLst>
          </p:cNvPr>
          <p:cNvSpPr/>
          <p:nvPr userDrawn="1"/>
        </p:nvSpPr>
        <p:spPr>
          <a:xfrm rot="2700000">
            <a:off x="1815645" y="2537749"/>
            <a:ext cx="1828800" cy="1828800"/>
          </a:xfrm>
          <a:prstGeom prst="rect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371600"/>
            <a:ext cx="5760538" cy="467360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3" name="标题占位符 1">
            <a:extLst>
              <a:ext uri="{FF2B5EF4-FFF2-40B4-BE49-F238E27FC236}">
                <a16:creationId xmlns:a16="http://schemas.microsoft.com/office/drawing/2014/main" xmlns="" id="{C9A22D05-8FDB-7546-BB47-01F708903CC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今日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作业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9C7A4DAB-DC8A-9A43-A443-C9AE1D1E2698}"/>
              </a:ext>
            </a:extLst>
          </p:cNvPr>
          <p:cNvSpPr/>
          <p:nvPr userDrawn="1"/>
        </p:nvSpPr>
        <p:spPr>
          <a:xfrm rot="2700000">
            <a:off x="4273426" y="2466440"/>
            <a:ext cx="263657" cy="263657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3922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15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习目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66958" y="1087755"/>
            <a:ext cx="6298881" cy="4855845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200000"/>
              </a:lnSpc>
              <a:buFont typeface="+mj-lt"/>
              <a:buAutoNum type="arabicPeriod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此内容上下居中对齐，可根据实际情况微调位置和字体大小</a:t>
            </a:r>
          </a:p>
        </p:txBody>
      </p:sp>
    </p:spTree>
    <p:extLst>
      <p:ext uri="{BB962C8B-B14F-4D97-AF65-F5344CB8AC3E}">
        <p14:creationId xmlns:p14="http://schemas.microsoft.com/office/powerpoint/2010/main" val="219625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+二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239209-2A8D-D940-8FA0-61988543E4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73040" y="2398078"/>
            <a:ext cx="6725920" cy="54832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标题，右侧章节自行设置，如</a:t>
            </a:r>
            <a:r>
              <a:rPr kumimoji="1" lang="en-US" altLang="zh-CN" dirty="0"/>
              <a:t>01</a:t>
            </a:r>
            <a:endParaRPr kumimoji="1" lang="zh-CN" altLang="en-US" dirty="0"/>
          </a:p>
        </p:txBody>
      </p:sp>
      <p:sp>
        <p:nvSpPr>
          <p:cNvPr id="16" name="文本占位符 15">
            <a:extLst>
              <a:ext uri="{FF2B5EF4-FFF2-40B4-BE49-F238E27FC236}">
                <a16:creationId xmlns:a16="http://schemas.microsoft.com/office/drawing/2014/main" xmlns="" id="{CA56E57C-1F68-E948-87DC-0FF15A8C7DE7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273040" y="3069272"/>
            <a:ext cx="5466080" cy="203104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6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>
              <a:buNone/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  <a:lvl4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4pPr>
            <a:lvl5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5pPr>
          </a:lstStyle>
          <a:p>
            <a:pPr lvl="0"/>
            <a:r>
              <a:rPr kumimoji="1" lang="zh-CN" altLang="en-US" dirty="0"/>
              <a:t>输入具体主讲内容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可根据标题数量调整字体大小</a:t>
            </a:r>
          </a:p>
        </p:txBody>
      </p:sp>
      <p:sp>
        <p:nvSpPr>
          <p:cNvPr id="17" name="文本占位符 13">
            <a:extLst>
              <a:ext uri="{FF2B5EF4-FFF2-40B4-BE49-F238E27FC236}">
                <a16:creationId xmlns:a16="http://schemas.microsoft.com/office/drawing/2014/main" xmlns="" id="{01590D97-7CA9-B247-806A-885950A786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19876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>
            <a:extLst>
              <a:ext uri="{FF2B5EF4-FFF2-40B4-BE49-F238E27FC236}">
                <a16:creationId xmlns:a16="http://schemas.microsoft.com/office/drawing/2014/main" xmlns="" id="{ED1003EB-0D97-5849-AC50-BFB3EDAA3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32400" y="2766218"/>
            <a:ext cx="6654800" cy="1325563"/>
          </a:xfrm>
          <a:prstGeom prst="rect">
            <a:avLst/>
          </a:prstGeom>
        </p:spPr>
        <p:txBody>
          <a:bodyPr/>
          <a:lstStyle>
            <a:lvl1pPr>
              <a:defRPr sz="3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章节标题，右侧章节数字需自行设置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:a16="http://schemas.microsoft.com/office/drawing/2014/main" xmlns="" id="{0C8E5D29-3E75-FC46-80C9-2080D9268E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331533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E6C2551-88ED-4239-96A2-7F3C49A20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0" name="文本占位符 9">
            <a:extLst>
              <a:ext uri="{FF2B5EF4-FFF2-40B4-BE49-F238E27FC236}">
                <a16:creationId xmlns:a16="http://schemas.microsoft.com/office/drawing/2014/main" xmlns="" id="{1BE760B7-955D-46DB-9CF6-0F5E75ACEF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69880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56000"/>
            <a:ext cx="1069880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8889851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项目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1" y="1646133"/>
            <a:ext cx="10749598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lnSpc>
                <a:spcPct val="150000"/>
              </a:lnSpc>
              <a:buFont typeface="Wingdings" pitchFamily="2" charset="2"/>
              <a:buChar char="l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Arial" panose="020B0604020202020204" pitchFamily="34" charset="0"/>
              <a:buChar char="•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49FCFB1A-E1EE-3245-9778-ABB7ACB14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4418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2DD40269-A2A6-814E-991D-1DBB128738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9599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63991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数字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16461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64C54839-92D5-0E4E-B9C2-203FF53C32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E5CC542A-FF04-5243-BA82-1AC7B0A112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1" y="940081"/>
            <a:ext cx="1071912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86276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E4D92416-D30F-8049-AD27-C955EC07F2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5" name="文本占位符 9">
            <a:extLst>
              <a:ext uri="{FF2B5EF4-FFF2-40B4-BE49-F238E27FC236}">
                <a16:creationId xmlns:a16="http://schemas.microsoft.com/office/drawing/2014/main" xmlns="" id="{FB933948-E99B-AD48-8B41-DEA66BC8FB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8056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11">
            <a:extLst>
              <a:ext uri="{FF2B5EF4-FFF2-40B4-BE49-F238E27FC236}">
                <a16:creationId xmlns:a16="http://schemas.microsoft.com/office/drawing/2014/main" xmlns="" id="{D8BA1B0F-468D-0446-AB7E-B23A83414D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4613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74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xmlns="" id="{D359BD9D-8F8C-A44C-91CC-CA8F5146AA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77" y="5726430"/>
            <a:ext cx="2748647" cy="448662"/>
          </a:xfrm>
          <a:prstGeom prst="rect">
            <a:avLst/>
          </a:prstGeom>
        </p:spPr>
      </p:pic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6F51DA0D-EA98-B14B-A35B-7EDF8DBC5804}"/>
              </a:ext>
            </a:extLst>
          </p:cNvPr>
          <p:cNvSpPr/>
          <p:nvPr userDrawn="1"/>
        </p:nvSpPr>
        <p:spPr>
          <a:xfrm rot="5400000">
            <a:off x="8672366" y="-244234"/>
            <a:ext cx="1034350" cy="1136649"/>
          </a:xfrm>
          <a:custGeom>
            <a:avLst/>
            <a:gdLst>
              <a:gd name="connsiteX0" fmla="*/ 0 w 1318512"/>
              <a:gd name="connsiteY0" fmla="*/ 568325 h 1136649"/>
              <a:gd name="connsiteX1" fmla="*/ 284162 w 1318512"/>
              <a:gd name="connsiteY1" fmla="*/ 0 h 1136649"/>
              <a:gd name="connsiteX2" fmla="*/ 1034350 w 1318512"/>
              <a:gd name="connsiteY2" fmla="*/ 0 h 1136649"/>
              <a:gd name="connsiteX3" fmla="*/ 1318512 w 1318512"/>
              <a:gd name="connsiteY3" fmla="*/ 568325 h 1136649"/>
              <a:gd name="connsiteX4" fmla="*/ 1034350 w 1318512"/>
              <a:gd name="connsiteY4" fmla="*/ 1136649 h 1136649"/>
              <a:gd name="connsiteX5" fmla="*/ 284162 w 1318512"/>
              <a:gd name="connsiteY5" fmla="*/ 1136649 h 1136649"/>
              <a:gd name="connsiteX6" fmla="*/ 0 w 1318512"/>
              <a:gd name="connsiteY6" fmla="*/ 568325 h 1136649"/>
              <a:gd name="connsiteX0" fmla="*/ 0 w 1034350"/>
              <a:gd name="connsiteY0" fmla="*/ 1136649 h 1136649"/>
              <a:gd name="connsiteX1" fmla="*/ 0 w 1034350"/>
              <a:gd name="connsiteY1" fmla="*/ 0 h 1136649"/>
              <a:gd name="connsiteX2" fmla="*/ 750188 w 1034350"/>
              <a:gd name="connsiteY2" fmla="*/ 0 h 1136649"/>
              <a:gd name="connsiteX3" fmla="*/ 1034350 w 1034350"/>
              <a:gd name="connsiteY3" fmla="*/ 568325 h 1136649"/>
              <a:gd name="connsiteX4" fmla="*/ 750188 w 1034350"/>
              <a:gd name="connsiteY4" fmla="*/ 1136649 h 1136649"/>
              <a:gd name="connsiteX5" fmla="*/ 0 w 1034350"/>
              <a:gd name="connsiteY5" fmla="*/ 1136649 h 113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4350" h="1136649">
                <a:moveTo>
                  <a:pt x="0" y="1136649"/>
                </a:moveTo>
                <a:lnTo>
                  <a:pt x="0" y="0"/>
                </a:lnTo>
                <a:lnTo>
                  <a:pt x="750188" y="0"/>
                </a:lnTo>
                <a:lnTo>
                  <a:pt x="1034350" y="568325"/>
                </a:lnTo>
                <a:lnTo>
                  <a:pt x="750188" y="1136649"/>
                </a:lnTo>
                <a:lnTo>
                  <a:pt x="0" y="1136649"/>
                </a:lnTo>
                <a:close/>
              </a:path>
            </a:pathLst>
          </a:cu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1" name="六边形 30">
            <a:extLst>
              <a:ext uri="{FF2B5EF4-FFF2-40B4-BE49-F238E27FC236}">
                <a16:creationId xmlns:a16="http://schemas.microsoft.com/office/drawing/2014/main" xmlns="" id="{B0F52978-FC9E-FC46-A244-4605B31E7CC6}"/>
              </a:ext>
            </a:extLst>
          </p:cNvPr>
          <p:cNvSpPr/>
          <p:nvPr userDrawn="1"/>
        </p:nvSpPr>
        <p:spPr>
          <a:xfrm rot="5400000">
            <a:off x="9521078" y="753888"/>
            <a:ext cx="523072" cy="450925"/>
          </a:xfrm>
          <a:prstGeom prst="hexagon">
            <a:avLst/>
          </a:prstGeom>
          <a:solidFill>
            <a:srgbClr val="49504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2" name="六边形 31">
            <a:extLst>
              <a:ext uri="{FF2B5EF4-FFF2-40B4-BE49-F238E27FC236}">
                <a16:creationId xmlns:a16="http://schemas.microsoft.com/office/drawing/2014/main" xmlns="" id="{6677D3A6-DA28-9444-815A-4524D9FED995}"/>
              </a:ext>
            </a:extLst>
          </p:cNvPr>
          <p:cNvSpPr/>
          <p:nvPr userDrawn="1"/>
        </p:nvSpPr>
        <p:spPr>
          <a:xfrm rot="5400000">
            <a:off x="8027944" y="996957"/>
            <a:ext cx="523072" cy="450925"/>
          </a:xfrm>
          <a:prstGeom prst="hexagon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六边形 32">
            <a:extLst>
              <a:ext uri="{FF2B5EF4-FFF2-40B4-BE49-F238E27FC236}">
                <a16:creationId xmlns:a16="http://schemas.microsoft.com/office/drawing/2014/main" xmlns="" id="{B3967B50-7DD6-B247-97B6-4844195F68D5}"/>
              </a:ext>
            </a:extLst>
          </p:cNvPr>
          <p:cNvSpPr/>
          <p:nvPr userDrawn="1"/>
        </p:nvSpPr>
        <p:spPr>
          <a:xfrm rot="5400000">
            <a:off x="10287577" y="140894"/>
            <a:ext cx="196767" cy="169627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4" name="六边形 33">
            <a:extLst>
              <a:ext uri="{FF2B5EF4-FFF2-40B4-BE49-F238E27FC236}">
                <a16:creationId xmlns:a16="http://schemas.microsoft.com/office/drawing/2014/main" xmlns="" id="{4C290A33-8D65-DC47-BE12-79B4B22A299D}"/>
              </a:ext>
            </a:extLst>
          </p:cNvPr>
          <p:cNvSpPr/>
          <p:nvPr userDrawn="1"/>
        </p:nvSpPr>
        <p:spPr>
          <a:xfrm rot="5400000">
            <a:off x="3684719" y="893697"/>
            <a:ext cx="886529" cy="76425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5" name="六边形 34">
            <a:extLst>
              <a:ext uri="{FF2B5EF4-FFF2-40B4-BE49-F238E27FC236}">
                <a16:creationId xmlns:a16="http://schemas.microsoft.com/office/drawing/2014/main" xmlns="" id="{E0867641-ABCE-C84A-84A4-696E52E6543B}"/>
              </a:ext>
            </a:extLst>
          </p:cNvPr>
          <p:cNvSpPr/>
          <p:nvPr userDrawn="1"/>
        </p:nvSpPr>
        <p:spPr>
          <a:xfrm rot="5400000">
            <a:off x="11266257" y="1225116"/>
            <a:ext cx="206955" cy="17841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六边形 35">
            <a:extLst>
              <a:ext uri="{FF2B5EF4-FFF2-40B4-BE49-F238E27FC236}">
                <a16:creationId xmlns:a16="http://schemas.microsoft.com/office/drawing/2014/main" xmlns="" id="{3DC81806-A479-FD47-B1B6-A77189F32D48}"/>
              </a:ext>
            </a:extLst>
          </p:cNvPr>
          <p:cNvSpPr/>
          <p:nvPr userDrawn="1"/>
        </p:nvSpPr>
        <p:spPr>
          <a:xfrm rot="5400000">
            <a:off x="918490" y="676500"/>
            <a:ext cx="206955" cy="178410"/>
          </a:xfrm>
          <a:prstGeom prst="hexagon">
            <a:avLst/>
          </a:prstGeom>
          <a:solidFill>
            <a:srgbClr val="AD2B2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六边形 36">
            <a:extLst>
              <a:ext uri="{FF2B5EF4-FFF2-40B4-BE49-F238E27FC236}">
                <a16:creationId xmlns:a16="http://schemas.microsoft.com/office/drawing/2014/main" xmlns="" id="{D15987B7-89CB-8549-AEE5-ADD4AED257B7}"/>
              </a:ext>
            </a:extLst>
          </p:cNvPr>
          <p:cNvSpPr/>
          <p:nvPr userDrawn="1"/>
        </p:nvSpPr>
        <p:spPr>
          <a:xfrm rot="5400000">
            <a:off x="4564916" y="775592"/>
            <a:ext cx="369001" cy="318105"/>
          </a:xfrm>
          <a:prstGeom prst="hexagon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3" name="直线连接符 2">
            <a:extLst>
              <a:ext uri="{FF2B5EF4-FFF2-40B4-BE49-F238E27FC236}">
                <a16:creationId xmlns:a16="http://schemas.microsoft.com/office/drawing/2014/main" xmlns="" id="{382A540C-45FC-EB45-96D5-1EA0511DAF21}"/>
              </a:ext>
            </a:extLst>
          </p:cNvPr>
          <p:cNvCxnSpPr>
            <a:cxnSpLocks/>
          </p:cNvCxnSpPr>
          <p:nvPr userDrawn="1"/>
        </p:nvCxnSpPr>
        <p:spPr>
          <a:xfrm>
            <a:off x="9997213" y="1131213"/>
            <a:ext cx="647089" cy="39664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线连接符 40">
            <a:extLst>
              <a:ext uri="{FF2B5EF4-FFF2-40B4-BE49-F238E27FC236}">
                <a16:creationId xmlns:a16="http://schemas.microsoft.com/office/drawing/2014/main" xmlns="" id="{28569DD6-18D5-5D45-BC4E-E4C2727B945C}"/>
              </a:ext>
            </a:extLst>
          </p:cNvPr>
          <p:cNvCxnSpPr>
            <a:cxnSpLocks/>
          </p:cNvCxnSpPr>
          <p:nvPr userDrawn="1"/>
        </p:nvCxnSpPr>
        <p:spPr>
          <a:xfrm>
            <a:off x="3898416" y="466240"/>
            <a:ext cx="691948" cy="3663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86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3A7F5CA1-11F4-B94D-84AE-F6E3E12DEC4D}"/>
              </a:ext>
            </a:extLst>
          </p:cNvPr>
          <p:cNvGrpSpPr/>
          <p:nvPr userDrawn="1"/>
        </p:nvGrpSpPr>
        <p:grpSpPr>
          <a:xfrm>
            <a:off x="2126595" y="2260317"/>
            <a:ext cx="2280944" cy="1168683"/>
            <a:chOff x="1984355" y="1223746"/>
            <a:chExt cx="2280944" cy="1168683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xmlns="" id="{DB73C1A2-926E-3849-92AB-BCE7B4C71DF2}"/>
                </a:ext>
              </a:extLst>
            </p:cNvPr>
            <p:cNvSpPr txBox="1"/>
            <p:nvPr/>
          </p:nvSpPr>
          <p:spPr>
            <a:xfrm>
              <a:off x="2549296" y="1223746"/>
              <a:ext cx="124585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4200" b="1" i="0" dirty="0"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目录</a:t>
              </a: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xmlns="" id="{3EC96A2F-7D7A-F34F-9BE8-8ADCD2919ACB}"/>
                </a:ext>
              </a:extLst>
            </p:cNvPr>
            <p:cNvSpPr txBox="1"/>
            <p:nvPr/>
          </p:nvSpPr>
          <p:spPr>
            <a:xfrm>
              <a:off x="1984355" y="1869209"/>
              <a:ext cx="183394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>
                      <a:lumMod val="8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阿里巴巴普惠体" panose="00020600040101010101" pitchFamily="18" charset="-122"/>
                </a:rPr>
                <a:t>Contents</a:t>
              </a:r>
              <a:endParaRPr lang="zh-CN" altLang="en-US" sz="28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cxnSp>
          <p:nvCxnSpPr>
            <p:cNvPr id="23" name="直接连接符 2">
              <a:extLst>
                <a:ext uri="{FF2B5EF4-FFF2-40B4-BE49-F238E27FC236}">
                  <a16:creationId xmlns:a16="http://schemas.microsoft.com/office/drawing/2014/main" xmlns="" id="{83E925B0-57FD-8B4B-8FF7-8BCD8AADEF23}"/>
                </a:ext>
              </a:extLst>
            </p:cNvPr>
            <p:cNvCxnSpPr>
              <a:cxnSpLocks/>
            </p:cNvCxnSpPr>
            <p:nvPr/>
          </p:nvCxnSpPr>
          <p:spPr>
            <a:xfrm>
              <a:off x="4265299" y="1300145"/>
              <a:ext cx="0" cy="106226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六边形 24">
              <a:extLst>
                <a:ext uri="{FF2B5EF4-FFF2-40B4-BE49-F238E27FC236}">
                  <a16:creationId xmlns:a16="http://schemas.microsoft.com/office/drawing/2014/main" xmlns="" id="{3EDCC472-8CF0-F84C-9270-06FAC7E8DD4D}"/>
                </a:ext>
              </a:extLst>
            </p:cNvPr>
            <p:cNvSpPr/>
            <p:nvPr/>
          </p:nvSpPr>
          <p:spPr>
            <a:xfrm rot="5400000">
              <a:off x="2142134" y="1404577"/>
              <a:ext cx="437322" cy="377002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6" name="六边形 25">
              <a:extLst>
                <a:ext uri="{FF2B5EF4-FFF2-40B4-BE49-F238E27FC236}">
                  <a16:creationId xmlns:a16="http://schemas.microsoft.com/office/drawing/2014/main" xmlns="" id="{E8F71936-0CC4-CB4A-AF12-89754A9ADA5D}"/>
                </a:ext>
              </a:extLst>
            </p:cNvPr>
            <p:cNvSpPr/>
            <p:nvPr/>
          </p:nvSpPr>
          <p:spPr>
            <a:xfrm rot="5400000">
              <a:off x="2037082" y="1610051"/>
              <a:ext cx="246109" cy="212163"/>
            </a:xfrm>
            <a:prstGeom prst="hexagon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5958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:a16="http://schemas.microsoft.com/office/drawing/2014/main" xmlns="" id="{88438130-7B30-A94E-B2AC-38EDD0B85909}"/>
              </a:ext>
            </a:extLst>
          </p:cNvPr>
          <p:cNvSpPr/>
          <p:nvPr userDrawn="1"/>
        </p:nvSpPr>
        <p:spPr>
          <a:xfrm>
            <a:off x="1285029" y="2458684"/>
            <a:ext cx="474473" cy="474473"/>
          </a:xfrm>
          <a:prstGeom prst="ellipse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="" id="{DB73C1A2-926E-3849-92AB-BCE7B4C71DF2}"/>
              </a:ext>
            </a:extLst>
          </p:cNvPr>
          <p:cNvSpPr txBox="1"/>
          <p:nvPr/>
        </p:nvSpPr>
        <p:spPr>
          <a:xfrm>
            <a:off x="1732839" y="2333175"/>
            <a:ext cx="2307042" cy="73866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zh-CN" altLang="en-US" sz="4200" b="1" i="0" dirty="0">
                <a:latin typeface="Alibaba PuHuiTi B" pitchFamily="18" charset="-122"/>
                <a:ea typeface="Alibaba PuHuiTi B" pitchFamily="18" charset="-122"/>
                <a:cs typeface="Alibaba PuHuiTi B" pitchFamily="18" charset="-122"/>
              </a:rPr>
              <a:t>学习目标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="" id="{3EC96A2F-7D7A-F34F-9BE8-8ADCD2919ACB}"/>
              </a:ext>
            </a:extLst>
          </p:cNvPr>
          <p:cNvSpPr txBox="1"/>
          <p:nvPr/>
        </p:nvSpPr>
        <p:spPr>
          <a:xfrm>
            <a:off x="702992" y="2983479"/>
            <a:ext cx="3873724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Learning</a:t>
            </a:r>
            <a:r>
              <a:rPr lang="zh-CN" altLang="en-US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 </a:t>
            </a:r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Objectives</a:t>
            </a:r>
            <a:endParaRPr lang="zh-CN" altLang="en-US" sz="2100" dirty="0">
              <a:solidFill>
                <a:schemeClr val="bg1">
                  <a:lumMod val="85000"/>
                </a:schemeClr>
              </a:solidFill>
              <a:latin typeface="Verdana" panose="020B0604030504040204" pitchFamily="34" charset="0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cxnSp>
        <p:nvCxnSpPr>
          <p:cNvPr id="23" name="直接连接符 2">
            <a:extLst>
              <a:ext uri="{FF2B5EF4-FFF2-40B4-BE49-F238E27FC236}">
                <a16:creationId xmlns:a16="http://schemas.microsoft.com/office/drawing/2014/main" xmlns="" id="{83E925B0-57FD-8B4B-8FF7-8BCD8AADEF23}"/>
              </a:ext>
            </a:extLst>
          </p:cNvPr>
          <p:cNvCxnSpPr>
            <a:cxnSpLocks/>
          </p:cNvCxnSpPr>
          <p:nvPr/>
        </p:nvCxnSpPr>
        <p:spPr>
          <a:xfrm>
            <a:off x="4417699" y="2336716"/>
            <a:ext cx="0" cy="106226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形 2">
            <a:extLst>
              <a:ext uri="{FF2B5EF4-FFF2-40B4-BE49-F238E27FC236}">
                <a16:creationId xmlns:a16="http://schemas.microsoft.com/office/drawing/2014/main" xmlns="" id="{A7484BB2-BD94-3C49-9EC4-B9A294E2A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19070" y="2491361"/>
            <a:ext cx="406390" cy="40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8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91B717BE-9DF9-1B41-9DBF-CB511A9C606B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六边形 7">
            <a:extLst>
              <a:ext uri="{FF2B5EF4-FFF2-40B4-BE49-F238E27FC236}">
                <a16:creationId xmlns:a16="http://schemas.microsoft.com/office/drawing/2014/main" xmlns="" id="{998722ED-C4DC-C24C-A17B-B9CA36751549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757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D82380DF-4088-5449-BBFC-0B57E0B8F475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六边形 10">
            <a:extLst>
              <a:ext uri="{FF2B5EF4-FFF2-40B4-BE49-F238E27FC236}">
                <a16:creationId xmlns:a16="http://schemas.microsoft.com/office/drawing/2014/main" xmlns="" id="{2FB8D235-9189-C14B-8111-0D705B9AA121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5526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cxnSp>
        <p:nvCxnSpPr>
          <p:cNvPr id="11" name="直接连接符 22">
            <a:extLst>
              <a:ext uri="{FF2B5EF4-FFF2-40B4-BE49-F238E27FC236}">
                <a16:creationId xmlns:a16="http://schemas.microsoft.com/office/drawing/2014/main" xmlns="" id="{E3D0AD59-338B-5041-BA54-3D9BB0E399D6}"/>
              </a:ext>
            </a:extLst>
          </p:cNvPr>
          <p:cNvCxnSpPr/>
          <p:nvPr userDrawn="1"/>
        </p:nvCxnSpPr>
        <p:spPr>
          <a:xfrm flipH="1">
            <a:off x="323600" y="763880"/>
            <a:ext cx="11544801" cy="0"/>
          </a:xfrm>
          <a:prstGeom prst="line">
            <a:avLst/>
          </a:prstGeom>
          <a:ln w="9525">
            <a:solidFill>
              <a:srgbClr val="F2F2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>
            <a:extLst>
              <a:ext uri="{FF2B5EF4-FFF2-40B4-BE49-F238E27FC236}">
                <a16:creationId xmlns:a16="http://schemas.microsoft.com/office/drawing/2014/main" xmlns="" id="{F2197ADE-85E8-B341-8233-C315893A0BCC}"/>
              </a:ext>
            </a:extLst>
          </p:cNvPr>
          <p:cNvGrpSpPr/>
          <p:nvPr userDrawn="1"/>
        </p:nvGrpSpPr>
        <p:grpSpPr>
          <a:xfrm>
            <a:off x="0" y="420997"/>
            <a:ext cx="224590" cy="220464"/>
            <a:chOff x="0" y="262878"/>
            <a:chExt cx="224590" cy="506266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="" id="{C3756651-9738-8349-95DA-B0B282B3FAEA}"/>
                </a:ext>
              </a:extLst>
            </p:cNvPr>
            <p:cNvSpPr/>
            <p:nvPr/>
          </p:nvSpPr>
          <p:spPr>
            <a:xfrm>
              <a:off x="0" y="262878"/>
              <a:ext cx="224590" cy="50626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xmlns="" id="{5EF63353-41E7-0E43-AFC0-B2282740E9FE}"/>
                </a:ext>
              </a:extLst>
            </p:cNvPr>
            <p:cNvSpPr/>
            <p:nvPr/>
          </p:nvSpPr>
          <p:spPr>
            <a:xfrm>
              <a:off x="142500" y="262878"/>
              <a:ext cx="82090" cy="506266"/>
            </a:xfrm>
            <a:prstGeom prst="rect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pic>
        <p:nvPicPr>
          <p:cNvPr id="16" name="图片 15">
            <a:extLst>
              <a:ext uri="{FF2B5EF4-FFF2-40B4-BE49-F238E27FC236}">
                <a16:creationId xmlns:a16="http://schemas.microsoft.com/office/drawing/2014/main" xmlns="" id="{27893006-C6C0-BC4A-8CFB-289F585A277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242" y="283220"/>
            <a:ext cx="1225447" cy="35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44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83" r:id="rId3"/>
    <p:sldLayoutId id="2147483678" r:id="rId4"/>
    <p:sldLayoutId id="2147483679" r:id="rId5"/>
    <p:sldLayoutId id="2147483680" r:id="rId6"/>
    <p:sldLayoutId id="2147483677" r:id="rId7"/>
    <p:sldLayoutId id="2147483702" r:id="rId8"/>
    <p:sldLayoutId id="2147483703" r:id="rId9"/>
    <p:sldLayoutId id="2147483709" r:id="rId10"/>
    <p:sldLayoutId id="2147483704" r:id="rId11"/>
    <p:sldLayoutId id="2147483681" r:id="rId12"/>
    <p:sldLayoutId id="2147483693" r:id="rId13"/>
    <p:sldLayoutId id="2147483710" r:id="rId14"/>
    <p:sldLayoutId id="2147483706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713" y="2604635"/>
            <a:ext cx="2314575" cy="95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1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B16EC87-9B0D-CD4B-997D-0A66FE90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Python</a:t>
            </a:r>
            <a:r>
              <a:rPr lang="zh-CN" altLang="en-US" b="1" dirty="0" smtClean="0"/>
              <a:t>异常、模块与包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FB6AC0F8-4890-4046-8499-78F7C69738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zh-CN" altLang="en-US" dirty="0"/>
              <a:t>人生苦</a:t>
            </a:r>
            <a:r>
              <a:rPr kumimoji="1" lang="zh-CN" altLang="en-US" dirty="0" smtClean="0"/>
              <a:t>短，我学</a:t>
            </a:r>
            <a:r>
              <a:rPr kumimoji="1" lang="en-US" altLang="zh-CN" dirty="0" smtClean="0"/>
              <a:t>Python</a:t>
            </a:r>
            <a:r>
              <a:rPr kumimoji="1" lang="en-US" altLang="zh-CN" dirty="0"/>
              <a:t>!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397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当捕获多个异常时，可以把要捕获的异常类型的名字，放到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except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后，并使用元组的方式进行书写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执行结果：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异常的捕获方法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、捕获多个异常</a:t>
            </a:r>
            <a:endParaRPr lang="zh-CN" altLang="en-US" dirty="0"/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820970" y="2191190"/>
            <a:ext cx="10302240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try: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print(1/0)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except 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NameError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ZeroDivisionError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ZeroDivision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错误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969" y="3940683"/>
            <a:ext cx="10302241" cy="1998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692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基本语法：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执行结果：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异常的捕获方法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/>
              <a:t>、捕获异常并输出描述信息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820970" y="2191190"/>
            <a:ext cx="10302240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pt-BR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try:</a:t>
            </a:r>
          </a:p>
          <a:p>
            <a:r>
              <a:rPr lang="pt-BR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print(num)</a:t>
            </a:r>
          </a:p>
          <a:p>
            <a:r>
              <a:rPr lang="pt-BR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except (NameError, ZeroDivisionError) as e:</a:t>
            </a:r>
          </a:p>
          <a:p>
            <a:r>
              <a:rPr lang="pt-BR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print(e)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450" y="3808212"/>
            <a:ext cx="10289035" cy="1658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344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基本语法：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执行结果：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异常的捕获方法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/>
              <a:t>、捕获所有异常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820970" y="2191190"/>
            <a:ext cx="10302240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try: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print(name)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except Exception as 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print(e)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970" y="3823453"/>
            <a:ext cx="10303089" cy="177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056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else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表示的是如果没有异常要执行的代码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执行结果：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异常的捕获方法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、异常</a:t>
            </a:r>
            <a:r>
              <a:rPr lang="en-US" altLang="zh-CN" dirty="0" smtClean="0"/>
              <a:t>else</a:t>
            </a:r>
            <a:endParaRPr lang="zh-CN" altLang="en-US" dirty="0"/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820970" y="2191190"/>
            <a:ext cx="10302240" cy="138499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try: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print(1)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except Exception as 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print(e)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else: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我是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else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，是没有异常的时候执行的代码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970" y="4252699"/>
            <a:ext cx="10017076" cy="161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029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finally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表示的是无论是否异常都要执行的代码，例如关闭文件。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异常的捕获方法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/>
              <a:t>7</a:t>
            </a:r>
            <a:r>
              <a:rPr lang="zh-CN" altLang="en-US" dirty="0"/>
              <a:t>、异常的</a:t>
            </a:r>
            <a:r>
              <a:rPr lang="en-US" altLang="zh-CN" dirty="0"/>
              <a:t>finally</a:t>
            </a:r>
            <a:endParaRPr lang="zh-CN" altLang="en-US" dirty="0"/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820970" y="2191190"/>
            <a:ext cx="10302240" cy="1815882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try: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f = open('test.txt', 'r')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except Exception as 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f = open('test.txt', 'w')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else: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没有异常，真开心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finally: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f.close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840861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异常的综合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案例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03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0321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457271"/>
            <a:ext cx="10749598" cy="42195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需求：① 尝试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只读方式打开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test.txt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文件，如果文件存在则读取文件内容，文件不存在则提示用户即可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② 读取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内容要求：尝试循环读取内容，读取过程中如果检测到用户意外终止程序，则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`except`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捕获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异常的综合案例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/>
              <a:t>、异常的传递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373856"/>
            <a:ext cx="10302240" cy="418576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time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try: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f = open('test.txt')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try: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while True: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content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f.readline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if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len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(content) == 0: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    break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time.sleep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(2)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print(content, end='')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except: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如果在读取文件的过程中，产生了异常，那么就会捕获到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比如 按下了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ctrl+c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意外终止了读取数据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finally: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f.close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关闭文件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except: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print("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没有这个文件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")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/>
          <a:srcRect r="41143"/>
          <a:stretch/>
        </p:blipFill>
        <p:spPr>
          <a:xfrm>
            <a:off x="6017639" y="3434136"/>
            <a:ext cx="4839659" cy="206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716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57271"/>
            <a:ext cx="11291822" cy="503128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在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中，抛出自定义异常的语法为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en-US" altLang="zh-CN" dirty="0" smtClean="0">
                <a:solidFill>
                  <a:srgbClr val="AD2B26"/>
                </a:solidFill>
              </a:rPr>
              <a:t>raise </a:t>
            </a:r>
            <a:r>
              <a:rPr lang="zh-CN" altLang="en-US" dirty="0">
                <a:solidFill>
                  <a:srgbClr val="AD2B26"/>
                </a:solidFill>
              </a:rPr>
              <a:t>异常类对象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需求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：密码长度不足，则报异常（用户输入密码，如果输入的长度不足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位，则报错，即抛出自定义异常，并捕获该异常）。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异常的综合案例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、抛出自定义异常</a:t>
            </a:r>
            <a:endParaRPr lang="zh-CN" altLang="en-US" dirty="0"/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87883" y="2302790"/>
            <a:ext cx="10302240" cy="418576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class </a:t>
            </a:r>
            <a:r>
              <a:rPr lang="en-US" altLang="zh-CN" sz="1400" dirty="0" err="1"/>
              <a:t>ShortInputError</a:t>
            </a:r>
            <a:r>
              <a:rPr lang="en-US" altLang="zh-CN" sz="1400" dirty="0"/>
              <a:t>(Exception):</a:t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def</a:t>
            </a:r>
            <a:r>
              <a:rPr lang="en-US" altLang="zh-CN" sz="1400" dirty="0"/>
              <a:t> __</a:t>
            </a:r>
            <a:r>
              <a:rPr lang="en-US" altLang="zh-CN" sz="1400" dirty="0" err="1"/>
              <a:t>init</a:t>
            </a:r>
            <a:r>
              <a:rPr lang="en-US" altLang="zh-CN" sz="1400" dirty="0"/>
              <a:t>__(self, length, </a:t>
            </a:r>
            <a:r>
              <a:rPr lang="en-US" altLang="zh-CN" sz="1400" dirty="0" err="1" smtClean="0"/>
              <a:t>min_length</a:t>
            </a:r>
            <a:r>
              <a:rPr lang="en-US" altLang="zh-CN" sz="1400" dirty="0" smtClean="0"/>
              <a:t>):</a:t>
            </a: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>        </a:t>
            </a:r>
            <a:r>
              <a:rPr lang="en-US" altLang="zh-CN" sz="1400" dirty="0" err="1"/>
              <a:t>self.length</a:t>
            </a:r>
            <a:r>
              <a:rPr lang="en-US" altLang="zh-CN" sz="1400" dirty="0"/>
              <a:t> = length</a:t>
            </a:r>
            <a:br>
              <a:rPr lang="en-US" altLang="zh-CN" sz="1400" dirty="0"/>
            </a:br>
            <a:r>
              <a:rPr lang="en-US" altLang="zh-CN" sz="1400" dirty="0"/>
              <a:t>        </a:t>
            </a:r>
            <a:r>
              <a:rPr lang="en-US" altLang="zh-CN" sz="1400" dirty="0" err="1"/>
              <a:t>self.min_len</a:t>
            </a:r>
            <a:r>
              <a:rPr lang="en-US" altLang="zh-CN" sz="1400" dirty="0"/>
              <a:t> = </a:t>
            </a:r>
            <a:r>
              <a:rPr lang="en-US" altLang="zh-CN" sz="1400" dirty="0" err="1"/>
              <a:t>min_len</a:t>
            </a: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def</a:t>
            </a:r>
            <a:r>
              <a:rPr lang="en-US" altLang="zh-CN" sz="1400" dirty="0"/>
              <a:t> __</a:t>
            </a:r>
            <a:r>
              <a:rPr lang="en-US" altLang="zh-CN" sz="1400" dirty="0" err="1"/>
              <a:t>str</a:t>
            </a:r>
            <a:r>
              <a:rPr lang="en-US" altLang="zh-CN" sz="1400" dirty="0"/>
              <a:t>__(self):</a:t>
            </a:r>
            <a:br>
              <a:rPr lang="en-US" altLang="zh-CN" sz="1400" dirty="0"/>
            </a:br>
            <a:r>
              <a:rPr lang="en-US" altLang="zh-CN" sz="1400" dirty="0"/>
              <a:t>        return f'</a:t>
            </a:r>
            <a:r>
              <a:rPr lang="zh-CN" altLang="en-US" sz="1400" dirty="0"/>
              <a:t>您输入</a:t>
            </a:r>
            <a:r>
              <a:rPr lang="zh-CN" altLang="en-US" sz="1400" dirty="0" smtClean="0"/>
              <a:t>的密码长度为</a:t>
            </a:r>
            <a:r>
              <a:rPr lang="en-US" altLang="zh-CN" sz="1400" dirty="0" smtClean="0"/>
              <a:t>{</a:t>
            </a:r>
            <a:r>
              <a:rPr lang="en-US" altLang="zh-CN" sz="1400" dirty="0" err="1"/>
              <a:t>self.length</a:t>
            </a:r>
            <a:r>
              <a:rPr lang="en-US" altLang="zh-CN" sz="1400" dirty="0" smtClean="0"/>
              <a:t>}</a:t>
            </a:r>
            <a:r>
              <a:rPr lang="zh-CN" altLang="en-US" sz="1400" dirty="0" smtClean="0"/>
              <a:t>位，不能</a:t>
            </a:r>
            <a:r>
              <a:rPr lang="zh-CN" altLang="en-US" sz="1400" dirty="0"/>
              <a:t>少于</a:t>
            </a:r>
            <a:r>
              <a:rPr lang="en-US" altLang="zh-CN" sz="1400" dirty="0" smtClean="0"/>
              <a:t>{</a:t>
            </a:r>
            <a:r>
              <a:rPr lang="en-US" altLang="zh-CN" sz="1400" dirty="0" err="1" smtClean="0"/>
              <a:t>self.min_length</a:t>
            </a:r>
            <a:r>
              <a:rPr lang="en-US" altLang="zh-CN" sz="1400" dirty="0" smtClean="0"/>
              <a:t>}</a:t>
            </a:r>
            <a:r>
              <a:rPr lang="zh-CN" altLang="en-US" sz="1400" dirty="0" smtClean="0"/>
              <a:t>个字符</a:t>
            </a:r>
            <a:r>
              <a:rPr lang="en-US" altLang="zh-CN" sz="1400" dirty="0" smtClean="0"/>
              <a:t>'</a:t>
            </a: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 err="1"/>
              <a:t>def</a:t>
            </a:r>
            <a:r>
              <a:rPr lang="en-US" altLang="zh-CN" sz="1400" dirty="0"/>
              <a:t> main():</a:t>
            </a:r>
            <a:br>
              <a:rPr lang="en-US" altLang="zh-CN" sz="1400" dirty="0"/>
            </a:br>
            <a:r>
              <a:rPr lang="en-US" altLang="zh-CN" sz="1400" dirty="0"/>
              <a:t>    try:</a:t>
            </a:r>
            <a:br>
              <a:rPr lang="en-US" altLang="zh-CN" sz="1400" dirty="0"/>
            </a:br>
            <a:r>
              <a:rPr lang="en-US" altLang="zh-CN" sz="1400" dirty="0"/>
              <a:t>        password = input('</a:t>
            </a:r>
            <a:r>
              <a:rPr lang="zh-CN" altLang="en-US" sz="1400" dirty="0"/>
              <a:t>请输入您的密码：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>        if </a:t>
            </a:r>
            <a:r>
              <a:rPr lang="en-US" altLang="zh-CN" sz="1400" dirty="0" err="1"/>
              <a:t>len</a:t>
            </a:r>
            <a:r>
              <a:rPr lang="en-US" altLang="zh-CN" sz="1400" dirty="0"/>
              <a:t>(password) &lt; 6:</a:t>
            </a:r>
            <a:br>
              <a:rPr lang="en-US" altLang="zh-CN" sz="1400" dirty="0"/>
            </a:br>
            <a:r>
              <a:rPr lang="en-US" altLang="zh-CN" sz="1400" dirty="0"/>
              <a:t>            raise </a:t>
            </a:r>
            <a:r>
              <a:rPr lang="en-US" altLang="zh-CN" sz="1400" dirty="0" err="1"/>
              <a:t>ShortInputError</a:t>
            </a:r>
            <a:r>
              <a:rPr lang="en-US" altLang="zh-CN" sz="1400" dirty="0"/>
              <a:t>(</a:t>
            </a:r>
            <a:r>
              <a:rPr lang="en-US" altLang="zh-CN" sz="1400" dirty="0" err="1"/>
              <a:t>len</a:t>
            </a:r>
            <a:r>
              <a:rPr lang="en-US" altLang="zh-CN" sz="1400" dirty="0"/>
              <a:t>(password), 6)</a:t>
            </a:r>
            <a:br>
              <a:rPr lang="en-US" altLang="zh-CN" sz="1400" dirty="0"/>
            </a:br>
            <a:r>
              <a:rPr lang="en-US" altLang="zh-CN" sz="1400" dirty="0"/>
              <a:t>    except Exception as e:</a:t>
            </a:r>
            <a:br>
              <a:rPr lang="en-US" altLang="zh-CN" sz="1400" dirty="0"/>
            </a:br>
            <a:r>
              <a:rPr lang="en-US" altLang="zh-CN" sz="1400" dirty="0"/>
              <a:t>        print(e)</a:t>
            </a:r>
            <a:br>
              <a:rPr lang="en-US" altLang="zh-CN" sz="1400" dirty="0"/>
            </a:br>
            <a:r>
              <a:rPr lang="en-US" altLang="zh-CN" sz="1400" dirty="0"/>
              <a:t>    else:</a:t>
            </a:r>
            <a:br>
              <a:rPr lang="en-US" altLang="zh-CN" sz="1400" dirty="0"/>
            </a:br>
            <a:r>
              <a:rPr lang="en-US" altLang="zh-CN" sz="1400" dirty="0"/>
              <a:t>        print('</a:t>
            </a:r>
            <a:r>
              <a:rPr lang="zh-CN" altLang="en-US" sz="1400" dirty="0"/>
              <a:t>密码输入完成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>main</a:t>
            </a:r>
            <a:r>
              <a:rPr lang="en-US" altLang="zh-CN" sz="1400" dirty="0" smtClean="0"/>
              <a:t>()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396049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Python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模块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2236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57271"/>
            <a:ext cx="11291822" cy="5031280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模块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(Module)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，是一个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文件，以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py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结尾，包含了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对象定义和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语句。模块能定义函数，类和变量，模块里也能包含可执行的代码。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/>
              <a:t>模块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zh-CN" altLang="en-US" dirty="0"/>
              <a:t>什么是模块</a:t>
            </a:r>
          </a:p>
        </p:txBody>
      </p:sp>
    </p:spTree>
    <p:extLst>
      <p:ext uri="{BB962C8B-B14F-4D97-AF65-F5344CB8AC3E}">
        <p14:creationId xmlns:p14="http://schemas.microsoft.com/office/powerpoint/2010/main" val="1584165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xmlns="" id="{2691FACA-E1ED-6A48-A1E4-D925AAC030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71231" y="756218"/>
            <a:ext cx="5973761" cy="4256405"/>
          </a:xfrm>
        </p:spPr>
        <p:txBody>
          <a:bodyPr/>
          <a:lstStyle/>
          <a:p>
            <a:r>
              <a:rPr lang="zh-CN" altLang="en-US" dirty="0" smtClean="0"/>
              <a:t>了解异常</a:t>
            </a:r>
            <a:endParaRPr lang="en-US" altLang="zh-CN" dirty="0" smtClean="0"/>
          </a:p>
          <a:p>
            <a:r>
              <a:rPr lang="zh-CN" altLang="en-US" dirty="0">
                <a:solidFill>
                  <a:srgbClr val="B70006"/>
                </a:solidFill>
              </a:rPr>
              <a:t>异常的捕获</a:t>
            </a:r>
            <a:r>
              <a:rPr lang="zh-CN" altLang="en-US" dirty="0" smtClean="0">
                <a:solidFill>
                  <a:srgbClr val="B70006"/>
                </a:solidFill>
              </a:rPr>
              <a:t>方法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r>
              <a:rPr lang="zh-CN" altLang="en-US" dirty="0">
                <a:solidFill>
                  <a:srgbClr val="B70006"/>
                </a:solidFill>
              </a:rPr>
              <a:t>异常综合</a:t>
            </a:r>
            <a:r>
              <a:rPr lang="zh-CN" altLang="en-US" dirty="0" smtClean="0">
                <a:solidFill>
                  <a:srgbClr val="B70006"/>
                </a:solidFill>
              </a:rPr>
              <a:t>案例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r>
              <a:rPr lang="en-US" altLang="zh-CN" dirty="0">
                <a:solidFill>
                  <a:srgbClr val="B70006"/>
                </a:solidFill>
              </a:rPr>
              <a:t>Python</a:t>
            </a:r>
            <a:r>
              <a:rPr lang="zh-CN" altLang="en-US" dirty="0" smtClean="0">
                <a:solidFill>
                  <a:srgbClr val="B70006"/>
                </a:solidFill>
              </a:rPr>
              <a:t>模块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r>
              <a:rPr lang="en-US" altLang="zh-CN" dirty="0" smtClean="0">
                <a:solidFill>
                  <a:srgbClr val="B70006"/>
                </a:solidFill>
              </a:rPr>
              <a:t>Python</a:t>
            </a:r>
            <a:r>
              <a:rPr lang="zh-CN" altLang="en-US" dirty="0" smtClean="0">
                <a:solidFill>
                  <a:srgbClr val="B70006"/>
                </a:solidFill>
              </a:rPr>
              <a:t>包</a:t>
            </a:r>
            <a:endParaRPr lang="en-US" altLang="zh-CN" dirty="0">
              <a:solidFill>
                <a:srgbClr val="B700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1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57271"/>
            <a:ext cx="11291822" cy="50312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p"/>
            </a:pP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import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模块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from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模块名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import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功能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from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模块名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import 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*</a:t>
            </a:r>
          </a:p>
          <a:p>
            <a:pPr>
              <a:buFont typeface="Wingdings" panose="05000000000000000000" pitchFamily="2" charset="2"/>
              <a:buChar char="p"/>
            </a:pP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import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模块名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 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别名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from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模块名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import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功能名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别名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/>
              <a:t>模块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、模块的导入方式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61009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32942"/>
            <a:ext cx="11291822" cy="503128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基本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语法：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案例：导入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math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模块，求数字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的平方根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/>
              <a:t>模块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2.1</a:t>
            </a:r>
            <a:r>
              <a:rPr lang="zh-CN" altLang="en-US" dirty="0" smtClean="0"/>
              <a:t>、</a:t>
            </a:r>
            <a:r>
              <a:rPr lang="en-US" altLang="zh-CN" dirty="0"/>
              <a:t>import</a:t>
            </a:r>
            <a:r>
              <a:rPr lang="zh-CN" altLang="en-US" dirty="0"/>
              <a:t>模块名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106366"/>
            <a:ext cx="10302240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import </a:t>
            </a:r>
            <a:r>
              <a:rPr lang="zh-CN" altLang="en-US" sz="1400" dirty="0"/>
              <a:t>模块名</a:t>
            </a:r>
          </a:p>
          <a:p>
            <a:r>
              <a:rPr lang="en-US" altLang="zh-CN" sz="1400" dirty="0"/>
              <a:t>import </a:t>
            </a:r>
            <a:r>
              <a:rPr lang="zh-CN" altLang="en-US" sz="1400" dirty="0"/>
              <a:t>模块名</a:t>
            </a:r>
            <a:r>
              <a:rPr lang="en-US" altLang="zh-CN" sz="1400" dirty="0"/>
              <a:t>1</a:t>
            </a:r>
            <a:r>
              <a:rPr lang="zh-CN" altLang="en-US" sz="1400" dirty="0"/>
              <a:t>，模块名</a:t>
            </a:r>
            <a:r>
              <a:rPr lang="en-US" altLang="zh-CN" sz="1400" dirty="0"/>
              <a:t>2</a:t>
            </a:r>
          </a:p>
          <a:p>
            <a:endParaRPr lang="en-US" altLang="zh-CN" sz="1400" dirty="0"/>
          </a:p>
          <a:p>
            <a:r>
              <a:rPr lang="zh-CN" altLang="en-US" sz="1400" dirty="0"/>
              <a:t>模块名</a:t>
            </a:r>
            <a:r>
              <a:rPr lang="en-US" altLang="zh-CN" sz="1400" dirty="0"/>
              <a:t>.</a:t>
            </a:r>
            <a:r>
              <a:rPr lang="zh-CN" altLang="en-US" sz="1400" dirty="0"/>
              <a:t>功能名</a:t>
            </a:r>
            <a:r>
              <a:rPr lang="en-US" altLang="zh-CN" sz="1400" dirty="0"/>
              <a:t>()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788992"/>
            <a:ext cx="10302240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import math</a:t>
            </a:r>
          </a:p>
          <a:p>
            <a:r>
              <a:rPr lang="en-US" altLang="zh-CN" sz="1400" dirty="0"/>
              <a:t>print(</a:t>
            </a:r>
            <a:r>
              <a:rPr lang="en-US" altLang="zh-CN" sz="1400" dirty="0" err="1"/>
              <a:t>math.sqrt</a:t>
            </a:r>
            <a:r>
              <a:rPr lang="en-US" altLang="zh-CN" sz="1400" dirty="0"/>
              <a:t>(9))  # 3.0</a:t>
            </a:r>
          </a:p>
        </p:txBody>
      </p:sp>
    </p:spTree>
    <p:extLst>
      <p:ext uri="{BB962C8B-B14F-4D97-AF65-F5344CB8AC3E}">
        <p14:creationId xmlns:p14="http://schemas.microsoft.com/office/powerpoint/2010/main" val="1717641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32942"/>
            <a:ext cx="11291822" cy="503128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基本语法：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案例：导入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os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模块，新建文件夹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/>
              <a:t>模块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2.2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from </a:t>
            </a:r>
            <a:r>
              <a:rPr lang="zh-CN" altLang="en-US" dirty="0" smtClean="0"/>
              <a:t>模块名 </a:t>
            </a:r>
            <a:r>
              <a:rPr lang="en-US" altLang="zh-CN" dirty="0" smtClean="0"/>
              <a:t>import </a:t>
            </a:r>
            <a:r>
              <a:rPr lang="zh-CN" altLang="en-US" dirty="0" smtClean="0"/>
              <a:t>功能名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178765"/>
            <a:ext cx="10302240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模块名 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功能名</a:t>
            </a:r>
          </a:p>
          <a:p>
            <a:endParaRPr lang="zh-CN" altLang="en-US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功能名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788992"/>
            <a:ext cx="10302240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pt-BR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os import mkdir</a:t>
            </a:r>
          </a:p>
          <a:p>
            <a:r>
              <a:rPr lang="pt-BR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mkdir('images')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28066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32942"/>
            <a:ext cx="11291822" cy="503128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基本语法：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案例：导入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sys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模块，获取操作系统信息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/>
              <a:t>模块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2.3</a:t>
            </a:r>
            <a:r>
              <a:rPr lang="zh-CN" altLang="en-US" dirty="0" smtClean="0"/>
              <a:t>、</a:t>
            </a:r>
            <a:r>
              <a:rPr lang="en-US" altLang="zh-CN" dirty="0"/>
              <a:t>from </a:t>
            </a:r>
            <a:r>
              <a:rPr lang="zh-CN" altLang="en-US" dirty="0"/>
              <a:t>模块名 </a:t>
            </a:r>
            <a:r>
              <a:rPr lang="en-US" altLang="zh-CN" dirty="0"/>
              <a:t>import *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178765"/>
            <a:ext cx="10302240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模块名 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*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功能名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788992"/>
            <a:ext cx="10302240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pt-BR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sys import *</a:t>
            </a:r>
          </a:p>
          <a:p>
            <a:r>
              <a:rPr lang="pt-BR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print(platform)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21365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32942"/>
            <a:ext cx="11291822" cy="503128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基本语法：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案例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/>
              <a:t>模块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2.4</a:t>
            </a:r>
            <a:r>
              <a:rPr lang="zh-CN" altLang="en-US" dirty="0" smtClean="0"/>
              <a:t>、</a:t>
            </a:r>
            <a:r>
              <a:rPr lang="en-US" altLang="zh-CN" dirty="0"/>
              <a:t>as</a:t>
            </a:r>
            <a:r>
              <a:rPr lang="zh-CN" altLang="en-US" dirty="0"/>
              <a:t>定义</a:t>
            </a:r>
            <a:r>
              <a:rPr lang="zh-CN" altLang="en-US" dirty="0" smtClean="0"/>
              <a:t>别名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048500"/>
            <a:ext cx="10302240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模块定义别名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模块名 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as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别名</a:t>
            </a:r>
          </a:p>
          <a:p>
            <a:endParaRPr lang="zh-CN" altLang="en-US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功能定义别名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模块名 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功能 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as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别名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788992"/>
            <a:ext cx="10302240" cy="2246769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模块别名</a:t>
            </a:r>
          </a:p>
          <a:p>
            <a:r>
              <a:rPr lang="pt-BR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time as tt</a:t>
            </a:r>
          </a:p>
          <a:p>
            <a:endParaRPr lang="pt-BR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pt-BR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tt.sleep(2)</a:t>
            </a:r>
          </a:p>
          <a:p>
            <a:r>
              <a:rPr lang="pt-BR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print('hello')</a:t>
            </a:r>
          </a:p>
          <a:p>
            <a:endParaRPr lang="pt-BR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pt-BR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功能别名</a:t>
            </a:r>
          </a:p>
          <a:p>
            <a:r>
              <a:rPr lang="pt-BR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time import sleep as sl</a:t>
            </a:r>
          </a:p>
          <a:p>
            <a:r>
              <a:rPr lang="pt-BR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sl(2)</a:t>
            </a:r>
          </a:p>
          <a:p>
            <a:r>
              <a:rPr lang="pt-BR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print('hello')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32165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32942"/>
            <a:ext cx="11291822" cy="503128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在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中，每个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文件都可以作为一个模块，模块的名字就是文件的名字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r>
              <a:rPr lang="zh-CN" altLang="en-US" dirty="0" smtClean="0">
                <a:solidFill>
                  <a:srgbClr val="AD2B26"/>
                </a:solidFill>
              </a:rPr>
              <a:t>也就是说</a:t>
            </a:r>
            <a:r>
              <a:rPr lang="zh-CN" altLang="en-US" dirty="0">
                <a:solidFill>
                  <a:srgbClr val="AD2B26"/>
                </a:solidFill>
              </a:rPr>
              <a:t>自定义模块名必须要符合标识符命名规则</a:t>
            </a:r>
            <a:r>
              <a:rPr lang="zh-CN" altLang="en-US" dirty="0" smtClean="0">
                <a:solidFill>
                  <a:srgbClr val="AD2B26"/>
                </a:solidFill>
              </a:rPr>
              <a:t>。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49504F"/>
                </a:solidFill>
              </a:rPr>
              <a:t>案例：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新建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一个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文件，命名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为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my_module1.py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，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并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定义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test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函数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/>
              <a:t>模块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/>
              <a:t>、制作自定义模块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365480"/>
            <a:ext cx="10302240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 </a:t>
            </a:r>
            <a:r>
              <a:rPr lang="it-IT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test(a</a:t>
            </a:r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b):    </a:t>
            </a:r>
            <a:endParaRPr lang="it-IT" altLang="zh-CN" sz="1400" dirty="0" smtClean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it-IT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print(a </a:t>
            </a:r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+ b)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320996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32942"/>
            <a:ext cx="11291822" cy="503128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在实际开中，当一个开发人员编写完一个模块后，为了让模块能够在项目中达到想要的效果，这个开发人员会自行在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py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文件中添加一些测试信息，例如，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在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my_module1.py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文件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中添加测试代码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此时，无论是当前文件，还是其他已经导入了该模块的文件，在运行的时候都会自动执行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test`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函数的调用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解决方案：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/>
              <a:t>模块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、测试模块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547333"/>
            <a:ext cx="10302240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 </a:t>
            </a:r>
            <a:r>
              <a:rPr lang="it-IT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test(a</a:t>
            </a:r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b):</a:t>
            </a: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print(a + b)</a:t>
            </a:r>
          </a:p>
          <a:p>
            <a:endParaRPr lang="it-IT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it-IT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it-IT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test(1</a:t>
            </a:r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1)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4498055"/>
            <a:ext cx="10302240" cy="138499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 </a:t>
            </a:r>
            <a:r>
              <a:rPr lang="it-IT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test(a</a:t>
            </a:r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b):</a:t>
            </a: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print(a + b)</a:t>
            </a:r>
          </a:p>
          <a:p>
            <a:endParaRPr lang="it-IT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只在当前文件中调用该函数，其他导入的文件内不符合该条件，则不执行</a:t>
            </a:r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testA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函数调用</a:t>
            </a:r>
          </a:p>
          <a:p>
            <a:r>
              <a:rPr lang="it-IT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if __name__ == '__main__':</a:t>
            </a: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it-IT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 (</a:t>
            </a:r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1, 1)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49679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66574"/>
            <a:ext cx="11291822" cy="516877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调用方式：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注意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事项：如果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使用</a:t>
            </a:r>
            <a:r>
              <a:rPr lang="en-US" altLang="zh-CN" dirty="0" smtClean="0">
                <a:solidFill>
                  <a:srgbClr val="AD2B26"/>
                </a:solidFill>
              </a:rPr>
              <a:t>from </a:t>
            </a:r>
            <a:r>
              <a:rPr lang="en-US" altLang="zh-CN" dirty="0">
                <a:solidFill>
                  <a:srgbClr val="AD2B26"/>
                </a:solidFill>
              </a:rPr>
              <a:t>.. import </a:t>
            </a:r>
            <a:r>
              <a:rPr lang="en-US" altLang="zh-CN" dirty="0" smtClean="0">
                <a:solidFill>
                  <a:srgbClr val="AD2B26"/>
                </a:solidFill>
              </a:rPr>
              <a:t>..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或</a:t>
            </a:r>
            <a:r>
              <a:rPr lang="en-US" altLang="zh-CN" dirty="0" smtClean="0">
                <a:solidFill>
                  <a:srgbClr val="AD2B26"/>
                </a:solidFill>
              </a:rPr>
              <a:t>from </a:t>
            </a:r>
            <a:r>
              <a:rPr lang="en-US" altLang="zh-CN" dirty="0">
                <a:solidFill>
                  <a:srgbClr val="AD2B26"/>
                </a:solidFill>
              </a:rPr>
              <a:t>.. import </a:t>
            </a:r>
            <a:r>
              <a:rPr lang="en-US" altLang="zh-CN" dirty="0" smtClean="0">
                <a:solidFill>
                  <a:srgbClr val="AD2B26"/>
                </a:solidFill>
              </a:rPr>
              <a:t>*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导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入多个模块的时候，且模块内有同名功能。当调用这个同名功能的时候，调用到的是后面导入的模块的功能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/>
              <a:t>模块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、测试模块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1897836"/>
            <a:ext cx="10302240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my_module1</a:t>
            </a:r>
          </a:p>
          <a:p>
            <a:r>
              <a:rPr lang="it-IT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my_module1.test (</a:t>
            </a:r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1, 1)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526803"/>
            <a:ext cx="10302240" cy="310854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代码</a:t>
            </a: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 my_test(a, b):</a:t>
            </a: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print(a + b)</a:t>
            </a:r>
          </a:p>
          <a:p>
            <a:endParaRPr lang="it-IT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2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代码</a:t>
            </a: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 my_test(a, b):</a:t>
            </a: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print(a - b)</a:t>
            </a: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</a:t>
            </a: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导入模块和调用功能代码</a:t>
            </a:r>
          </a:p>
          <a:p>
            <a:r>
              <a:rPr lang="it-IT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my_module1 import my_test</a:t>
            </a:r>
          </a:p>
          <a:p>
            <a:r>
              <a:rPr lang="it-IT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my_module2 import my_test</a:t>
            </a:r>
          </a:p>
          <a:p>
            <a:endParaRPr lang="it-IT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it-IT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my_test</a:t>
            </a:r>
            <a:r>
              <a:rPr lang="zh-CN" altLang="en-US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函数是模块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2</a:t>
            </a:r>
            <a:r>
              <a:rPr lang="zh-CN" altLang="en-US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中的函数</a:t>
            </a:r>
          </a:p>
          <a:p>
            <a:r>
              <a:rPr lang="it-IT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my_test(1, 1)</a:t>
            </a:r>
            <a:endParaRPr lang="en-US" altLang="zh-CN" sz="1400" dirty="0">
              <a:solidFill>
                <a:srgbClr val="AD2B26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32115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66574"/>
            <a:ext cx="11291822" cy="516877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当导入一个模块，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解析器对模块位置的搜索顺序是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zh-CN" altLang="en-US" dirty="0" smtClean="0">
                <a:solidFill>
                  <a:srgbClr val="AD2B26"/>
                </a:solidFill>
              </a:rPr>
              <a:t>当前目录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342900" indent="-342900">
              <a:buAutoNum type="arabicPeriod"/>
            </a:pPr>
            <a:r>
              <a:rPr lang="zh-CN" altLang="en-US" dirty="0" smtClean="0">
                <a:solidFill>
                  <a:srgbClr val="AD2B26"/>
                </a:solidFill>
              </a:rPr>
              <a:t>如果</a:t>
            </a:r>
            <a:r>
              <a:rPr lang="zh-CN" altLang="en-US" dirty="0">
                <a:solidFill>
                  <a:srgbClr val="AD2B26"/>
                </a:solidFill>
              </a:rPr>
              <a:t>不在当前目录，</a:t>
            </a:r>
            <a:r>
              <a:rPr lang="en-US" altLang="zh-CN" dirty="0">
                <a:solidFill>
                  <a:srgbClr val="AD2B26"/>
                </a:solidFill>
              </a:rPr>
              <a:t>Python</a:t>
            </a:r>
            <a:r>
              <a:rPr lang="zh-CN" altLang="en-US" dirty="0">
                <a:solidFill>
                  <a:srgbClr val="AD2B26"/>
                </a:solidFill>
              </a:rPr>
              <a:t>则搜索在</a:t>
            </a:r>
            <a:r>
              <a:rPr lang="en-US" altLang="zh-CN" dirty="0">
                <a:solidFill>
                  <a:srgbClr val="AD2B26"/>
                </a:solidFill>
              </a:rPr>
              <a:t>shell</a:t>
            </a:r>
            <a:r>
              <a:rPr lang="zh-CN" altLang="en-US" dirty="0">
                <a:solidFill>
                  <a:srgbClr val="AD2B26"/>
                </a:solidFill>
              </a:rPr>
              <a:t>变量</a:t>
            </a:r>
            <a:r>
              <a:rPr lang="en-US" altLang="zh-CN" dirty="0">
                <a:solidFill>
                  <a:srgbClr val="AD2B26"/>
                </a:solidFill>
              </a:rPr>
              <a:t>PYTHONPATH</a:t>
            </a:r>
            <a:r>
              <a:rPr lang="zh-CN" altLang="en-US" dirty="0">
                <a:solidFill>
                  <a:srgbClr val="AD2B26"/>
                </a:solidFill>
              </a:rPr>
              <a:t>下的每个目录</a:t>
            </a:r>
            <a:r>
              <a:rPr lang="zh-CN" altLang="en-US" dirty="0" smtClean="0">
                <a:solidFill>
                  <a:srgbClr val="AD2B26"/>
                </a:solidFill>
              </a:rPr>
              <a:t>。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342900" indent="-342900">
              <a:buAutoNum type="arabicPeriod"/>
            </a:pPr>
            <a:r>
              <a:rPr lang="zh-CN" altLang="en-US" dirty="0" smtClean="0">
                <a:solidFill>
                  <a:srgbClr val="AD2B26"/>
                </a:solidFill>
              </a:rPr>
              <a:t>如果</a:t>
            </a:r>
            <a:r>
              <a:rPr lang="zh-CN" altLang="en-US" dirty="0">
                <a:solidFill>
                  <a:srgbClr val="AD2B26"/>
                </a:solidFill>
              </a:rPr>
              <a:t>都找不到，</a:t>
            </a:r>
            <a:r>
              <a:rPr lang="en-US" altLang="zh-CN" dirty="0">
                <a:solidFill>
                  <a:srgbClr val="AD2B26"/>
                </a:solidFill>
              </a:rPr>
              <a:t>Python</a:t>
            </a:r>
            <a:r>
              <a:rPr lang="zh-CN" altLang="en-US" dirty="0">
                <a:solidFill>
                  <a:srgbClr val="AD2B26"/>
                </a:solidFill>
              </a:rPr>
              <a:t>会查看默认路径。</a:t>
            </a:r>
            <a:r>
              <a:rPr lang="en-US" altLang="zh-CN" dirty="0">
                <a:solidFill>
                  <a:srgbClr val="AD2B26"/>
                </a:solidFill>
              </a:rPr>
              <a:t>UNIX</a:t>
            </a:r>
            <a:r>
              <a:rPr lang="zh-CN" altLang="en-US" dirty="0">
                <a:solidFill>
                  <a:srgbClr val="AD2B26"/>
                </a:solidFill>
              </a:rPr>
              <a:t>下，默认路径一般为</a:t>
            </a:r>
            <a:r>
              <a:rPr lang="en-US" altLang="zh-CN" dirty="0">
                <a:solidFill>
                  <a:srgbClr val="AD2B26"/>
                </a:solidFill>
              </a:rPr>
              <a:t>/</a:t>
            </a:r>
            <a:r>
              <a:rPr lang="en-US" altLang="zh-CN" dirty="0" err="1" smtClean="0">
                <a:solidFill>
                  <a:srgbClr val="AD2B26"/>
                </a:solidFill>
              </a:rPr>
              <a:t>usr</a:t>
            </a:r>
            <a:r>
              <a:rPr lang="en-US" altLang="zh-CN" dirty="0" smtClean="0">
                <a:solidFill>
                  <a:srgbClr val="AD2B26"/>
                </a:solidFill>
              </a:rPr>
              <a:t>/local/lib/python/</a:t>
            </a: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模块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搜索路径存储在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system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模块的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sys.path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变量中。变量里包含当前目录，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PYTHONPATH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和由安装过程决定的默认目录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注意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AD2B26"/>
                </a:solidFill>
              </a:rPr>
              <a:t>自己</a:t>
            </a:r>
            <a:r>
              <a:rPr lang="zh-CN" altLang="en-US" dirty="0">
                <a:solidFill>
                  <a:srgbClr val="AD2B26"/>
                </a:solidFill>
              </a:rPr>
              <a:t>的文件名不要和已有模块名重复，否则导致模块功能无法使用 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en-US" altLang="zh-CN" dirty="0" smtClean="0">
                <a:solidFill>
                  <a:srgbClr val="AD2B26"/>
                </a:solidFill>
              </a:rPr>
              <a:t>"</a:t>
            </a:r>
            <a:r>
              <a:rPr lang="zh-CN" altLang="en-US" dirty="0" smtClean="0">
                <a:solidFill>
                  <a:srgbClr val="AD2B26"/>
                </a:solidFill>
              </a:rPr>
              <a:t>使用</a:t>
            </a:r>
            <a:r>
              <a:rPr lang="en-US" altLang="zh-CN" dirty="0" smtClean="0">
                <a:solidFill>
                  <a:srgbClr val="AD2B26"/>
                </a:solidFill>
              </a:rPr>
              <a:t>from </a:t>
            </a:r>
            <a:r>
              <a:rPr lang="zh-CN" altLang="en-US" dirty="0" smtClean="0">
                <a:solidFill>
                  <a:srgbClr val="AD2B26"/>
                </a:solidFill>
              </a:rPr>
              <a:t>模块名 </a:t>
            </a:r>
            <a:r>
              <a:rPr lang="en-US" altLang="zh-CN" dirty="0" smtClean="0">
                <a:solidFill>
                  <a:srgbClr val="AD2B26"/>
                </a:solidFill>
              </a:rPr>
              <a:t>import </a:t>
            </a:r>
            <a:r>
              <a:rPr lang="zh-CN" altLang="en-US" dirty="0" smtClean="0">
                <a:solidFill>
                  <a:srgbClr val="AD2B26"/>
                </a:solidFill>
              </a:rPr>
              <a:t>功能</a:t>
            </a:r>
            <a:r>
              <a:rPr lang="en-US" altLang="zh-CN" dirty="0" smtClean="0">
                <a:solidFill>
                  <a:srgbClr val="AD2B26"/>
                </a:solidFill>
              </a:rPr>
              <a:t>"</a:t>
            </a:r>
            <a:r>
              <a:rPr lang="zh-CN" altLang="en-US" dirty="0" smtClean="0">
                <a:solidFill>
                  <a:srgbClr val="AD2B26"/>
                </a:solidFill>
              </a:rPr>
              <a:t>的</a:t>
            </a:r>
            <a:r>
              <a:rPr lang="zh-CN" altLang="en-US" dirty="0">
                <a:solidFill>
                  <a:srgbClr val="AD2B26"/>
                </a:solidFill>
              </a:rPr>
              <a:t>时候，如果功能名字重复，调用到的是最后定义或导入的功能。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/>
              <a:t>模块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/>
              <a:t>、模块的定位顺序</a:t>
            </a:r>
          </a:p>
        </p:txBody>
      </p:sp>
    </p:spTree>
    <p:extLst>
      <p:ext uri="{BB962C8B-B14F-4D97-AF65-F5344CB8AC3E}">
        <p14:creationId xmlns:p14="http://schemas.microsoft.com/office/powerpoint/2010/main" val="12251685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66574"/>
            <a:ext cx="11291822" cy="516877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如果一个模块文件中有</a:t>
            </a:r>
            <a:r>
              <a:rPr lang="en-US" altLang="zh-CN" dirty="0">
                <a:solidFill>
                  <a:srgbClr val="AD2B26"/>
                </a:solidFill>
              </a:rPr>
              <a:t>`__all__`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变量，当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使用</a:t>
            </a:r>
            <a:r>
              <a:rPr lang="en-US" altLang="zh-CN" dirty="0">
                <a:solidFill>
                  <a:srgbClr val="AD2B26"/>
                </a:solidFill>
              </a:rPr>
              <a:t>`from xxx import *`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导入时，只能导入这个列表中的元素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AD2B26"/>
                </a:solidFill>
              </a:rPr>
              <a:t>my_module1</a:t>
            </a:r>
            <a:r>
              <a:rPr lang="zh-CN" altLang="en-US" dirty="0">
                <a:solidFill>
                  <a:srgbClr val="AD2B26"/>
                </a:solidFill>
              </a:rPr>
              <a:t>模块</a:t>
            </a:r>
            <a:r>
              <a:rPr lang="zh-CN" altLang="en-US" dirty="0" smtClean="0">
                <a:solidFill>
                  <a:srgbClr val="AD2B26"/>
                </a:solidFill>
              </a:rPr>
              <a:t>代码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导</a:t>
            </a:r>
            <a:r>
              <a:rPr lang="zh-CN" altLang="en-US" dirty="0">
                <a:solidFill>
                  <a:srgbClr val="AD2B26"/>
                </a:solidFill>
              </a:rPr>
              <a:t>入模块的文件代码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/>
              <a:t>模块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</a:t>
            </a:r>
            <a:r>
              <a:rPr lang="en-US" altLang="zh-CN" dirty="0" smtClean="0"/>
              <a:t>__all__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792986"/>
            <a:ext cx="10302240" cy="160043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__all__ = [</a:t>
            </a:r>
            <a:r>
              <a:rPr lang="it-IT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'testa']</a:t>
            </a:r>
            <a:endParaRPr lang="it-IT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it-IT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 </a:t>
            </a:r>
            <a:r>
              <a:rPr lang="it-IT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testa():</a:t>
            </a:r>
            <a:endParaRPr lang="it-IT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print('testA</a:t>
            </a:r>
            <a:r>
              <a:rPr lang="it-IT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endParaRPr lang="it-IT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it-IT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 </a:t>
            </a:r>
            <a:r>
              <a:rPr lang="it-IT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testb():</a:t>
            </a:r>
            <a:endParaRPr lang="it-IT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it-IT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print('testB')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5216117"/>
            <a:ext cx="2629086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my_module1 import *</a:t>
            </a:r>
          </a:p>
          <a:p>
            <a:r>
              <a:rPr lang="en-US" altLang="zh-CN" sz="1400" dirty="0" err="1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testa</a:t>
            </a:r>
            <a:r>
              <a:rPr lang="en-US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err="1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testb</a:t>
            </a:r>
            <a:r>
              <a:rPr lang="en-US" altLang="zh-CN" sz="1400" dirty="0" smtClean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3179" y="5078675"/>
            <a:ext cx="6469941" cy="1013548"/>
          </a:xfrm>
          <a:prstGeom prst="rect">
            <a:avLst/>
          </a:prstGeom>
        </p:spPr>
      </p:pic>
      <p:sp>
        <p:nvSpPr>
          <p:cNvPr id="8" name="右箭头 7"/>
          <p:cNvSpPr/>
          <p:nvPr/>
        </p:nvSpPr>
        <p:spPr>
          <a:xfrm>
            <a:off x="3513690" y="5400783"/>
            <a:ext cx="855765" cy="3693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935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8F5F2403-DAC9-454A-9779-7331986EC4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9581" y="423612"/>
            <a:ext cx="6654482" cy="4855845"/>
          </a:xfrm>
        </p:spPr>
        <p:txBody>
          <a:bodyPr/>
          <a:lstStyle/>
          <a:p>
            <a:r>
              <a:rPr lang="zh-CN" altLang="en-US" dirty="0" smtClean="0"/>
              <a:t>了解</a:t>
            </a:r>
            <a:r>
              <a:rPr lang="zh-CN" altLang="en-US" dirty="0"/>
              <a:t>异常的</a:t>
            </a:r>
            <a:r>
              <a:rPr lang="zh-CN" altLang="en-US" dirty="0" smtClean="0"/>
              <a:t>概念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AD2B26"/>
                </a:solidFill>
              </a:rPr>
              <a:t>掌握</a:t>
            </a:r>
            <a:r>
              <a:rPr lang="zh-CN" altLang="en-US" dirty="0">
                <a:solidFill>
                  <a:srgbClr val="AD2B26"/>
                </a:solidFill>
              </a:rPr>
              <a:t>异常的捕获</a:t>
            </a:r>
            <a:r>
              <a:rPr lang="zh-CN" altLang="en-US" dirty="0" smtClean="0">
                <a:solidFill>
                  <a:srgbClr val="AD2B26"/>
                </a:solidFill>
              </a:rPr>
              <a:t>方法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r>
              <a:rPr lang="zh-CN" altLang="en-US" dirty="0" smtClean="0">
                <a:solidFill>
                  <a:srgbClr val="AD2B26"/>
                </a:solidFill>
              </a:rPr>
              <a:t>掌握</a:t>
            </a:r>
            <a:r>
              <a:rPr lang="zh-CN" altLang="en-US" dirty="0">
                <a:solidFill>
                  <a:srgbClr val="AD2B26"/>
                </a:solidFill>
              </a:rPr>
              <a:t>异常的综合案例</a:t>
            </a:r>
            <a:r>
              <a:rPr lang="zh-CN" altLang="en-US" dirty="0" smtClean="0">
                <a:solidFill>
                  <a:srgbClr val="AD2B26"/>
                </a:solidFill>
              </a:rPr>
              <a:t>编写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r>
              <a:rPr lang="zh-CN" altLang="en-US" dirty="0" smtClean="0">
                <a:solidFill>
                  <a:srgbClr val="AD2B26"/>
                </a:solidFill>
              </a:rPr>
              <a:t>掌握</a:t>
            </a:r>
            <a:r>
              <a:rPr lang="en-US" altLang="zh-CN" dirty="0">
                <a:solidFill>
                  <a:srgbClr val="AD2B26"/>
                </a:solidFill>
              </a:rPr>
              <a:t>Python</a:t>
            </a:r>
            <a:r>
              <a:rPr lang="zh-CN" altLang="en-US" dirty="0">
                <a:solidFill>
                  <a:srgbClr val="AD2B26"/>
                </a:solidFill>
              </a:rPr>
              <a:t>模块的</a:t>
            </a:r>
            <a:r>
              <a:rPr lang="zh-CN" altLang="en-US" dirty="0" smtClean="0">
                <a:solidFill>
                  <a:srgbClr val="AD2B26"/>
                </a:solidFill>
              </a:rPr>
              <a:t>使用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r>
              <a:rPr lang="zh-CN" altLang="en-US" dirty="0" smtClean="0"/>
              <a:t>了解</a:t>
            </a:r>
            <a:r>
              <a:rPr lang="en-US" altLang="zh-CN" dirty="0"/>
              <a:t>Python</a:t>
            </a:r>
            <a:r>
              <a:rPr lang="zh-CN" altLang="en-US" dirty="0"/>
              <a:t>包的应用</a:t>
            </a:r>
            <a:endParaRPr lang="en-US" altLang="zh-CN" dirty="0">
              <a:solidFill>
                <a:srgbClr val="B602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20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Python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包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05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8621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66574"/>
            <a:ext cx="11291822" cy="516877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包将有联系的模块组织在一起，即放到同一个文件夹下，并且在这个文件夹创建一个名字为</a:t>
            </a:r>
            <a:r>
              <a:rPr lang="en-US" altLang="zh-CN" dirty="0">
                <a:solidFill>
                  <a:srgbClr val="AD2B26"/>
                </a:solidFill>
              </a:rPr>
              <a:t>`__init__.py` </a:t>
            </a:r>
            <a:r>
              <a:rPr lang="zh-CN" altLang="en-US" dirty="0">
                <a:solidFill>
                  <a:srgbClr val="AD2B26"/>
                </a:solidFill>
              </a:rPr>
              <a:t>文件，那么这个文件夹就称之为包。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包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、什么是</a:t>
            </a:r>
            <a:r>
              <a:rPr lang="en-US" altLang="zh-CN" dirty="0" smtClean="0"/>
              <a:t>Python</a:t>
            </a:r>
            <a:r>
              <a:rPr lang="zh-CN" altLang="en-US" dirty="0" smtClean="0"/>
              <a:t>包</a:t>
            </a:r>
            <a:endParaRPr lang="zh-CN" altLang="en-US" dirty="0"/>
          </a:p>
        </p:txBody>
      </p:sp>
      <p:sp>
        <p:nvSpPr>
          <p:cNvPr id="9" name="圆角矩形 8"/>
          <p:cNvSpPr/>
          <p:nvPr/>
        </p:nvSpPr>
        <p:spPr>
          <a:xfrm>
            <a:off x="895150" y="2935705"/>
            <a:ext cx="1655545" cy="471638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my_module1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875900" y="3819630"/>
            <a:ext cx="1655545" cy="471638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my_module2</a:t>
            </a:r>
            <a:endParaRPr lang="zh-CN" altLang="en-US" dirty="0"/>
          </a:p>
        </p:txBody>
      </p:sp>
      <p:sp>
        <p:nvSpPr>
          <p:cNvPr id="11" name="圆角矩形 10"/>
          <p:cNvSpPr/>
          <p:nvPr/>
        </p:nvSpPr>
        <p:spPr>
          <a:xfrm>
            <a:off x="875899" y="4703555"/>
            <a:ext cx="1655545" cy="471638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my_module3</a:t>
            </a:r>
            <a:endParaRPr lang="zh-CN" altLang="en-US" dirty="0"/>
          </a:p>
        </p:txBody>
      </p:sp>
      <p:sp>
        <p:nvSpPr>
          <p:cNvPr id="12" name="圆角矩形 11"/>
          <p:cNvSpPr/>
          <p:nvPr/>
        </p:nvSpPr>
        <p:spPr>
          <a:xfrm>
            <a:off x="2725340" y="2935705"/>
            <a:ext cx="1655545" cy="471638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my_module4</a:t>
            </a:r>
            <a:endParaRPr lang="zh-CN" altLang="en-US" dirty="0"/>
          </a:p>
        </p:txBody>
      </p:sp>
      <p:sp>
        <p:nvSpPr>
          <p:cNvPr id="13" name="圆角矩形 12"/>
          <p:cNvSpPr/>
          <p:nvPr/>
        </p:nvSpPr>
        <p:spPr>
          <a:xfrm>
            <a:off x="2734965" y="3819630"/>
            <a:ext cx="1655545" cy="471638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my_module5</a:t>
            </a:r>
            <a:endParaRPr lang="zh-CN" altLang="en-US" dirty="0"/>
          </a:p>
        </p:txBody>
      </p:sp>
      <p:sp>
        <p:nvSpPr>
          <p:cNvPr id="14" name="圆角矩形 13"/>
          <p:cNvSpPr/>
          <p:nvPr/>
        </p:nvSpPr>
        <p:spPr>
          <a:xfrm>
            <a:off x="2734965" y="4703555"/>
            <a:ext cx="1655545" cy="471638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my_module6</a:t>
            </a:r>
            <a:endParaRPr lang="zh-CN" altLang="en-US" dirty="0"/>
          </a:p>
        </p:txBody>
      </p:sp>
      <p:sp>
        <p:nvSpPr>
          <p:cNvPr id="15" name="圆角矩形 14"/>
          <p:cNvSpPr/>
          <p:nvPr/>
        </p:nvSpPr>
        <p:spPr>
          <a:xfrm>
            <a:off x="710880" y="2611982"/>
            <a:ext cx="6912328" cy="2877954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右箭头 15"/>
          <p:cNvSpPr/>
          <p:nvPr/>
        </p:nvSpPr>
        <p:spPr>
          <a:xfrm>
            <a:off x="4756269" y="3819630"/>
            <a:ext cx="798897" cy="44276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5758686" y="3776336"/>
            <a:ext cx="1567529" cy="453982"/>
          </a:xfrm>
          <a:prstGeom prst="round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ysClr val="windowText" lastClr="000000"/>
                </a:solidFill>
              </a:rPr>
              <a:t>__init__.py</a:t>
            </a:r>
            <a:endParaRPr lang="zh-CN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8" name="右箭头 17"/>
          <p:cNvSpPr/>
          <p:nvPr/>
        </p:nvSpPr>
        <p:spPr>
          <a:xfrm>
            <a:off x="7826728" y="3776336"/>
            <a:ext cx="798897" cy="44276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8783797" y="3747460"/>
            <a:ext cx="1655545" cy="471638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Package</a:t>
            </a:r>
            <a:r>
              <a:rPr lang="zh-CN" altLang="en-US" dirty="0" smtClean="0"/>
              <a:t>包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454577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66574"/>
            <a:ext cx="11291822" cy="5168771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rgbClr val="AD2B26"/>
                </a:solidFill>
              </a:rPr>
              <a:t>[New] — [Python Package] — </a:t>
            </a:r>
            <a:r>
              <a:rPr lang="zh-CN" altLang="en-US" dirty="0">
                <a:solidFill>
                  <a:srgbClr val="AD2B26"/>
                </a:solidFill>
              </a:rPr>
              <a:t>输入包名 </a:t>
            </a:r>
            <a:r>
              <a:rPr lang="en-US" altLang="zh-CN" dirty="0">
                <a:solidFill>
                  <a:srgbClr val="AD2B26"/>
                </a:solidFill>
              </a:rPr>
              <a:t>— [OK] — </a:t>
            </a:r>
            <a:r>
              <a:rPr lang="zh-CN" altLang="en-US" dirty="0">
                <a:solidFill>
                  <a:srgbClr val="AD2B26"/>
                </a:solidFill>
              </a:rPr>
              <a:t>新建功能模块</a:t>
            </a:r>
            <a:r>
              <a:rPr lang="en-US" altLang="zh-CN" dirty="0">
                <a:solidFill>
                  <a:srgbClr val="AD2B26"/>
                </a:solidFill>
              </a:rPr>
              <a:t>(</a:t>
            </a:r>
            <a:r>
              <a:rPr lang="zh-CN" altLang="en-US" dirty="0">
                <a:solidFill>
                  <a:srgbClr val="AD2B26"/>
                </a:solidFill>
              </a:rPr>
              <a:t>有联系的模块</a:t>
            </a:r>
            <a:r>
              <a:rPr lang="en-US" altLang="zh-CN" dirty="0">
                <a:solidFill>
                  <a:srgbClr val="AD2B26"/>
                </a:solidFill>
              </a:rPr>
              <a:t>)</a:t>
            </a:r>
            <a:r>
              <a:rPr lang="zh-CN" altLang="en-US" dirty="0">
                <a:solidFill>
                  <a:srgbClr val="AD2B26"/>
                </a:solidFill>
              </a:rPr>
              <a:t>。注意：新建包后，包内部会自动创建</a:t>
            </a:r>
            <a:r>
              <a:rPr lang="en-US" altLang="zh-CN" dirty="0">
                <a:solidFill>
                  <a:srgbClr val="AD2B26"/>
                </a:solidFill>
              </a:rPr>
              <a:t>`__init__.py`</a:t>
            </a:r>
            <a:r>
              <a:rPr lang="zh-CN" altLang="en-US" dirty="0">
                <a:solidFill>
                  <a:srgbClr val="AD2B26"/>
                </a:solidFill>
              </a:rPr>
              <a:t>文件，这个文件控制着包的导入行为。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包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/>
              <a:t>、制作包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080" y="2466011"/>
            <a:ext cx="10624469" cy="2375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1417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66574"/>
            <a:ext cx="11291822" cy="516877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① 新建包</a:t>
            </a:r>
            <a:r>
              <a:rPr lang="en-US" altLang="zh-CN" dirty="0">
                <a:solidFill>
                  <a:srgbClr val="AD2B26"/>
                </a:solidFill>
              </a:rPr>
              <a:t>`</a:t>
            </a:r>
            <a:r>
              <a:rPr lang="en-US" altLang="zh-CN" dirty="0" err="1">
                <a:solidFill>
                  <a:srgbClr val="AD2B26"/>
                </a:solidFill>
              </a:rPr>
              <a:t>mypackage</a:t>
            </a:r>
            <a:r>
              <a:rPr lang="en-US" altLang="zh-CN" dirty="0" smtClean="0">
                <a:solidFill>
                  <a:srgbClr val="AD2B26"/>
                </a:solidFill>
              </a:rPr>
              <a:t>`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AD2B26"/>
                </a:solidFill>
              </a:rPr>
              <a:t>② </a:t>
            </a:r>
            <a:r>
              <a:rPr lang="zh-CN" altLang="en-US" dirty="0">
                <a:solidFill>
                  <a:srgbClr val="AD2B26"/>
                </a:solidFill>
              </a:rPr>
              <a:t>新建包内模块：</a:t>
            </a:r>
            <a:r>
              <a:rPr lang="en-US" altLang="zh-CN" dirty="0">
                <a:solidFill>
                  <a:srgbClr val="AD2B26"/>
                </a:solidFill>
              </a:rPr>
              <a:t>`my_module1` </a:t>
            </a:r>
            <a:r>
              <a:rPr lang="zh-CN" altLang="en-US" dirty="0">
                <a:solidFill>
                  <a:srgbClr val="AD2B26"/>
                </a:solidFill>
              </a:rPr>
              <a:t>和 </a:t>
            </a:r>
            <a:r>
              <a:rPr lang="en-US" altLang="zh-CN" dirty="0">
                <a:solidFill>
                  <a:srgbClr val="AD2B26"/>
                </a:solidFill>
              </a:rPr>
              <a:t>`my_module2</a:t>
            </a:r>
            <a:r>
              <a:rPr lang="en-US" altLang="zh-CN" dirty="0" smtClean="0">
                <a:solidFill>
                  <a:srgbClr val="AD2B26"/>
                </a:solidFill>
              </a:rPr>
              <a:t>`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AD2B26"/>
                </a:solidFill>
              </a:rPr>
              <a:t>③ </a:t>
            </a:r>
            <a:r>
              <a:rPr lang="zh-CN" altLang="en-US" dirty="0">
                <a:solidFill>
                  <a:srgbClr val="AD2B26"/>
                </a:solidFill>
              </a:rPr>
              <a:t>模块内代码如下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包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、快速入门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792986"/>
            <a:ext cx="10302240" cy="138499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my_module1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print(1)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info_print1():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print('my_module1')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4379550"/>
            <a:ext cx="10302240" cy="138499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my_module2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print(2)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info_print2():</a:t>
            </a: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print('my_module2')</a:t>
            </a:r>
          </a:p>
        </p:txBody>
      </p:sp>
    </p:spTree>
    <p:extLst>
      <p:ext uri="{BB962C8B-B14F-4D97-AF65-F5344CB8AC3E}">
        <p14:creationId xmlns:p14="http://schemas.microsoft.com/office/powerpoint/2010/main" val="26937785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66574"/>
            <a:ext cx="11291822" cy="516877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方法一：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快速入门：</a:t>
            </a:r>
            <a:endParaRPr lang="en-US" altLang="zh-CN" dirty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包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、导入包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051841"/>
            <a:ext cx="10302240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包名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模块名</a:t>
            </a:r>
          </a:p>
          <a:p>
            <a:endParaRPr lang="zh-CN" altLang="en-US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包名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模块名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目标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681627"/>
            <a:ext cx="10302240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my_package.my_module1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my_package.my_module1.info_print1()</a:t>
            </a:r>
          </a:p>
        </p:txBody>
      </p:sp>
    </p:spTree>
    <p:extLst>
      <p:ext uri="{BB962C8B-B14F-4D97-AF65-F5344CB8AC3E}">
        <p14:creationId xmlns:p14="http://schemas.microsoft.com/office/powerpoint/2010/main" val="26134746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466574"/>
            <a:ext cx="11291822" cy="516877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方法二：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注意：必须在</a:t>
            </a:r>
            <a:r>
              <a:rPr lang="en-US" altLang="zh-CN" dirty="0">
                <a:solidFill>
                  <a:srgbClr val="C00000"/>
                </a:solidFill>
              </a:rPr>
              <a:t>`__init__.py`</a:t>
            </a:r>
            <a:r>
              <a:rPr lang="zh-CN" altLang="en-US" dirty="0">
                <a:solidFill>
                  <a:srgbClr val="C00000"/>
                </a:solidFill>
              </a:rPr>
              <a:t>文件中添加</a:t>
            </a:r>
            <a:r>
              <a:rPr lang="en-US" altLang="zh-CN" dirty="0">
                <a:solidFill>
                  <a:srgbClr val="C00000"/>
                </a:solidFill>
              </a:rPr>
              <a:t>`__all__ = []`</a:t>
            </a:r>
            <a:r>
              <a:rPr lang="zh-CN" altLang="en-US" dirty="0">
                <a:solidFill>
                  <a:srgbClr val="C00000"/>
                </a:solidFill>
              </a:rPr>
              <a:t>，控制允许导入的模块列表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快速入门：</a:t>
            </a:r>
            <a:endParaRPr lang="en-US" altLang="zh-CN" dirty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包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、导入包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453212"/>
            <a:ext cx="10302240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包名 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import *</a:t>
            </a:r>
          </a:p>
          <a:p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模块名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目标</a:t>
            </a:r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3681627"/>
            <a:ext cx="10302240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from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my_package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import *</a:t>
            </a:r>
          </a:p>
          <a:p>
            <a:endParaRPr lang="en-US" altLang="zh-CN" sz="14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my_module1.info_print1()</a:t>
            </a:r>
          </a:p>
        </p:txBody>
      </p:sp>
    </p:spTree>
    <p:extLst>
      <p:ext uri="{BB962C8B-B14F-4D97-AF65-F5344CB8AC3E}">
        <p14:creationId xmlns:p14="http://schemas.microsoft.com/office/powerpoint/2010/main" val="28151349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56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了解异常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/>
              <a:t>01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133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当检测到</a:t>
            </a:r>
            <a:r>
              <a:rPr lang="zh-CN" altLang="en-US" dirty="0">
                <a:solidFill>
                  <a:srgbClr val="AD2B26"/>
                </a:solidFill>
              </a:rPr>
              <a:t>一个错误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时，解释器就无法继续执行了，反而出现了一些错误的提示，这就是所谓的</a:t>
            </a:r>
            <a:r>
              <a:rPr lang="en-US" altLang="zh-CN" dirty="0">
                <a:solidFill>
                  <a:srgbClr val="AD2B26"/>
                </a:solidFill>
              </a:rPr>
              <a:t>"</a:t>
            </a:r>
            <a:r>
              <a:rPr lang="zh-CN" altLang="en-US" dirty="0">
                <a:solidFill>
                  <a:srgbClr val="AD2B26"/>
                </a:solidFill>
              </a:rPr>
              <a:t>异常</a:t>
            </a:r>
            <a:r>
              <a:rPr lang="en-US" altLang="zh-CN" dirty="0">
                <a:solidFill>
                  <a:srgbClr val="AD2B26"/>
                </a:solidFill>
              </a:rPr>
              <a:t>"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了解异常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、什么是异常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104" y="2326724"/>
            <a:ext cx="9602032" cy="420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011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例如：以</a:t>
            </a:r>
            <a:r>
              <a:rPr lang="en-US" altLang="zh-CN" dirty="0">
                <a:solidFill>
                  <a:srgbClr val="AD2B26"/>
                </a:solidFill>
              </a:rPr>
              <a:t>`r`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方式打开一个不存在的文件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执行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结果：</a:t>
            </a:r>
            <a:endParaRPr lang="en-US" altLang="zh-CN" dirty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了解异常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、异常演示</a:t>
            </a:r>
            <a:endParaRPr lang="zh-CN" altLang="en-US" dirty="0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710880" y="2191190"/>
            <a:ext cx="10302240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= open('linux.txt', 'r')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79" y="3044023"/>
            <a:ext cx="10299579" cy="2538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196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异常的捕获方法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02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0797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基本语法：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快速入门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需求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：尝试以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`r`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模式打开文件，如果文件不存在，则以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`w`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方式打开。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异常的捕获方法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/>
              <a:t>、捕获常规异常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820970" y="2191190"/>
            <a:ext cx="10302240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try:</a:t>
            </a: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可能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发生错误的代码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except: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如果出现异常执行的代码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12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820970" y="4689359"/>
            <a:ext cx="10302240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try: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f = open('linux.txt', 'r')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except: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f = open('linux.txt', 'w')</a:t>
            </a:r>
          </a:p>
        </p:txBody>
      </p:sp>
    </p:spTree>
    <p:extLst>
      <p:ext uri="{BB962C8B-B14F-4D97-AF65-F5344CB8AC3E}">
        <p14:creationId xmlns:p14="http://schemas.microsoft.com/office/powerpoint/2010/main" val="3864583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基本语法：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异常的捕获方法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、捕获指定异常</a:t>
            </a:r>
            <a:endParaRPr lang="zh-CN" altLang="en-US" dirty="0"/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0C998B78-AB18-3C47-A1C7-25AE9A3A40B0}"/>
              </a:ext>
            </a:extLst>
          </p:cNvPr>
          <p:cNvSpPr txBox="1"/>
          <p:nvPr/>
        </p:nvSpPr>
        <p:spPr>
          <a:xfrm>
            <a:off x="820970" y="2191190"/>
            <a:ext cx="10302240" cy="95410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try: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print(name)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except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NameError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print('name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变量名称未定义错误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  <p:sp>
        <p:nvSpPr>
          <p:cNvPr id="7" name="三角形 9">
            <a:extLst>
              <a:ext uri="{FF2B5EF4-FFF2-40B4-BE49-F238E27FC236}">
                <a16:creationId xmlns:a16="http://schemas.microsoft.com/office/drawing/2014/main" xmlns="" id="{23197916-4FF1-4C92-AE7A-4520837F4448}"/>
              </a:ext>
            </a:extLst>
          </p:cNvPr>
          <p:cNvSpPr/>
          <p:nvPr/>
        </p:nvSpPr>
        <p:spPr>
          <a:xfrm rot="2651319">
            <a:off x="717495" y="3972988"/>
            <a:ext cx="145648" cy="78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xmlns="" id="{FC8F3570-2791-42C7-B320-77955401B7FE}"/>
              </a:ext>
            </a:extLst>
          </p:cNvPr>
          <p:cNvSpPr txBox="1"/>
          <p:nvPr/>
        </p:nvSpPr>
        <p:spPr>
          <a:xfrm>
            <a:off x="1085446" y="4004454"/>
            <a:ext cx="9773285" cy="70410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① 如果尝试执行的代码的异常类型和要捕获的异常类型不一致，则无法捕获异常</a:t>
            </a:r>
            <a:r>
              <a:rPr lang="zh-CN" altLang="en-US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。</a:t>
            </a:r>
            <a:endParaRPr lang="en-US" altLang="zh-CN" sz="1400" dirty="0">
              <a:solidFill>
                <a:srgbClr val="AD2B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 smtClean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② 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一般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try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下方只放一行尝试执行的代码。</a:t>
            </a:r>
            <a:endParaRPr lang="en-US" altLang="zh-CN" sz="1400" dirty="0">
              <a:solidFill>
                <a:srgbClr val="2626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B561BF17-00D8-44F9-BBE1-DC58174FF365}"/>
              </a:ext>
            </a:extLst>
          </p:cNvPr>
          <p:cNvSpPr/>
          <p:nvPr/>
        </p:nvSpPr>
        <p:spPr>
          <a:xfrm>
            <a:off x="820969" y="3587888"/>
            <a:ext cx="10302240" cy="1272870"/>
          </a:xfrm>
          <a:prstGeom prst="rect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7521E208-47E6-4A13-99E1-C9CCCAFAB12C}"/>
              </a:ext>
            </a:extLst>
          </p:cNvPr>
          <p:cNvSpPr/>
          <p:nvPr/>
        </p:nvSpPr>
        <p:spPr>
          <a:xfrm>
            <a:off x="710881" y="3688875"/>
            <a:ext cx="1053296" cy="300942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注意事项</a:t>
            </a:r>
          </a:p>
        </p:txBody>
      </p:sp>
    </p:spTree>
    <p:extLst>
      <p:ext uri="{BB962C8B-B14F-4D97-AF65-F5344CB8AC3E}">
        <p14:creationId xmlns:p14="http://schemas.microsoft.com/office/powerpoint/2010/main" val="662053068"/>
      </p:ext>
    </p:extLst>
  </p:cSld>
  <p:clrMapOvr>
    <a:masterClrMapping/>
  </p:clrMapOvr>
</p:sld>
</file>

<file path=ppt/theme/theme1.xml><?xml version="1.0" encoding="utf-8"?>
<a:theme xmlns:a="http://schemas.openxmlformats.org/drawingml/2006/main" name="封面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目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学习目标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章节页版式（一级+二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章节页版式（一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正文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5_结束页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9174</TotalTime>
  <Words>1867</Words>
  <Application>Microsoft Office PowerPoint</Application>
  <PresentationFormat>宽屏</PresentationFormat>
  <Paragraphs>372</Paragraphs>
  <Slides>36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36</vt:i4>
      </vt:variant>
    </vt:vector>
  </HeadingPairs>
  <TitlesOfParts>
    <vt:vector size="56" baseType="lpstr">
      <vt:lpstr>Alibaba PuHuiTi B</vt:lpstr>
      <vt:lpstr>Alibaba PuHuiTi M</vt:lpstr>
      <vt:lpstr>Alibaba PuHuiTi R</vt:lpstr>
      <vt:lpstr>阿里巴巴普惠体</vt:lpstr>
      <vt:lpstr>等线</vt:lpstr>
      <vt:lpstr>黑体</vt:lpstr>
      <vt:lpstr>宋体</vt:lpstr>
      <vt:lpstr>微软雅黑</vt:lpstr>
      <vt:lpstr>Arial</vt:lpstr>
      <vt:lpstr>Calibri</vt:lpstr>
      <vt:lpstr>Segoe UI</vt:lpstr>
      <vt:lpstr>Verdana</vt:lpstr>
      <vt:lpstr>Wingdings</vt:lpstr>
      <vt:lpstr>封面2</vt:lpstr>
      <vt:lpstr>目录</vt:lpstr>
      <vt:lpstr>学习目标</vt:lpstr>
      <vt:lpstr>章节页版式（一级+二级标题）</vt:lpstr>
      <vt:lpstr>章节页版式（一级标题）</vt:lpstr>
      <vt:lpstr>正文设计方案</vt:lpstr>
      <vt:lpstr>5_结束页设计方案</vt:lpstr>
      <vt:lpstr>Python异常、模块与包</vt:lpstr>
      <vt:lpstr>PowerPoint 演示文稿</vt:lpstr>
      <vt:lpstr>PowerPoint 演示文稿</vt:lpstr>
      <vt:lpstr>了解异常</vt:lpstr>
      <vt:lpstr>了解异常</vt:lpstr>
      <vt:lpstr>了解异常</vt:lpstr>
      <vt:lpstr>异常的捕获方法</vt:lpstr>
      <vt:lpstr>异常的捕获方法</vt:lpstr>
      <vt:lpstr>异常的捕获方法</vt:lpstr>
      <vt:lpstr>异常的捕获方法</vt:lpstr>
      <vt:lpstr>异常的捕获方法</vt:lpstr>
      <vt:lpstr>异常的捕获方法</vt:lpstr>
      <vt:lpstr>异常的捕获方法</vt:lpstr>
      <vt:lpstr>异常的捕获方法</vt:lpstr>
      <vt:lpstr>异常的综合案例</vt:lpstr>
      <vt:lpstr>异常的综合案例</vt:lpstr>
      <vt:lpstr>异常的综合案例</vt:lpstr>
      <vt:lpstr>Python模块</vt:lpstr>
      <vt:lpstr>Python模块</vt:lpstr>
      <vt:lpstr>Python模块</vt:lpstr>
      <vt:lpstr>Python模块</vt:lpstr>
      <vt:lpstr>Python模块</vt:lpstr>
      <vt:lpstr>Python模块</vt:lpstr>
      <vt:lpstr>Python模块</vt:lpstr>
      <vt:lpstr>Python模块</vt:lpstr>
      <vt:lpstr>Python模块</vt:lpstr>
      <vt:lpstr>Python模块</vt:lpstr>
      <vt:lpstr>Python模块</vt:lpstr>
      <vt:lpstr>Python模块</vt:lpstr>
      <vt:lpstr>Python包</vt:lpstr>
      <vt:lpstr>Python包</vt:lpstr>
      <vt:lpstr>Python包</vt:lpstr>
      <vt:lpstr>Python包</vt:lpstr>
      <vt:lpstr>Python包</vt:lpstr>
      <vt:lpstr>Python包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8802</dc:creator>
  <cp:lastModifiedBy>itheima</cp:lastModifiedBy>
  <cp:revision>1031</cp:revision>
  <dcterms:created xsi:type="dcterms:W3CDTF">2020-03-31T02:23:27Z</dcterms:created>
  <dcterms:modified xsi:type="dcterms:W3CDTF">2021-03-17T16:44:27Z</dcterms:modified>
</cp:coreProperties>
</file>