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2"/>
  </p:notesMasterIdLst>
  <p:sldIdLst>
    <p:sldId id="256" r:id="rId2"/>
    <p:sldId id="308" r:id="rId3"/>
    <p:sldId id="398" r:id="rId4"/>
    <p:sldId id="360" r:id="rId5"/>
    <p:sldId id="361" r:id="rId6"/>
    <p:sldId id="405" r:id="rId7"/>
    <p:sldId id="406" r:id="rId8"/>
    <p:sldId id="407" r:id="rId9"/>
    <p:sldId id="408" r:id="rId10"/>
    <p:sldId id="409" r:id="rId11"/>
    <p:sldId id="363" r:id="rId12"/>
    <p:sldId id="410" r:id="rId13"/>
    <p:sldId id="411" r:id="rId14"/>
    <p:sldId id="412" r:id="rId15"/>
    <p:sldId id="362" r:id="rId16"/>
    <p:sldId id="413" r:id="rId17"/>
    <p:sldId id="414" r:id="rId18"/>
    <p:sldId id="403" r:id="rId19"/>
    <p:sldId id="365" r:id="rId20"/>
    <p:sldId id="415" r:id="rId21"/>
    <p:sldId id="366" r:id="rId22"/>
    <p:sldId id="400" r:id="rId23"/>
    <p:sldId id="372" r:id="rId24"/>
    <p:sldId id="416" r:id="rId25"/>
    <p:sldId id="417" r:id="rId26"/>
    <p:sldId id="370" r:id="rId27"/>
    <p:sldId id="418" r:id="rId28"/>
    <p:sldId id="419" r:id="rId29"/>
    <p:sldId id="420" r:id="rId30"/>
    <p:sldId id="421" r:id="rId31"/>
    <p:sldId id="422" r:id="rId32"/>
    <p:sldId id="423" r:id="rId33"/>
    <p:sldId id="424" r:id="rId34"/>
    <p:sldId id="425" r:id="rId35"/>
    <p:sldId id="426" r:id="rId36"/>
    <p:sldId id="427" r:id="rId37"/>
    <p:sldId id="401" r:id="rId38"/>
    <p:sldId id="374" r:id="rId39"/>
    <p:sldId id="428" r:id="rId40"/>
    <p:sldId id="429" r:id="rId41"/>
    <p:sldId id="430" r:id="rId42"/>
    <p:sldId id="431" r:id="rId43"/>
    <p:sldId id="432" r:id="rId44"/>
    <p:sldId id="433" r:id="rId45"/>
    <p:sldId id="434" r:id="rId46"/>
    <p:sldId id="435" r:id="rId47"/>
    <p:sldId id="402" r:id="rId48"/>
    <p:sldId id="394" r:id="rId49"/>
    <p:sldId id="436" r:id="rId50"/>
    <p:sldId id="280" r:id="rId51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0000CC"/>
    <a:srgbClr val="FFF3FF"/>
    <a:srgbClr val="B2D8E6"/>
    <a:srgbClr val="FFFFFF"/>
    <a:srgbClr val="93E3FF"/>
    <a:srgbClr val="0099FF"/>
    <a:srgbClr val="AE69B5"/>
    <a:srgbClr val="F2F2F2"/>
    <a:srgbClr val="054293"/>
    <a:srgbClr val="1A6AA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7013" autoAdjust="0"/>
  </p:normalViewPr>
  <p:slideViewPr>
    <p:cSldViewPr snapToGrid="0">
      <p:cViewPr>
        <p:scale>
          <a:sx n="100" d="100"/>
          <a:sy n="100" d="100"/>
        </p:scale>
        <p:origin x="-540" y="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DF8B97-6156-472C-8F41-15DCCFCB4A52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A53327-1702-4F85-82F9-B4D9FED3686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455725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524245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370900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677584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606520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525944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4109981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01174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960256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716686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095800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989499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037414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/>
          <p:cNvCxnSpPr/>
          <p:nvPr/>
        </p:nvCxnSpPr>
        <p:spPr>
          <a:xfrm>
            <a:off x="467544" y="2145897"/>
            <a:ext cx="4608512" cy="0"/>
          </a:xfrm>
          <a:prstGeom prst="line">
            <a:avLst/>
          </a:prstGeom>
          <a:ln w="12700">
            <a:solidFill>
              <a:srgbClr val="414042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13"/>
          <p:cNvSpPr/>
          <p:nvPr/>
        </p:nvSpPr>
        <p:spPr>
          <a:xfrm flipH="1">
            <a:off x="745137" y="1252363"/>
            <a:ext cx="6078908" cy="904863"/>
          </a:xfrm>
          <a:custGeom>
            <a:avLst/>
            <a:gdLst>
              <a:gd name="connsiteX0" fmla="*/ 0 w 2600392"/>
              <a:gd name="connsiteY0" fmla="*/ 0 h 1677382"/>
              <a:gd name="connsiteX1" fmla="*/ 2600392 w 2600392"/>
              <a:gd name="connsiteY1" fmla="*/ 0 h 1677382"/>
              <a:gd name="connsiteX2" fmla="*/ 2600392 w 2600392"/>
              <a:gd name="connsiteY2" fmla="*/ 1677382 h 1677382"/>
              <a:gd name="connsiteX3" fmla="*/ 0 w 2600392"/>
              <a:gd name="connsiteY3" fmla="*/ 1677382 h 1677382"/>
              <a:gd name="connsiteX4" fmla="*/ 0 w 2600392"/>
              <a:gd name="connsiteY4" fmla="*/ 0 h 1677382"/>
              <a:gd name="connsiteX0" fmla="*/ 0 w 2600392"/>
              <a:gd name="connsiteY0" fmla="*/ 0 h 1677382"/>
              <a:gd name="connsiteX1" fmla="*/ 2600392 w 2600392"/>
              <a:gd name="connsiteY1" fmla="*/ 0 h 1677382"/>
              <a:gd name="connsiteX2" fmla="*/ 2600392 w 2600392"/>
              <a:gd name="connsiteY2" fmla="*/ 1677382 h 1677382"/>
              <a:gd name="connsiteX3" fmla="*/ 0 w 2600392"/>
              <a:gd name="connsiteY3" fmla="*/ 1677382 h 1677382"/>
              <a:gd name="connsiteX4" fmla="*/ 91440 w 2600392"/>
              <a:gd name="connsiteY4" fmla="*/ 91440 h 1677382"/>
              <a:gd name="connsiteX0" fmla="*/ 0 w 2600392"/>
              <a:gd name="connsiteY0" fmla="*/ 124250 h 1801632"/>
              <a:gd name="connsiteX1" fmla="*/ 2600392 w 2600392"/>
              <a:gd name="connsiteY1" fmla="*/ 124250 h 1801632"/>
              <a:gd name="connsiteX2" fmla="*/ 2600392 w 2600392"/>
              <a:gd name="connsiteY2" fmla="*/ 1801632 h 1801632"/>
              <a:gd name="connsiteX3" fmla="*/ 0 w 2600392"/>
              <a:gd name="connsiteY3" fmla="*/ 1801632 h 1801632"/>
              <a:gd name="connsiteX4" fmla="*/ 91440 w 2600392"/>
              <a:gd name="connsiteY4" fmla="*/ 215690 h 1801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00392" h="1801632">
                <a:moveTo>
                  <a:pt x="0" y="124250"/>
                </a:moveTo>
                <a:cubicBezTo>
                  <a:pt x="866797" y="124250"/>
                  <a:pt x="2166993" y="-155314"/>
                  <a:pt x="2600392" y="124250"/>
                </a:cubicBezTo>
                <a:lnTo>
                  <a:pt x="2600392" y="1801632"/>
                </a:lnTo>
                <a:lnTo>
                  <a:pt x="0" y="1801632"/>
                </a:lnTo>
                <a:cubicBezTo>
                  <a:pt x="0" y="1242505"/>
                  <a:pt x="91440" y="215690"/>
                  <a:pt x="91440" y="215690"/>
                </a:cubicBezTo>
              </a:path>
            </a:pathLst>
          </a:custGeom>
        </p:spPr>
        <p:txBody>
          <a:bodyPr wrap="none">
            <a:spAutoFit/>
          </a:bodyPr>
          <a:lstStyle/>
          <a:p>
            <a:pPr fontAlgn="base">
              <a:lnSpc>
                <a:spcPct val="120000"/>
              </a:lnSpc>
            </a:pPr>
            <a:r>
              <a:rPr lang="zh-CN" altLang="en-US" sz="4400" b="1" dirty="0" smtClean="0">
                <a:solidFill>
                  <a:srgbClr val="414042"/>
                </a:solidFill>
                <a:latin typeface="Impact" pitchFamily="34" charset="0"/>
                <a:ea typeface="微软雅黑" pitchFamily="34" charset="-122"/>
                <a:sym typeface="Arial" pitchFamily="34" charset="0"/>
              </a:rPr>
              <a:t>第</a:t>
            </a:r>
            <a:r>
              <a:rPr lang="en-US" altLang="zh-CN" sz="4400" b="1" dirty="0" smtClean="0">
                <a:solidFill>
                  <a:srgbClr val="414042"/>
                </a:solidFill>
                <a:latin typeface="Impact" pitchFamily="34" charset="0"/>
                <a:ea typeface="微软雅黑" pitchFamily="34" charset="-122"/>
                <a:sym typeface="Arial" pitchFamily="34" charset="0"/>
              </a:rPr>
              <a:t>10</a:t>
            </a:r>
            <a:r>
              <a:rPr lang="zh-CN" altLang="en-US" sz="4400" b="1" dirty="0" smtClean="0">
                <a:solidFill>
                  <a:srgbClr val="414042"/>
                </a:solidFill>
                <a:latin typeface="Impact" pitchFamily="34" charset="0"/>
                <a:ea typeface="微软雅黑" pitchFamily="34" charset="-122"/>
                <a:sym typeface="Arial" pitchFamily="34" charset="0"/>
              </a:rPr>
              <a:t>单元   构造数据类型</a:t>
            </a:r>
            <a:endParaRPr lang="zh-CN" altLang="en-US" sz="4400" b="1" dirty="0">
              <a:solidFill>
                <a:srgbClr val="414042"/>
              </a:solidFill>
              <a:latin typeface="Impact" pitchFamily="34" charset="0"/>
              <a:ea typeface="微软雅黑" pitchFamily="34" charset="-122"/>
              <a:sym typeface="Arial" pitchFamily="34" charset="0"/>
            </a:endParaRPr>
          </a:p>
        </p:txBody>
      </p:sp>
      <p:pic>
        <p:nvPicPr>
          <p:cNvPr id="10" name="图片 6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3607256"/>
            <a:ext cx="9143999" cy="1556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09313" y="1044352"/>
            <a:ext cx="4248472" cy="361279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999907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 advTm="0">
        <p14:vortex dir="r"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75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结构体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63550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63550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63550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gray">
          <a:xfrm>
            <a:off x="717550" y="2822575"/>
            <a:ext cx="1633538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gray">
          <a:xfrm>
            <a:off x="2433638" y="2822575"/>
            <a:ext cx="3427412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Line 11"/>
          <p:cNvSpPr>
            <a:spLocks noChangeShapeType="1"/>
          </p:cNvSpPr>
          <p:nvPr/>
        </p:nvSpPr>
        <p:spPr bwMode="gray">
          <a:xfrm>
            <a:off x="5929313" y="2822575"/>
            <a:ext cx="1465262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63650"/>
            <a:ext cx="1608137" cy="148272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gray">
          <a:xfrm>
            <a:off x="725488" y="2898775"/>
            <a:ext cx="1633537" cy="161607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gray">
          <a:xfrm>
            <a:off x="2452688" y="1149350"/>
            <a:ext cx="4948237" cy="1651000"/>
          </a:xfrm>
          <a:prstGeom prst="rect">
            <a:avLst/>
          </a:prstGeom>
          <a:solidFill>
            <a:srgbClr val="93E3FF">
              <a:alpha val="49804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744658" y="1803400"/>
            <a:ext cx="1584087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1600" b="1" dirty="0" smtClean="0">
                <a:solidFill>
                  <a:schemeClr val="bg1"/>
                </a:solidFill>
                <a:ea typeface="宋体" charset="-122"/>
              </a:rPr>
              <a:t>1.</a:t>
            </a:r>
            <a:r>
              <a:rPr lang="zh-CN" altLang="en-US" sz="1600" b="1" dirty="0" smtClean="0">
                <a:solidFill>
                  <a:schemeClr val="bg1"/>
                </a:solidFill>
                <a:ea typeface="宋体" charset="-122"/>
              </a:rPr>
              <a:t>结构体类型的</a:t>
            </a:r>
            <a:endParaRPr lang="en-US" altLang="zh-CN" sz="1600" b="1" dirty="0" smtClean="0">
              <a:solidFill>
                <a:schemeClr val="bg1"/>
              </a:solidFill>
              <a:ea typeface="宋体" charset="-122"/>
            </a:endParaRPr>
          </a:p>
          <a:p>
            <a:pPr algn="ctr"/>
            <a:r>
              <a:rPr lang="zh-CN" altLang="en-US" sz="1600" b="1" dirty="0" smtClean="0">
                <a:solidFill>
                  <a:schemeClr val="bg1"/>
                </a:solidFill>
                <a:ea typeface="宋体" charset="-122"/>
              </a:rPr>
              <a:t>定义</a:t>
            </a:r>
            <a:endParaRPr lang="en-US" altLang="zh-CN" sz="16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29" name="Rectangle 22"/>
          <p:cNvSpPr>
            <a:spLocks noChangeArrowheads="1"/>
          </p:cNvSpPr>
          <p:nvPr/>
        </p:nvSpPr>
        <p:spPr bwMode="gray">
          <a:xfrm>
            <a:off x="863279" y="3502025"/>
            <a:ext cx="134684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zh-CN" altLang="en-US" sz="1800" b="1" dirty="0" smtClean="0">
                <a:solidFill>
                  <a:schemeClr val="bg1"/>
                </a:solidFill>
                <a:ea typeface="宋体" charset="-122"/>
              </a:rPr>
              <a:t>几点事项：</a:t>
            </a:r>
            <a:endParaRPr lang="en-US" altLang="zh-CN" sz="18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30" name="Rectangle 23"/>
          <p:cNvSpPr>
            <a:spLocks noChangeArrowheads="1"/>
          </p:cNvSpPr>
          <p:nvPr/>
        </p:nvSpPr>
        <p:spPr bwMode="gray">
          <a:xfrm>
            <a:off x="2478088" y="1341439"/>
            <a:ext cx="4818062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-171450"/>
            <a:r>
              <a:rPr lang="zh-CN" altLang="en-US" sz="1600" b="1" dirty="0" smtClean="0">
                <a:solidFill>
                  <a:srgbClr val="0000CC"/>
                </a:solidFill>
                <a:latin typeface="+mn-ea"/>
              </a:rPr>
              <a:t>定义形式：</a:t>
            </a:r>
            <a:r>
              <a:rPr lang="en-US" altLang="zh-CN" sz="1600" dirty="0" smtClean="0"/>
              <a:t>        </a:t>
            </a:r>
            <a:r>
              <a:rPr lang="en-US" altLang="zh-CN" sz="1600" dirty="0" err="1" smtClean="0"/>
              <a:t>struct</a:t>
            </a:r>
            <a:r>
              <a:rPr lang="en-US" altLang="zh-CN" sz="1600" dirty="0" smtClean="0"/>
              <a:t> </a:t>
            </a:r>
            <a:r>
              <a:rPr lang="zh-CN" altLang="zh-CN" sz="1600" dirty="0" smtClean="0"/>
              <a:t>结构体名</a:t>
            </a:r>
          </a:p>
          <a:p>
            <a:r>
              <a:rPr lang="en-US" altLang="zh-CN" sz="1600" dirty="0" smtClean="0"/>
              <a:t>                                {</a:t>
            </a:r>
            <a:endParaRPr lang="zh-CN" altLang="zh-CN" sz="1600" dirty="0" smtClean="0"/>
          </a:p>
          <a:p>
            <a:r>
              <a:rPr lang="en-US" altLang="zh-CN" sz="1600" dirty="0" smtClean="0"/>
              <a:t>                                     </a:t>
            </a:r>
            <a:r>
              <a:rPr lang="zh-CN" altLang="zh-CN" sz="1600" dirty="0" smtClean="0"/>
              <a:t>成员列表</a:t>
            </a:r>
          </a:p>
          <a:p>
            <a:r>
              <a:rPr lang="en-US" altLang="zh-CN" sz="1600" dirty="0" smtClean="0"/>
              <a:t>                                }</a:t>
            </a:r>
            <a:r>
              <a:rPr lang="zh-CN" altLang="zh-CN" sz="1600" dirty="0" smtClean="0"/>
              <a:t>；</a:t>
            </a:r>
            <a:endParaRPr lang="en-US" altLang="zh-CN" sz="1600" b="1" dirty="0">
              <a:ea typeface="宋体" charset="-122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gray">
          <a:xfrm>
            <a:off x="2525713" y="3463826"/>
            <a:ext cx="5018087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1600" dirty="0" smtClean="0">
                <a:latin typeface="+mn-ea"/>
              </a:rPr>
              <a:t>5</a:t>
            </a:r>
            <a:r>
              <a:rPr lang="zh-CN" altLang="zh-CN" sz="1600" dirty="0" smtClean="0">
                <a:latin typeface="+mn-ea"/>
              </a:rPr>
              <a:t>）结构体成员的类型也可以是另外一个结构体类型。</a:t>
            </a:r>
            <a:endParaRPr lang="zh-CN" altLang="zh-CN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结构体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473575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473575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473575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25551"/>
            <a:ext cx="6761162" cy="488950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923925" y="1317625"/>
            <a:ext cx="591502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1800" b="1" dirty="0" smtClean="0">
                <a:solidFill>
                  <a:schemeClr val="bg1"/>
                </a:solidFill>
                <a:latin typeface="+mn-ea"/>
              </a:rPr>
              <a:t>2.</a:t>
            </a:r>
            <a:r>
              <a:rPr lang="zh-CN" altLang="zh-CN" sz="1800" b="1" dirty="0" smtClean="0">
                <a:solidFill>
                  <a:schemeClr val="bg1"/>
                </a:solidFill>
                <a:latin typeface="+mn-ea"/>
              </a:rPr>
              <a:t>结构体类型变量的定义和初始化</a:t>
            </a:r>
            <a:endParaRPr lang="en-US" altLang="zh-CN" sz="16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25" name="Rectangle 19"/>
          <p:cNvSpPr>
            <a:spLocks noChangeArrowheads="1"/>
          </p:cNvSpPr>
          <p:nvPr/>
        </p:nvSpPr>
        <p:spPr bwMode="gray">
          <a:xfrm>
            <a:off x="676275" y="1752600"/>
            <a:ext cx="6848475" cy="2628900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CN" sz="1400" b="1" dirty="0" smtClean="0">
                <a:latin typeface="+mn-ea"/>
              </a:rPr>
              <a:t>    </a:t>
            </a:r>
          </a:p>
          <a:p>
            <a:endParaRPr lang="en-US" altLang="zh-CN" sz="1400" b="1" dirty="0" smtClean="0">
              <a:latin typeface="+mn-ea"/>
            </a:endParaRPr>
          </a:p>
          <a:p>
            <a:r>
              <a:rPr lang="en-US" altLang="zh-CN" sz="1400" b="1" dirty="0" smtClean="0">
                <a:latin typeface="+mn-ea"/>
              </a:rPr>
              <a:t>   </a:t>
            </a:r>
            <a:endParaRPr lang="en-US" altLang="zh-CN" sz="1800" b="1" dirty="0" smtClean="0">
              <a:latin typeface="+mn-ea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zh-CN" altLang="en-US" sz="2000" dirty="0">
              <a:ea typeface="宋体" charset="-12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38200" y="1933575"/>
            <a:ext cx="6267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800" b="1" dirty="0" smtClean="0">
                <a:solidFill>
                  <a:srgbClr val="C00000"/>
                </a:solidFill>
                <a:latin typeface="+mn-ea"/>
              </a:rPr>
              <a:t>方法</a:t>
            </a:r>
            <a:r>
              <a:rPr lang="en-US" altLang="zh-CN" sz="1800" b="1" dirty="0" smtClean="0">
                <a:solidFill>
                  <a:srgbClr val="C00000"/>
                </a:solidFill>
                <a:latin typeface="+mn-ea"/>
              </a:rPr>
              <a:t>1</a:t>
            </a:r>
            <a:r>
              <a:rPr lang="zh-CN" altLang="en-US" sz="1800" b="1" dirty="0" smtClean="0">
                <a:solidFill>
                  <a:srgbClr val="C00000"/>
                </a:solidFill>
                <a:latin typeface="+mn-ea"/>
              </a:rPr>
              <a:t>：</a:t>
            </a:r>
            <a:r>
              <a:rPr lang="zh-CN" altLang="zh-CN" sz="1800" dirty="0" smtClean="0"/>
              <a:t>先定义结构体类型，后定义结构体变量</a:t>
            </a:r>
            <a:r>
              <a:rPr lang="zh-CN" altLang="en-US" sz="1800" dirty="0" smtClean="0"/>
              <a:t>。</a:t>
            </a:r>
            <a:endParaRPr lang="zh-CN" altLang="en-US" sz="1800" dirty="0"/>
          </a:p>
        </p:txBody>
      </p:sp>
      <p:sp>
        <p:nvSpPr>
          <p:cNvPr id="29" name="TextBox 28"/>
          <p:cNvSpPr txBox="1"/>
          <p:nvPr/>
        </p:nvSpPr>
        <p:spPr>
          <a:xfrm>
            <a:off x="838200" y="2476500"/>
            <a:ext cx="6267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1800" b="1" dirty="0" smtClean="0">
                <a:solidFill>
                  <a:srgbClr val="C00000"/>
                </a:solidFill>
              </a:rPr>
              <a:t>形式：</a:t>
            </a:r>
            <a:r>
              <a:rPr lang="en-US" altLang="zh-CN" sz="1800" dirty="0" smtClean="0"/>
              <a:t>  </a:t>
            </a:r>
            <a:r>
              <a:rPr lang="en-US" altLang="zh-CN" sz="1800" dirty="0" err="1" smtClean="0"/>
              <a:t>struct</a:t>
            </a:r>
            <a:r>
              <a:rPr lang="en-US" altLang="zh-CN" sz="1800" dirty="0" smtClean="0"/>
              <a:t> </a:t>
            </a:r>
            <a:r>
              <a:rPr lang="zh-CN" altLang="zh-CN" sz="1800" dirty="0" smtClean="0"/>
              <a:t>结构体名 变量名表；</a:t>
            </a:r>
            <a:endParaRPr lang="zh-CN" altLang="zh-CN" sz="1800" dirty="0"/>
          </a:p>
        </p:txBody>
      </p:sp>
      <p:sp>
        <p:nvSpPr>
          <p:cNvPr id="31" name="TextBox 30"/>
          <p:cNvSpPr txBox="1"/>
          <p:nvPr/>
        </p:nvSpPr>
        <p:spPr>
          <a:xfrm>
            <a:off x="828675" y="3057525"/>
            <a:ext cx="6267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1800" b="1" dirty="0" smtClean="0">
                <a:solidFill>
                  <a:srgbClr val="C00000"/>
                </a:solidFill>
              </a:rPr>
              <a:t>例如：</a:t>
            </a:r>
            <a:r>
              <a:rPr lang="en-US" altLang="zh-CN" sz="1800" dirty="0" err="1" smtClean="0"/>
              <a:t>struct</a:t>
            </a:r>
            <a:r>
              <a:rPr lang="en-US" altLang="zh-CN" sz="1800" dirty="0" smtClean="0"/>
              <a:t>  student   student1</a:t>
            </a:r>
            <a:r>
              <a:rPr lang="zh-CN" altLang="zh-CN" sz="1800" dirty="0" smtClean="0"/>
              <a:t>，</a:t>
            </a:r>
            <a:r>
              <a:rPr lang="en-US" altLang="zh-CN" sz="1800" dirty="0" smtClean="0"/>
              <a:t>student2</a:t>
            </a:r>
            <a:r>
              <a:rPr lang="zh-CN" altLang="zh-CN" sz="1800" dirty="0" smtClean="0"/>
              <a:t>；</a:t>
            </a:r>
            <a:endParaRPr lang="en-US" altLang="zh-CN" sz="1800" dirty="0" smtClean="0"/>
          </a:p>
          <a:p>
            <a:r>
              <a:rPr lang="en-US" altLang="zh-CN" sz="1800" dirty="0" smtClean="0"/>
              <a:t>                 </a:t>
            </a:r>
            <a:endParaRPr lang="zh-CN" altLang="zh-CN" sz="1800" dirty="0"/>
          </a:p>
        </p:txBody>
      </p:sp>
      <p:cxnSp>
        <p:nvCxnSpPr>
          <p:cNvPr id="34" name="直接连接符 33"/>
          <p:cNvCxnSpPr/>
          <p:nvPr/>
        </p:nvCxnSpPr>
        <p:spPr>
          <a:xfrm>
            <a:off x="1609725" y="3429000"/>
            <a:ext cx="1304925" cy="0"/>
          </a:xfrm>
          <a:prstGeom prst="line">
            <a:avLst/>
          </a:prstGeom>
          <a:ln w="2222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714500" y="3514725"/>
            <a:ext cx="130492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结构体类型</a:t>
            </a:r>
            <a:endParaRPr lang="zh-CN" altLang="en-US" dirty="0"/>
          </a:p>
        </p:txBody>
      </p:sp>
      <p:cxnSp>
        <p:nvCxnSpPr>
          <p:cNvPr id="39" name="直接连接符 38"/>
          <p:cNvCxnSpPr/>
          <p:nvPr/>
        </p:nvCxnSpPr>
        <p:spPr>
          <a:xfrm>
            <a:off x="3200400" y="3438525"/>
            <a:ext cx="1762125" cy="0"/>
          </a:xfrm>
          <a:prstGeom prst="line">
            <a:avLst/>
          </a:prstGeom>
          <a:ln w="2222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419475" y="3486150"/>
            <a:ext cx="130492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结构体变量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5" grpId="0" animBg="1"/>
      <p:bldP spid="38" grpId="0"/>
      <p:bldP spid="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结构体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473575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473575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473575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25551"/>
            <a:ext cx="6761162" cy="488950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923925" y="1317625"/>
            <a:ext cx="591502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1800" b="1" dirty="0" smtClean="0">
                <a:solidFill>
                  <a:schemeClr val="bg1"/>
                </a:solidFill>
                <a:latin typeface="+mn-ea"/>
              </a:rPr>
              <a:t>2.</a:t>
            </a:r>
            <a:r>
              <a:rPr lang="zh-CN" altLang="zh-CN" sz="1800" b="1" dirty="0" smtClean="0">
                <a:solidFill>
                  <a:schemeClr val="bg1"/>
                </a:solidFill>
                <a:latin typeface="+mn-ea"/>
              </a:rPr>
              <a:t>结构体类型变量的定义和初始化</a:t>
            </a:r>
            <a:endParaRPr lang="en-US" altLang="zh-CN" sz="16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25" name="Rectangle 19"/>
          <p:cNvSpPr>
            <a:spLocks noChangeArrowheads="1"/>
          </p:cNvSpPr>
          <p:nvPr/>
        </p:nvSpPr>
        <p:spPr bwMode="gray">
          <a:xfrm>
            <a:off x="676275" y="1752600"/>
            <a:ext cx="6848475" cy="2628900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CN" sz="1400" b="1" dirty="0" smtClean="0">
                <a:latin typeface="+mn-ea"/>
              </a:rPr>
              <a:t>    </a:t>
            </a:r>
          </a:p>
          <a:p>
            <a:endParaRPr lang="en-US" altLang="zh-CN" sz="1400" b="1" dirty="0" smtClean="0">
              <a:latin typeface="+mn-ea"/>
            </a:endParaRPr>
          </a:p>
          <a:p>
            <a:r>
              <a:rPr lang="en-US" altLang="zh-CN" sz="1400" b="1" dirty="0" smtClean="0">
                <a:latin typeface="+mn-ea"/>
              </a:rPr>
              <a:t>   </a:t>
            </a:r>
            <a:endParaRPr lang="en-US" altLang="zh-CN" sz="1800" b="1" dirty="0" smtClean="0">
              <a:latin typeface="+mn-ea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zh-CN" altLang="en-US" sz="2000" dirty="0">
              <a:ea typeface="宋体" charset="-12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38200" y="1933575"/>
            <a:ext cx="6267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800" b="1" dirty="0" smtClean="0">
                <a:solidFill>
                  <a:srgbClr val="C00000"/>
                </a:solidFill>
                <a:latin typeface="+mn-ea"/>
              </a:rPr>
              <a:t>方法</a:t>
            </a:r>
            <a:r>
              <a:rPr lang="en-US" altLang="zh-CN" sz="1800" b="1" dirty="0" smtClean="0">
                <a:solidFill>
                  <a:srgbClr val="C00000"/>
                </a:solidFill>
                <a:latin typeface="+mn-ea"/>
              </a:rPr>
              <a:t>2</a:t>
            </a:r>
            <a:r>
              <a:rPr lang="zh-CN" altLang="en-US" sz="1800" b="1" dirty="0" smtClean="0">
                <a:solidFill>
                  <a:srgbClr val="C00000"/>
                </a:solidFill>
                <a:latin typeface="+mn-ea"/>
              </a:rPr>
              <a:t>：</a:t>
            </a:r>
            <a:r>
              <a:rPr lang="zh-CN" altLang="zh-CN" sz="1800" dirty="0" smtClean="0"/>
              <a:t>在定义结构体类型的同时，定义结构体变量</a:t>
            </a:r>
            <a:r>
              <a:rPr lang="zh-CN" altLang="en-US" sz="1800" dirty="0" smtClean="0"/>
              <a:t>。</a:t>
            </a:r>
            <a:endParaRPr lang="zh-CN" altLang="en-US" sz="1800" dirty="0"/>
          </a:p>
        </p:txBody>
      </p:sp>
      <p:sp>
        <p:nvSpPr>
          <p:cNvPr id="29" name="TextBox 28"/>
          <p:cNvSpPr txBox="1"/>
          <p:nvPr/>
        </p:nvSpPr>
        <p:spPr>
          <a:xfrm>
            <a:off x="838200" y="2476500"/>
            <a:ext cx="62674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1800" b="1" dirty="0" smtClean="0">
                <a:solidFill>
                  <a:srgbClr val="C00000"/>
                </a:solidFill>
              </a:rPr>
              <a:t>形式：</a:t>
            </a:r>
            <a:r>
              <a:rPr lang="en-US" altLang="zh-CN" sz="1800" dirty="0" smtClean="0"/>
              <a:t> </a:t>
            </a:r>
            <a:r>
              <a:rPr lang="en-US" altLang="zh-CN" sz="1800" dirty="0" err="1" smtClean="0"/>
              <a:t>struct</a:t>
            </a:r>
            <a:r>
              <a:rPr lang="en-US" altLang="zh-CN" sz="1800" dirty="0" smtClean="0"/>
              <a:t> </a:t>
            </a:r>
            <a:r>
              <a:rPr lang="zh-CN" altLang="zh-CN" sz="1800" dirty="0" smtClean="0"/>
              <a:t>结构体名</a:t>
            </a:r>
            <a:r>
              <a:rPr lang="en-US" altLang="zh-CN" sz="1800" dirty="0" smtClean="0"/>
              <a:t> </a:t>
            </a:r>
            <a:endParaRPr lang="zh-CN" altLang="zh-CN" sz="1800" dirty="0" smtClean="0"/>
          </a:p>
          <a:p>
            <a:r>
              <a:rPr lang="en-US" altLang="zh-CN" sz="1800" dirty="0" smtClean="0"/>
              <a:t>                   {</a:t>
            </a:r>
            <a:endParaRPr lang="zh-CN" altLang="zh-CN" sz="1800" dirty="0" smtClean="0"/>
          </a:p>
          <a:p>
            <a:pPr>
              <a:lnSpc>
                <a:spcPct val="150000"/>
              </a:lnSpc>
            </a:pPr>
            <a:r>
              <a:rPr lang="en-US" altLang="zh-CN" sz="1800" dirty="0" smtClean="0"/>
              <a:t>                       </a:t>
            </a:r>
            <a:r>
              <a:rPr lang="zh-CN" altLang="zh-CN" sz="1800" dirty="0" smtClean="0"/>
              <a:t>成员列表；</a:t>
            </a:r>
          </a:p>
          <a:p>
            <a:pPr>
              <a:lnSpc>
                <a:spcPct val="150000"/>
              </a:lnSpc>
            </a:pPr>
            <a:r>
              <a:rPr lang="en-US" altLang="zh-CN" sz="1800" dirty="0" smtClean="0"/>
              <a:t>                    } </a:t>
            </a:r>
            <a:r>
              <a:rPr lang="zh-CN" altLang="zh-CN" sz="1800" dirty="0" smtClean="0"/>
              <a:t>变量名表；</a:t>
            </a:r>
          </a:p>
          <a:p>
            <a:endParaRPr lang="zh-CN" altLang="zh-CN" sz="1800" dirty="0"/>
          </a:p>
        </p:txBody>
      </p:sp>
      <p:sp>
        <p:nvSpPr>
          <p:cNvPr id="31" name="TextBox 30"/>
          <p:cNvSpPr txBox="1"/>
          <p:nvPr/>
        </p:nvSpPr>
        <p:spPr>
          <a:xfrm>
            <a:off x="4019549" y="2447925"/>
            <a:ext cx="3495675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1800" b="1" dirty="0" smtClean="0">
                <a:solidFill>
                  <a:srgbClr val="C00000"/>
                </a:solidFill>
              </a:rPr>
              <a:t>例如</a:t>
            </a:r>
            <a:r>
              <a:rPr lang="zh-CN" altLang="zh-CN" sz="1600" b="1" dirty="0" smtClean="0">
                <a:solidFill>
                  <a:srgbClr val="C00000"/>
                </a:solidFill>
                <a:latin typeface="+mn-ea"/>
              </a:rPr>
              <a:t>：</a:t>
            </a:r>
            <a:r>
              <a:rPr lang="en-US" altLang="zh-CN" sz="1600" dirty="0" smtClean="0">
                <a:latin typeface="+mn-ea"/>
              </a:rPr>
              <a:t> </a:t>
            </a:r>
            <a:r>
              <a:rPr lang="en-US" altLang="zh-CN" sz="1600" dirty="0" err="1" smtClean="0">
                <a:latin typeface="+mn-ea"/>
              </a:rPr>
              <a:t>struct</a:t>
            </a:r>
            <a:r>
              <a:rPr lang="en-US" altLang="zh-CN" sz="1600" dirty="0" smtClean="0">
                <a:latin typeface="+mn-ea"/>
              </a:rPr>
              <a:t> student </a:t>
            </a:r>
            <a:endParaRPr lang="zh-CN" altLang="zh-CN" sz="1600" dirty="0" smtClean="0">
              <a:latin typeface="+mn-ea"/>
            </a:endParaRPr>
          </a:p>
          <a:p>
            <a:r>
              <a:rPr lang="en-US" altLang="zh-CN" sz="1600" dirty="0" smtClean="0">
                <a:latin typeface="+mn-ea"/>
              </a:rPr>
              <a:t>        {  </a:t>
            </a:r>
            <a:r>
              <a:rPr lang="en-US" altLang="zh-CN" sz="1600" dirty="0" err="1" smtClean="0">
                <a:latin typeface="+mn-ea"/>
              </a:rPr>
              <a:t>int</a:t>
            </a:r>
            <a:r>
              <a:rPr lang="en-US" altLang="zh-CN" sz="1600" dirty="0" smtClean="0">
                <a:latin typeface="+mn-ea"/>
              </a:rPr>
              <a:t> num</a:t>
            </a:r>
            <a:r>
              <a:rPr lang="zh-CN" altLang="zh-CN" sz="1600" dirty="0" smtClean="0">
                <a:latin typeface="+mn-ea"/>
              </a:rPr>
              <a:t>；</a:t>
            </a:r>
          </a:p>
          <a:p>
            <a:r>
              <a:rPr lang="en-US" altLang="zh-CN" sz="1600" dirty="0" smtClean="0">
                <a:latin typeface="+mn-ea"/>
              </a:rPr>
              <a:t>           char name[10]</a:t>
            </a:r>
            <a:r>
              <a:rPr lang="zh-CN" altLang="zh-CN" sz="1600" dirty="0" smtClean="0">
                <a:latin typeface="+mn-ea"/>
              </a:rPr>
              <a:t>；</a:t>
            </a:r>
          </a:p>
          <a:p>
            <a:r>
              <a:rPr lang="en-US" altLang="zh-CN" sz="1600" dirty="0" smtClean="0">
                <a:latin typeface="+mn-ea"/>
              </a:rPr>
              <a:t>           char sex</a:t>
            </a:r>
            <a:r>
              <a:rPr lang="zh-CN" altLang="zh-CN" sz="1600" dirty="0" smtClean="0">
                <a:latin typeface="+mn-ea"/>
              </a:rPr>
              <a:t>；</a:t>
            </a:r>
          </a:p>
          <a:p>
            <a:r>
              <a:rPr lang="en-US" altLang="zh-CN" sz="1600" dirty="0" smtClean="0">
                <a:latin typeface="+mn-ea"/>
              </a:rPr>
              <a:t>           </a:t>
            </a:r>
            <a:r>
              <a:rPr lang="en-US" altLang="zh-CN" sz="1600" dirty="0" err="1" smtClean="0">
                <a:latin typeface="+mn-ea"/>
              </a:rPr>
              <a:t>int</a:t>
            </a:r>
            <a:r>
              <a:rPr lang="en-US" altLang="zh-CN" sz="1600" dirty="0" smtClean="0">
                <a:latin typeface="+mn-ea"/>
              </a:rPr>
              <a:t> age</a:t>
            </a:r>
            <a:r>
              <a:rPr lang="zh-CN" altLang="zh-CN" sz="1600" dirty="0" smtClean="0">
                <a:latin typeface="+mn-ea"/>
              </a:rPr>
              <a:t>；</a:t>
            </a:r>
          </a:p>
          <a:p>
            <a:r>
              <a:rPr lang="en-US" altLang="zh-CN" sz="1600" dirty="0" smtClean="0">
                <a:latin typeface="+mn-ea"/>
              </a:rPr>
              <a:t>           float score</a:t>
            </a:r>
            <a:r>
              <a:rPr lang="zh-CN" altLang="zh-CN" sz="1600" dirty="0" smtClean="0">
                <a:latin typeface="+mn-ea"/>
              </a:rPr>
              <a:t>；</a:t>
            </a:r>
          </a:p>
          <a:p>
            <a:r>
              <a:rPr lang="en-US" altLang="zh-CN" sz="1600" dirty="0" smtClean="0">
                <a:latin typeface="+mn-ea"/>
              </a:rPr>
              <a:t>        } student1</a:t>
            </a:r>
            <a:r>
              <a:rPr lang="zh-CN" altLang="zh-CN" sz="1600" dirty="0" smtClean="0">
                <a:latin typeface="+mn-ea"/>
              </a:rPr>
              <a:t>，</a:t>
            </a:r>
            <a:r>
              <a:rPr lang="en-US" altLang="zh-CN" sz="1600" dirty="0" smtClean="0">
                <a:latin typeface="+mn-ea"/>
              </a:rPr>
              <a:t>student2</a:t>
            </a:r>
            <a:r>
              <a:rPr lang="zh-CN" altLang="zh-CN" sz="1600" dirty="0" smtClean="0">
                <a:latin typeface="+mn-ea"/>
              </a:rPr>
              <a:t>；</a:t>
            </a:r>
            <a:endParaRPr lang="zh-CN" altLang="zh-CN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结构体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473575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473575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473575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25551"/>
            <a:ext cx="6761162" cy="488950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923925" y="1317625"/>
            <a:ext cx="591502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1800" b="1" dirty="0" smtClean="0">
                <a:solidFill>
                  <a:schemeClr val="bg1"/>
                </a:solidFill>
                <a:latin typeface="+mn-ea"/>
              </a:rPr>
              <a:t>2.</a:t>
            </a:r>
            <a:r>
              <a:rPr lang="zh-CN" altLang="zh-CN" sz="1800" b="1" dirty="0" smtClean="0">
                <a:solidFill>
                  <a:schemeClr val="bg1"/>
                </a:solidFill>
                <a:latin typeface="+mn-ea"/>
              </a:rPr>
              <a:t>结构体类型变量的定义和初始化</a:t>
            </a:r>
            <a:endParaRPr lang="en-US" altLang="zh-CN" sz="16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25" name="Rectangle 19"/>
          <p:cNvSpPr>
            <a:spLocks noChangeArrowheads="1"/>
          </p:cNvSpPr>
          <p:nvPr/>
        </p:nvSpPr>
        <p:spPr bwMode="gray">
          <a:xfrm>
            <a:off x="676275" y="1752600"/>
            <a:ext cx="6848475" cy="2628900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CN" sz="1400" b="1" dirty="0" smtClean="0">
                <a:latin typeface="+mn-ea"/>
              </a:rPr>
              <a:t>    </a:t>
            </a:r>
          </a:p>
          <a:p>
            <a:endParaRPr lang="en-US" altLang="zh-CN" sz="1400" b="1" dirty="0" smtClean="0">
              <a:latin typeface="+mn-ea"/>
            </a:endParaRPr>
          </a:p>
          <a:p>
            <a:r>
              <a:rPr lang="en-US" altLang="zh-CN" sz="1400" b="1" dirty="0" smtClean="0">
                <a:latin typeface="+mn-ea"/>
              </a:rPr>
              <a:t>   </a:t>
            </a:r>
            <a:endParaRPr lang="en-US" altLang="zh-CN" sz="1800" b="1" dirty="0" smtClean="0">
              <a:latin typeface="+mn-ea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zh-CN" altLang="en-US" sz="2000" dirty="0">
              <a:ea typeface="宋体" charset="-12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38200" y="1933575"/>
            <a:ext cx="6267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800" b="1" dirty="0" smtClean="0"/>
              <a:t>结构体变量的初始化</a:t>
            </a:r>
            <a:endParaRPr lang="zh-CN" altLang="en-US" sz="18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1219200" y="2571750"/>
            <a:ext cx="62674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dirty="0" smtClean="0">
                <a:latin typeface="+mn-ea"/>
              </a:rPr>
              <a:t>初始化的一般格式</a:t>
            </a:r>
            <a:r>
              <a:rPr lang="en-US" altLang="zh-CN" sz="1800" dirty="0" smtClean="0">
                <a:latin typeface="+mn-ea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altLang="zh-CN" sz="1800" dirty="0" err="1" smtClean="0">
                <a:latin typeface="+mn-ea"/>
              </a:rPr>
              <a:t>struct</a:t>
            </a:r>
            <a:r>
              <a:rPr lang="en-US" altLang="zh-CN" sz="1800" dirty="0" smtClean="0">
                <a:latin typeface="+mn-ea"/>
              </a:rPr>
              <a:t>   </a:t>
            </a:r>
            <a:r>
              <a:rPr lang="zh-CN" altLang="zh-CN" sz="1800" dirty="0" smtClean="0">
                <a:latin typeface="+mn-ea"/>
              </a:rPr>
              <a:t>结构体名 </a:t>
            </a:r>
            <a:r>
              <a:rPr lang="en-US" altLang="zh-CN" sz="1800" dirty="0" smtClean="0">
                <a:latin typeface="+mn-ea"/>
              </a:rPr>
              <a:t>  </a:t>
            </a:r>
            <a:r>
              <a:rPr lang="zh-CN" altLang="zh-CN" sz="1800" dirty="0" smtClean="0">
                <a:latin typeface="+mn-ea"/>
              </a:rPr>
              <a:t>变量名</a:t>
            </a:r>
            <a:r>
              <a:rPr lang="en-US" altLang="zh-CN" sz="1800" dirty="0" smtClean="0">
                <a:latin typeface="+mn-ea"/>
              </a:rPr>
              <a:t>={</a:t>
            </a:r>
            <a:r>
              <a:rPr lang="zh-CN" altLang="zh-CN" sz="1800" dirty="0" smtClean="0">
                <a:latin typeface="+mn-ea"/>
              </a:rPr>
              <a:t>初值表</a:t>
            </a:r>
            <a:r>
              <a:rPr lang="en-US" altLang="zh-CN" sz="1800" dirty="0" smtClean="0">
                <a:latin typeface="+mn-ea"/>
              </a:rPr>
              <a:t>}</a:t>
            </a:r>
            <a:r>
              <a:rPr lang="zh-CN" altLang="zh-CN" sz="1800" dirty="0" smtClean="0">
                <a:latin typeface="+mn-ea"/>
              </a:rPr>
              <a:t>；</a:t>
            </a:r>
          </a:p>
          <a:p>
            <a:endParaRPr lang="zh-CN" altLang="zh-CN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结构体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473575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473575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473575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25551"/>
            <a:ext cx="6761162" cy="488950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923925" y="1317625"/>
            <a:ext cx="591502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1800" b="1" dirty="0" smtClean="0">
                <a:solidFill>
                  <a:schemeClr val="bg1"/>
                </a:solidFill>
                <a:latin typeface="+mn-ea"/>
              </a:rPr>
              <a:t>3.</a:t>
            </a:r>
            <a:r>
              <a:rPr lang="zh-CN" altLang="zh-CN" sz="1800" b="1" dirty="0" smtClean="0">
                <a:solidFill>
                  <a:schemeClr val="bg1"/>
                </a:solidFill>
                <a:latin typeface="+mn-ea"/>
              </a:rPr>
              <a:t>结构体</a:t>
            </a:r>
            <a:r>
              <a:rPr lang="zh-CN" altLang="en-US" sz="1800" b="1" dirty="0" smtClean="0">
                <a:solidFill>
                  <a:schemeClr val="bg1"/>
                </a:solidFill>
                <a:latin typeface="+mn-ea"/>
              </a:rPr>
              <a:t>成员的引用</a:t>
            </a:r>
            <a:endParaRPr lang="en-US" altLang="zh-CN" sz="16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25" name="Rectangle 19"/>
          <p:cNvSpPr>
            <a:spLocks noChangeArrowheads="1"/>
          </p:cNvSpPr>
          <p:nvPr/>
        </p:nvSpPr>
        <p:spPr bwMode="gray">
          <a:xfrm>
            <a:off x="676275" y="1752600"/>
            <a:ext cx="6848475" cy="2628900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CN" sz="1400" b="1" dirty="0" smtClean="0">
                <a:latin typeface="+mn-ea"/>
              </a:rPr>
              <a:t>    </a:t>
            </a:r>
          </a:p>
          <a:p>
            <a:endParaRPr lang="en-US" altLang="zh-CN" sz="1400" b="1" dirty="0" smtClean="0">
              <a:latin typeface="+mn-ea"/>
            </a:endParaRPr>
          </a:p>
          <a:p>
            <a:r>
              <a:rPr lang="en-US" altLang="zh-CN" sz="1400" b="1" dirty="0" smtClean="0">
                <a:latin typeface="+mn-ea"/>
              </a:rPr>
              <a:t>   </a:t>
            </a:r>
            <a:endParaRPr lang="en-US" altLang="zh-CN" sz="1800" b="1" dirty="0" smtClean="0">
              <a:latin typeface="+mn-ea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en-US" altLang="zh-CN" sz="1400" b="1" dirty="0" smtClean="0">
              <a:latin typeface="+mn-ea"/>
              <a:ea typeface="宋体" charset="-122"/>
            </a:endParaRPr>
          </a:p>
          <a:p>
            <a:endParaRPr lang="zh-CN" altLang="en-US" sz="2000" dirty="0">
              <a:ea typeface="宋体" charset="-12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38200" y="1933575"/>
            <a:ext cx="6267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800" b="1" dirty="0" smtClean="0">
                <a:solidFill>
                  <a:srgbClr val="C00000"/>
                </a:solidFill>
                <a:latin typeface="+mn-ea"/>
              </a:rPr>
              <a:t>引用形式：</a:t>
            </a:r>
            <a:r>
              <a:rPr lang="zh-CN" altLang="zh-CN" sz="1800" dirty="0" smtClean="0"/>
              <a:t>结构体变量名</a:t>
            </a:r>
            <a:r>
              <a:rPr lang="en-US" altLang="zh-CN" sz="1800" dirty="0" smtClean="0"/>
              <a:t>.</a:t>
            </a:r>
            <a:r>
              <a:rPr lang="zh-CN" altLang="zh-CN" sz="1800" dirty="0" smtClean="0"/>
              <a:t>成员名</a:t>
            </a:r>
            <a:endParaRPr lang="zh-CN" altLang="zh-CN" sz="1800" dirty="0"/>
          </a:p>
        </p:txBody>
      </p:sp>
      <p:sp>
        <p:nvSpPr>
          <p:cNvPr id="29" name="TextBox 28"/>
          <p:cNvSpPr txBox="1"/>
          <p:nvPr/>
        </p:nvSpPr>
        <p:spPr>
          <a:xfrm>
            <a:off x="838200" y="2476500"/>
            <a:ext cx="6267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800" b="1" dirty="0" smtClean="0">
                <a:solidFill>
                  <a:srgbClr val="C00000"/>
                </a:solidFill>
              </a:rPr>
              <a:t>说明</a:t>
            </a:r>
            <a:r>
              <a:rPr lang="zh-CN" altLang="zh-CN" sz="1800" b="1" dirty="0" smtClean="0">
                <a:solidFill>
                  <a:srgbClr val="C00000"/>
                </a:solidFill>
              </a:rPr>
              <a:t>：</a:t>
            </a:r>
            <a:r>
              <a:rPr lang="zh-CN" altLang="en-US" sz="1800" b="1" dirty="0" smtClean="0"/>
              <a:t>“</a:t>
            </a:r>
            <a:r>
              <a:rPr lang="en-US" altLang="zh-CN" sz="1800" dirty="0" smtClean="0">
                <a:latin typeface="+mn-ea"/>
              </a:rPr>
              <a:t>.</a:t>
            </a:r>
            <a:r>
              <a:rPr lang="zh-CN" altLang="zh-CN" sz="1800" dirty="0" smtClean="0">
                <a:latin typeface="+mn-ea"/>
              </a:rPr>
              <a:t>”</a:t>
            </a:r>
            <a:r>
              <a:rPr lang="zh-CN" altLang="zh-CN" sz="1800" dirty="0" smtClean="0"/>
              <a:t>是结构体成员运算符，其结合性是自左至右。</a:t>
            </a:r>
            <a:endParaRPr lang="zh-CN" altLang="zh-CN" sz="1800" dirty="0"/>
          </a:p>
        </p:txBody>
      </p:sp>
      <p:sp>
        <p:nvSpPr>
          <p:cNvPr id="31" name="TextBox 30"/>
          <p:cNvSpPr txBox="1"/>
          <p:nvPr/>
        </p:nvSpPr>
        <p:spPr>
          <a:xfrm>
            <a:off x="828675" y="3057525"/>
            <a:ext cx="62674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1800" b="1" dirty="0" smtClean="0">
                <a:solidFill>
                  <a:srgbClr val="C00000"/>
                </a:solidFill>
              </a:rPr>
              <a:t>例如：</a:t>
            </a:r>
            <a:r>
              <a:rPr lang="zh-CN" altLang="zh-CN" sz="1800" dirty="0" smtClean="0"/>
              <a:t>设有定义：</a:t>
            </a:r>
          </a:p>
          <a:p>
            <a:r>
              <a:rPr lang="en-US" altLang="zh-CN" sz="1800" dirty="0" smtClean="0"/>
              <a:t>       </a:t>
            </a:r>
            <a:r>
              <a:rPr lang="en-US" altLang="zh-CN" sz="1800" dirty="0" err="1" smtClean="0"/>
              <a:t>struct</a:t>
            </a:r>
            <a:r>
              <a:rPr lang="en-US" altLang="zh-CN" sz="1800" dirty="0" smtClean="0"/>
              <a:t> student  student1={1</a:t>
            </a:r>
            <a:r>
              <a:rPr lang="zh-CN" altLang="zh-CN" sz="1800" dirty="0" smtClean="0"/>
              <a:t>，</a:t>
            </a:r>
            <a:r>
              <a:rPr lang="en-US" altLang="zh-CN" sz="1800" dirty="0" smtClean="0"/>
              <a:t>’</a:t>
            </a:r>
            <a:r>
              <a:rPr lang="en-US" altLang="zh-CN" sz="1800" dirty="0" err="1" smtClean="0"/>
              <a:t>Wangna</a:t>
            </a:r>
            <a:r>
              <a:rPr lang="en-US" altLang="zh-CN" sz="1800" dirty="0" smtClean="0"/>
              <a:t>’</a:t>
            </a:r>
            <a:r>
              <a:rPr lang="zh-CN" altLang="zh-CN" sz="1800" dirty="0" smtClean="0"/>
              <a:t>，</a:t>
            </a:r>
            <a:r>
              <a:rPr lang="en-US" altLang="zh-CN" sz="1800" dirty="0" smtClean="0"/>
              <a:t>’F’</a:t>
            </a:r>
            <a:r>
              <a:rPr lang="zh-CN" altLang="zh-CN" sz="1800" dirty="0" smtClean="0"/>
              <a:t>，</a:t>
            </a:r>
            <a:r>
              <a:rPr lang="en-US" altLang="zh-CN" sz="1800" dirty="0" smtClean="0"/>
              <a:t>20</a:t>
            </a:r>
            <a:r>
              <a:rPr lang="zh-CN" altLang="zh-CN" sz="1800" dirty="0" smtClean="0"/>
              <a:t>，</a:t>
            </a:r>
            <a:r>
              <a:rPr lang="en-US" altLang="zh-CN" sz="1800" dirty="0" smtClean="0"/>
              <a:t>90.5}</a:t>
            </a:r>
            <a:r>
              <a:rPr lang="zh-CN" altLang="zh-CN" sz="1800" dirty="0" smtClean="0"/>
              <a:t>；</a:t>
            </a:r>
          </a:p>
          <a:p>
            <a:r>
              <a:rPr lang="en-US" altLang="zh-CN" sz="1800" dirty="0" smtClean="0"/>
              <a:t>      </a:t>
            </a:r>
            <a:r>
              <a:rPr lang="zh-CN" altLang="zh-CN" sz="1800" dirty="0" smtClean="0"/>
              <a:t>若引用结构体变量</a:t>
            </a:r>
            <a:r>
              <a:rPr lang="en-US" altLang="zh-CN" sz="1800" dirty="0" smtClean="0"/>
              <a:t>student1</a:t>
            </a:r>
            <a:r>
              <a:rPr lang="zh-CN" altLang="zh-CN" sz="1800" dirty="0" smtClean="0"/>
              <a:t>的</a:t>
            </a:r>
            <a:r>
              <a:rPr lang="en-US" altLang="zh-CN" sz="1800" dirty="0" smtClean="0"/>
              <a:t>num</a:t>
            </a:r>
            <a:r>
              <a:rPr lang="zh-CN" altLang="zh-CN" sz="1800" dirty="0" smtClean="0"/>
              <a:t>成员，可表示为：</a:t>
            </a:r>
          </a:p>
          <a:p>
            <a:r>
              <a:rPr lang="en-US" altLang="zh-CN" sz="1800" dirty="0" smtClean="0"/>
              <a:t>                  student1.num                 </a:t>
            </a:r>
            <a:endParaRPr lang="zh-CN" altLang="zh-CN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5" grpId="0" animBg="1"/>
      <p:bldP spid="3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结构体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473575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473575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473575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gray">
          <a:xfrm flipV="1">
            <a:off x="2433637" y="4171950"/>
            <a:ext cx="5024437" cy="3175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63650"/>
            <a:ext cx="1608137" cy="307022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zh-CN" altLang="en-US" sz="16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zh-CN" altLang="en-US" sz="2400" b="1" dirty="0" smtClean="0">
                <a:solidFill>
                  <a:schemeClr val="bg1"/>
                </a:solidFill>
                <a:latin typeface="+mn-ea"/>
              </a:rPr>
              <a:t>注意事项</a:t>
            </a:r>
            <a:endParaRPr lang="zh-CN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gray">
          <a:xfrm>
            <a:off x="2376488" y="1352551"/>
            <a:ext cx="4967287" cy="1190624"/>
          </a:xfrm>
          <a:prstGeom prst="rect">
            <a:avLst/>
          </a:prstGeom>
          <a:solidFill>
            <a:srgbClr val="93E3FF">
              <a:alpha val="49804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50000"/>
              </a:lnSpc>
            </a:pPr>
            <a:r>
              <a:rPr lang="en-US" altLang="zh-CN" sz="1800" dirty="0" smtClean="0">
                <a:latin typeface="+mn-ea"/>
              </a:rPr>
              <a:t>1.</a:t>
            </a:r>
            <a:r>
              <a:rPr lang="zh-CN" altLang="zh-CN" sz="1800" dirty="0" smtClean="0">
                <a:latin typeface="+mn-ea"/>
              </a:rPr>
              <a:t>可以将一个结构体变量作为一个整体赋给另一</a:t>
            </a:r>
            <a:endParaRPr lang="en-US" altLang="zh-CN" sz="18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800" dirty="0" smtClean="0">
                <a:latin typeface="+mn-ea"/>
              </a:rPr>
              <a:t>  </a:t>
            </a:r>
            <a:r>
              <a:rPr lang="zh-CN" altLang="zh-CN" sz="1800" dirty="0" smtClean="0">
                <a:latin typeface="+mn-ea"/>
              </a:rPr>
              <a:t>个具有相同类型的结构体变量。</a:t>
            </a:r>
            <a:endParaRPr lang="zh-CN" altLang="en-US" sz="1800" dirty="0">
              <a:latin typeface="+mn-ea"/>
            </a:endParaRPr>
          </a:p>
        </p:txBody>
      </p:sp>
      <p:sp>
        <p:nvSpPr>
          <p:cNvPr id="26" name="Rectangle 19"/>
          <p:cNvSpPr>
            <a:spLocks noChangeArrowheads="1"/>
          </p:cNvSpPr>
          <p:nvPr/>
        </p:nvSpPr>
        <p:spPr bwMode="gray">
          <a:xfrm>
            <a:off x="2386013" y="2809876"/>
            <a:ext cx="4948237" cy="1169988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50000"/>
              </a:lnSpc>
            </a:pPr>
            <a:r>
              <a:rPr lang="en-US" altLang="zh-CN" sz="1800" dirty="0" smtClean="0">
                <a:latin typeface="+mn-ea"/>
              </a:rPr>
              <a:t>2.</a:t>
            </a:r>
            <a:r>
              <a:rPr lang="zh-CN" altLang="zh-CN" sz="1800" dirty="0" smtClean="0">
                <a:latin typeface="+mn-ea"/>
              </a:rPr>
              <a:t>结构体变量或结构体指针不能直接作为输入输</a:t>
            </a:r>
            <a:endParaRPr lang="en-US" altLang="zh-CN" sz="18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800" dirty="0" smtClean="0">
                <a:latin typeface="+mn-ea"/>
              </a:rPr>
              <a:t>  </a:t>
            </a:r>
            <a:r>
              <a:rPr lang="zh-CN" altLang="zh-CN" sz="1800" dirty="0" smtClean="0">
                <a:latin typeface="+mn-ea"/>
              </a:rPr>
              <a:t>出函数的输入项或输出项。在输入输出结构体</a:t>
            </a:r>
            <a:endParaRPr lang="en-US" altLang="zh-CN" sz="18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800" dirty="0" smtClean="0">
                <a:latin typeface="+mn-ea"/>
              </a:rPr>
              <a:t>  </a:t>
            </a:r>
            <a:r>
              <a:rPr lang="zh-CN" altLang="zh-CN" sz="1800" dirty="0" smtClean="0">
                <a:latin typeface="+mn-ea"/>
              </a:rPr>
              <a:t>数据时，必须分别指明结构体变量的各成员名。</a:t>
            </a:r>
            <a:endParaRPr lang="zh-CN" altLang="en-US" sz="1800" dirty="0">
              <a:latin typeface="+mn-ea"/>
            </a:endParaRPr>
          </a:p>
        </p:txBody>
      </p:sp>
      <p:sp>
        <p:nvSpPr>
          <p:cNvPr id="33" name="Line 10"/>
          <p:cNvSpPr>
            <a:spLocks noChangeShapeType="1"/>
          </p:cNvSpPr>
          <p:nvPr/>
        </p:nvSpPr>
        <p:spPr bwMode="gray">
          <a:xfrm flipV="1">
            <a:off x="2357437" y="2676525"/>
            <a:ext cx="5024437" cy="3175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结构体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473575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473575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473575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25551"/>
            <a:ext cx="6761162" cy="488950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923925" y="1317625"/>
            <a:ext cx="591502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1800" b="1" dirty="0" smtClean="0">
                <a:solidFill>
                  <a:schemeClr val="bg1"/>
                </a:solidFill>
                <a:latin typeface="+mn-ea"/>
              </a:rPr>
              <a:t>3.</a:t>
            </a:r>
            <a:r>
              <a:rPr lang="zh-CN" altLang="zh-CN" sz="1800" b="1" dirty="0" smtClean="0">
                <a:solidFill>
                  <a:schemeClr val="bg1"/>
                </a:solidFill>
                <a:latin typeface="+mn-ea"/>
              </a:rPr>
              <a:t>结构体</a:t>
            </a:r>
            <a:r>
              <a:rPr lang="zh-CN" altLang="en-US" sz="1800" b="1" dirty="0" smtClean="0">
                <a:solidFill>
                  <a:schemeClr val="bg1"/>
                </a:solidFill>
                <a:latin typeface="+mn-ea"/>
              </a:rPr>
              <a:t>成员的引用</a:t>
            </a:r>
            <a:endParaRPr lang="en-US" altLang="zh-CN" sz="16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38200" y="1933575"/>
            <a:ext cx="6267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800" b="1" dirty="0" smtClean="0">
                <a:solidFill>
                  <a:srgbClr val="C00000"/>
                </a:solidFill>
                <a:latin typeface="+mn-ea"/>
              </a:rPr>
              <a:t>例题</a:t>
            </a:r>
            <a:r>
              <a:rPr lang="en-US" altLang="zh-CN" sz="1800" b="1" dirty="0" smtClean="0">
                <a:solidFill>
                  <a:srgbClr val="C00000"/>
                </a:solidFill>
                <a:latin typeface="+mn-ea"/>
              </a:rPr>
              <a:t>10-1</a:t>
            </a:r>
            <a:r>
              <a:rPr lang="zh-CN" altLang="en-US" sz="1800" b="1" dirty="0" smtClean="0">
                <a:solidFill>
                  <a:srgbClr val="C00000"/>
                </a:solidFill>
                <a:latin typeface="+mn-ea"/>
              </a:rPr>
              <a:t>：</a:t>
            </a:r>
            <a:r>
              <a:rPr lang="zh-CN" altLang="zh-CN" sz="1800" dirty="0" smtClean="0"/>
              <a:t>设计一个程序，输入一个学生的信息并显示。</a:t>
            </a:r>
            <a:endParaRPr lang="zh-CN" altLang="zh-CN" sz="1800" dirty="0"/>
          </a:p>
        </p:txBody>
      </p:sp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2975" y="2414588"/>
            <a:ext cx="186690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1009650" y="2876550"/>
            <a:ext cx="1314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程序分析</a:t>
            </a:r>
            <a:endParaRPr lang="zh-CN" altLang="en-US" sz="1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76575" y="2590800"/>
            <a:ext cx="4267200" cy="1408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dirty="0" smtClean="0">
                <a:latin typeface="+mn-ea"/>
              </a:rPr>
              <a:t>    </a:t>
            </a:r>
            <a:r>
              <a:rPr lang="zh-CN" altLang="zh-CN" sz="1800" dirty="0" smtClean="0">
                <a:latin typeface="+mn-ea"/>
              </a:rPr>
              <a:t>在程序中定义一个结构体类型</a:t>
            </a:r>
            <a:r>
              <a:rPr lang="en-US" altLang="zh-CN" sz="1800" dirty="0" err="1" smtClean="0">
                <a:latin typeface="+mn-ea"/>
              </a:rPr>
              <a:t>struct</a:t>
            </a:r>
            <a:r>
              <a:rPr lang="en-US" altLang="zh-CN" sz="1800" dirty="0" smtClean="0">
                <a:latin typeface="+mn-ea"/>
              </a:rPr>
              <a:t>  student</a:t>
            </a:r>
            <a:r>
              <a:rPr lang="zh-CN" altLang="zh-CN" sz="1800" dirty="0" smtClean="0">
                <a:latin typeface="+mn-ea"/>
              </a:rPr>
              <a:t>，包含</a:t>
            </a:r>
            <a:r>
              <a:rPr lang="en-US" altLang="zh-CN" sz="1800" dirty="0" smtClean="0">
                <a:latin typeface="+mn-ea"/>
              </a:rPr>
              <a:t>num</a:t>
            </a:r>
            <a:r>
              <a:rPr lang="zh-CN" altLang="zh-CN" sz="1800" dirty="0" smtClean="0">
                <a:latin typeface="+mn-ea"/>
              </a:rPr>
              <a:t>、</a:t>
            </a:r>
            <a:r>
              <a:rPr lang="en-US" altLang="zh-CN" sz="1800" dirty="0" smtClean="0">
                <a:latin typeface="+mn-ea"/>
              </a:rPr>
              <a:t>name</a:t>
            </a:r>
            <a:r>
              <a:rPr lang="zh-CN" altLang="zh-CN" sz="1800" dirty="0" smtClean="0">
                <a:latin typeface="+mn-ea"/>
              </a:rPr>
              <a:t>、</a:t>
            </a:r>
            <a:r>
              <a:rPr lang="en-US" altLang="zh-CN" sz="1800" dirty="0" smtClean="0">
                <a:latin typeface="+mn-ea"/>
              </a:rPr>
              <a:t>age</a:t>
            </a:r>
            <a:r>
              <a:rPr lang="zh-CN" altLang="zh-CN" sz="1800" dirty="0" smtClean="0">
                <a:latin typeface="+mn-ea"/>
              </a:rPr>
              <a:t>、</a:t>
            </a:r>
            <a:r>
              <a:rPr lang="en-US" altLang="zh-CN" sz="1800" dirty="0" smtClean="0">
                <a:latin typeface="+mn-ea"/>
              </a:rPr>
              <a:t>sex</a:t>
            </a:r>
            <a:r>
              <a:rPr lang="zh-CN" altLang="zh-CN" sz="1800" dirty="0" smtClean="0">
                <a:latin typeface="+mn-ea"/>
              </a:rPr>
              <a:t>和</a:t>
            </a:r>
            <a:r>
              <a:rPr lang="en-US" altLang="zh-CN" sz="1800" dirty="0" smtClean="0">
                <a:latin typeface="+mn-ea"/>
              </a:rPr>
              <a:t>score </a:t>
            </a:r>
            <a:r>
              <a:rPr lang="zh-CN" altLang="zh-CN" sz="1800" dirty="0" smtClean="0">
                <a:latin typeface="+mn-ea"/>
              </a:rPr>
              <a:t>五个成员，可定义其变量用来存放学生信息。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5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结构体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473575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473575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473575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25551"/>
            <a:ext cx="6761162" cy="488950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923925" y="1317625"/>
            <a:ext cx="591502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1800" b="1" dirty="0" smtClean="0">
                <a:solidFill>
                  <a:schemeClr val="bg1"/>
                </a:solidFill>
                <a:latin typeface="+mn-ea"/>
              </a:rPr>
              <a:t>3.</a:t>
            </a:r>
            <a:r>
              <a:rPr lang="zh-CN" altLang="zh-CN" sz="1800" b="1" dirty="0" smtClean="0">
                <a:solidFill>
                  <a:schemeClr val="bg1"/>
                </a:solidFill>
                <a:latin typeface="+mn-ea"/>
              </a:rPr>
              <a:t>结构体</a:t>
            </a:r>
            <a:r>
              <a:rPr lang="zh-CN" altLang="en-US" sz="1800" b="1" dirty="0" smtClean="0">
                <a:solidFill>
                  <a:schemeClr val="bg1"/>
                </a:solidFill>
                <a:latin typeface="+mn-ea"/>
              </a:rPr>
              <a:t>成员的引用</a:t>
            </a:r>
            <a:endParaRPr lang="en-US" altLang="zh-CN" sz="16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38200" y="1933575"/>
            <a:ext cx="6267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800" b="1" dirty="0" smtClean="0">
                <a:solidFill>
                  <a:srgbClr val="C00000"/>
                </a:solidFill>
                <a:latin typeface="+mn-ea"/>
              </a:rPr>
              <a:t>例题</a:t>
            </a:r>
            <a:r>
              <a:rPr lang="en-US" altLang="zh-CN" sz="1800" b="1" dirty="0" smtClean="0">
                <a:solidFill>
                  <a:srgbClr val="C00000"/>
                </a:solidFill>
                <a:latin typeface="+mn-ea"/>
              </a:rPr>
              <a:t>10-1</a:t>
            </a:r>
            <a:r>
              <a:rPr lang="zh-CN" altLang="en-US" sz="1800" b="1" dirty="0" smtClean="0">
                <a:solidFill>
                  <a:srgbClr val="C00000"/>
                </a:solidFill>
                <a:latin typeface="+mn-ea"/>
              </a:rPr>
              <a:t>：</a:t>
            </a:r>
            <a:r>
              <a:rPr lang="zh-CN" altLang="zh-CN" sz="1800" dirty="0" smtClean="0"/>
              <a:t>设计一个程序，输入一个学生的信息并显示。</a:t>
            </a:r>
            <a:endParaRPr lang="zh-CN" altLang="zh-CN" sz="1800" dirty="0"/>
          </a:p>
        </p:txBody>
      </p:sp>
      <p:sp>
        <p:nvSpPr>
          <p:cNvPr id="18" name="云形 17"/>
          <p:cNvSpPr/>
          <p:nvPr/>
        </p:nvSpPr>
        <p:spPr>
          <a:xfrm>
            <a:off x="2390775" y="2781300"/>
            <a:ext cx="3286125" cy="113347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请同学们自己写出源程序</a:t>
            </a:r>
            <a:endParaRPr lang="zh-CN" alt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6"/>
          <p:cNvSpPr txBox="1">
            <a:spLocks noChangeArrowheads="1"/>
          </p:cNvSpPr>
          <p:nvPr/>
        </p:nvSpPr>
        <p:spPr bwMode="auto">
          <a:xfrm>
            <a:off x="2228850" y="2143263"/>
            <a:ext cx="16132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3600" b="1" u="none" strike="noStrike" cap="none" normalizeH="0" baseline="0" dirty="0" smtClean="0">
                <a:ln>
                  <a:noFill/>
                </a:ln>
                <a:solidFill>
                  <a:srgbClr val="577188"/>
                </a:solidFill>
                <a:effectLst/>
                <a:latin typeface="Impact" pitchFamily="34" charset="0"/>
                <a:cs typeface="+mn-ea"/>
              </a:rPr>
              <a:t>任务</a:t>
            </a:r>
            <a:r>
              <a:rPr kumimoji="0" lang="en-US" altLang="zh-CN" sz="3600" b="1" u="none" strike="noStrike" cap="none" normalizeH="0" baseline="0" dirty="0" smtClean="0">
                <a:ln>
                  <a:noFill/>
                </a:ln>
                <a:solidFill>
                  <a:srgbClr val="577188"/>
                </a:solidFill>
                <a:effectLst/>
                <a:latin typeface="Impact" pitchFamily="34" charset="0"/>
                <a:cs typeface="+mn-ea"/>
              </a:rPr>
              <a:t>2</a:t>
            </a:r>
            <a:endParaRPr kumimoji="0" lang="zh-CN" sz="3600" b="1" u="none" strike="noStrike" cap="none" normalizeH="0" baseline="0" dirty="0">
              <a:ln>
                <a:noFill/>
              </a:ln>
              <a:solidFill>
                <a:srgbClr val="577188"/>
              </a:solidFill>
              <a:effectLst/>
              <a:latin typeface="Impact" pitchFamily="34" charset="0"/>
              <a:cs typeface="+mn-ea"/>
            </a:endParaRPr>
          </a:p>
        </p:txBody>
      </p:sp>
      <p:sp>
        <p:nvSpPr>
          <p:cNvPr id="36" name="TextBox 6"/>
          <p:cNvSpPr txBox="1">
            <a:spLocks noChangeArrowheads="1"/>
          </p:cNvSpPr>
          <p:nvPr/>
        </p:nvSpPr>
        <p:spPr bwMode="auto">
          <a:xfrm>
            <a:off x="3790334" y="2121240"/>
            <a:ext cx="27006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+mn-ea"/>
              </a:rPr>
              <a:t>结构体数组</a:t>
            </a:r>
            <a:endParaRPr kumimoji="0" lang="zh-CN" sz="3200" b="1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itchFamily="34" charset="0"/>
              <a:cs typeface="+mn-ea"/>
            </a:endParaRPr>
          </a:p>
        </p:txBody>
      </p:sp>
      <p:sp>
        <p:nvSpPr>
          <p:cNvPr id="38" name="TextBox 6"/>
          <p:cNvSpPr txBox="1">
            <a:spLocks noChangeArrowheads="1"/>
          </p:cNvSpPr>
          <p:nvPr/>
        </p:nvSpPr>
        <p:spPr bwMode="auto">
          <a:xfrm>
            <a:off x="2458323" y="1897071"/>
            <a:ext cx="1316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>
                <a:ln>
                  <a:noFill/>
                </a:ln>
                <a:solidFill>
                  <a:srgbClr val="577188"/>
                </a:solidFill>
                <a:effectLst/>
                <a:latin typeface="+mn-ea"/>
                <a:cs typeface="+mn-ea"/>
              </a:rPr>
              <a:t>PART</a:t>
            </a:r>
            <a:endParaRPr kumimoji="0" lang="zh-CN" sz="1800" b="0" i="0" u="none" strike="noStrike" cap="none" normalizeH="0" baseline="0" dirty="0">
              <a:ln>
                <a:noFill/>
              </a:ln>
              <a:solidFill>
                <a:srgbClr val="577188"/>
              </a:solidFill>
              <a:effectLst/>
              <a:latin typeface="Arial" pitchFamily="34" charset="0"/>
              <a:cs typeface="+mn-ea"/>
            </a:endParaRPr>
          </a:p>
        </p:txBody>
      </p:sp>
      <p:grpSp>
        <p:nvGrpSpPr>
          <p:cNvPr id="2" name="组合 10">
            <a:extLst>
              <a:ext uri="{FF2B5EF4-FFF2-40B4-BE49-F238E27FC236}">
                <a16:creationId xmlns="" xmlns:a16="http://schemas.microsoft.com/office/drawing/2014/main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2" name="Freeform 5">
              <a:extLst>
                <a:ext uri="{FF2B5EF4-FFF2-40B4-BE49-F238E27FC236}">
                  <a16:creationId xmlns="" xmlns:a16="http://schemas.microsoft.com/office/drawing/2014/main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6">
              <a:extLst>
                <a:ext uri="{FF2B5EF4-FFF2-40B4-BE49-F238E27FC236}">
                  <a16:creationId xmlns="" xmlns:a16="http://schemas.microsoft.com/office/drawing/2014/main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7">
              <a:extLst>
                <a:ext uri="{FF2B5EF4-FFF2-40B4-BE49-F238E27FC236}">
                  <a16:creationId xmlns="" xmlns:a16="http://schemas.microsoft.com/office/drawing/2014/main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6" name="Freeform 8">
              <a:extLst>
                <a:ext uri="{FF2B5EF4-FFF2-40B4-BE49-F238E27FC236}">
                  <a16:creationId xmlns="" xmlns:a16="http://schemas.microsoft.com/office/drawing/2014/main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7" name="Freeform 9">
              <a:extLst>
                <a:ext uri="{FF2B5EF4-FFF2-40B4-BE49-F238E27FC236}">
                  <a16:creationId xmlns="" xmlns:a16="http://schemas.microsoft.com/office/drawing/2014/main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8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366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2900"/>
                            </p:stCondLst>
                            <p:childTnLst>
                              <p:par>
                                <p:cTn id="2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8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20810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结构体数组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473575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473575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473575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gray">
          <a:xfrm flipV="1">
            <a:off x="698499" y="1771650"/>
            <a:ext cx="6826251" cy="3173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7" y="1263651"/>
            <a:ext cx="6675438" cy="412749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909346" y="1308100"/>
            <a:ext cx="1997663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1600" b="1" dirty="0" smtClean="0">
                <a:solidFill>
                  <a:schemeClr val="bg1"/>
                </a:solidFill>
                <a:ea typeface="宋体" charset="-122"/>
              </a:rPr>
              <a:t>1.</a:t>
            </a:r>
            <a:r>
              <a:rPr lang="zh-CN" altLang="en-US" sz="1600" b="1" dirty="0" smtClean="0">
                <a:solidFill>
                  <a:schemeClr val="bg1"/>
                </a:solidFill>
                <a:ea typeface="宋体" charset="-122"/>
              </a:rPr>
              <a:t>结构体数组的定义</a:t>
            </a:r>
            <a:endParaRPr lang="en-US" altLang="zh-CN" sz="1600" b="1" dirty="0">
              <a:solidFill>
                <a:schemeClr val="bg1"/>
              </a:solidFill>
              <a:ea typeface="宋体" charset="-122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579274" y="2276475"/>
            <a:ext cx="1287211" cy="1835441"/>
            <a:chOff x="4620464" y="2113215"/>
            <a:chExt cx="1716281" cy="2632740"/>
          </a:xfrm>
          <a:solidFill>
            <a:srgbClr val="054293"/>
          </a:solidFill>
        </p:grpSpPr>
        <p:sp>
          <p:nvSpPr>
            <p:cNvPr id="19" name="梯形 18"/>
            <p:cNvSpPr/>
            <p:nvPr/>
          </p:nvSpPr>
          <p:spPr>
            <a:xfrm rot="5400000">
              <a:off x="4072040" y="3142553"/>
              <a:ext cx="1669739" cy="572892"/>
            </a:xfrm>
            <a:prstGeom prst="trapezoid">
              <a:avLst>
                <a:gd name="adj" fmla="val 57643"/>
              </a:avLst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/>
            </a:p>
          </p:txBody>
        </p:sp>
        <p:sp>
          <p:nvSpPr>
            <p:cNvPr id="24" name="梯形 23"/>
            <p:cNvSpPr/>
            <p:nvPr/>
          </p:nvSpPr>
          <p:spPr>
            <a:xfrm rot="8993242">
              <a:off x="4664982" y="2113215"/>
              <a:ext cx="1669739" cy="572892"/>
            </a:xfrm>
            <a:prstGeom prst="trapezoid">
              <a:avLst>
                <a:gd name="adj" fmla="val 57643"/>
              </a:avLst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/>
            </a:p>
          </p:txBody>
        </p:sp>
        <p:sp>
          <p:nvSpPr>
            <p:cNvPr id="25" name="梯形 24"/>
            <p:cNvSpPr/>
            <p:nvPr/>
          </p:nvSpPr>
          <p:spPr>
            <a:xfrm rot="1800000">
              <a:off x="4667006" y="4173063"/>
              <a:ext cx="1669739" cy="572892"/>
            </a:xfrm>
            <a:prstGeom prst="trapezoid">
              <a:avLst>
                <a:gd name="adj" fmla="val 57643"/>
              </a:avLst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/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1506626" y="2257424"/>
            <a:ext cx="1287208" cy="1853609"/>
            <a:chOff x="5856933" y="2112051"/>
            <a:chExt cx="1716277" cy="2632728"/>
          </a:xfrm>
          <a:solidFill>
            <a:srgbClr val="054293"/>
          </a:solidFill>
        </p:grpSpPr>
        <p:sp>
          <p:nvSpPr>
            <p:cNvPr id="29" name="梯形 28"/>
            <p:cNvSpPr/>
            <p:nvPr/>
          </p:nvSpPr>
          <p:spPr>
            <a:xfrm rot="16200000" flipH="1">
              <a:off x="6451894" y="3142555"/>
              <a:ext cx="1669739" cy="572892"/>
            </a:xfrm>
            <a:prstGeom prst="trapezoid">
              <a:avLst>
                <a:gd name="adj" fmla="val 57643"/>
              </a:avLst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/>
            </a:p>
          </p:txBody>
        </p:sp>
        <p:sp>
          <p:nvSpPr>
            <p:cNvPr id="31" name="梯形 30"/>
            <p:cNvSpPr/>
            <p:nvPr/>
          </p:nvSpPr>
          <p:spPr>
            <a:xfrm rot="19793242" flipH="1">
              <a:off x="5858956" y="4171887"/>
              <a:ext cx="1669739" cy="572892"/>
            </a:xfrm>
            <a:prstGeom prst="trapezoid">
              <a:avLst>
                <a:gd name="adj" fmla="val 57643"/>
              </a:avLst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/>
            </a:p>
          </p:txBody>
        </p:sp>
        <p:sp>
          <p:nvSpPr>
            <p:cNvPr id="32" name="梯形 31"/>
            <p:cNvSpPr/>
            <p:nvPr/>
          </p:nvSpPr>
          <p:spPr>
            <a:xfrm rot="12600000" flipH="1">
              <a:off x="5856933" y="2112051"/>
              <a:ext cx="1669739" cy="572892"/>
            </a:xfrm>
            <a:prstGeom prst="trapezoid">
              <a:avLst>
                <a:gd name="adj" fmla="val 57643"/>
              </a:avLst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/>
            </a:p>
          </p:txBody>
        </p:sp>
      </p:grpSp>
      <p:sp>
        <p:nvSpPr>
          <p:cNvPr id="33" name="文本框 44"/>
          <p:cNvSpPr txBox="1"/>
          <p:nvPr/>
        </p:nvSpPr>
        <p:spPr>
          <a:xfrm>
            <a:off x="1006788" y="2925357"/>
            <a:ext cx="1347851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750"/>
              </a:spcBef>
            </a:pPr>
            <a:r>
              <a:rPr lang="zh-CN" altLang="en-US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一个例子说明定义形式</a:t>
            </a:r>
            <a:endParaRPr lang="zh-CN" altLang="en-US" sz="1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任意多边形 33"/>
          <p:cNvSpPr/>
          <p:nvPr/>
        </p:nvSpPr>
        <p:spPr>
          <a:xfrm flipH="1">
            <a:off x="1730524" y="4105275"/>
            <a:ext cx="4689326" cy="324050"/>
          </a:xfrm>
          <a:custGeom>
            <a:avLst/>
            <a:gdLst>
              <a:gd name="connsiteX0" fmla="*/ 0 w 3611880"/>
              <a:gd name="connsiteY0" fmla="*/ 0 h 678180"/>
              <a:gd name="connsiteX1" fmla="*/ 2933700 w 3611880"/>
              <a:gd name="connsiteY1" fmla="*/ 0 h 678180"/>
              <a:gd name="connsiteX2" fmla="*/ 3611880 w 3611880"/>
              <a:gd name="connsiteY2" fmla="*/ 678180 h 678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11880" h="678180">
                <a:moveTo>
                  <a:pt x="0" y="0"/>
                </a:moveTo>
                <a:lnTo>
                  <a:pt x="2933700" y="0"/>
                </a:lnTo>
                <a:lnTo>
                  <a:pt x="3611880" y="678180"/>
                </a:lnTo>
              </a:path>
            </a:pathLst>
          </a:custGeom>
          <a:ln w="12700">
            <a:solidFill>
              <a:srgbClr val="05429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013"/>
          </a:p>
        </p:txBody>
      </p:sp>
      <p:sp>
        <p:nvSpPr>
          <p:cNvPr id="36" name="文本框 36"/>
          <p:cNvSpPr txBox="1"/>
          <p:nvPr/>
        </p:nvSpPr>
        <p:spPr>
          <a:xfrm>
            <a:off x="3680922" y="1877801"/>
            <a:ext cx="29199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err="1" smtClean="0"/>
              <a:t>struct</a:t>
            </a:r>
            <a:r>
              <a:rPr lang="en-US" altLang="zh-CN" sz="1600" dirty="0" smtClean="0"/>
              <a:t> student </a:t>
            </a:r>
            <a:endParaRPr lang="zh-CN" altLang="zh-CN" sz="1600" dirty="0" smtClean="0"/>
          </a:p>
          <a:p>
            <a:r>
              <a:rPr lang="en-US" altLang="zh-CN" sz="1600" dirty="0" smtClean="0"/>
              <a:t>{</a:t>
            </a:r>
            <a:endParaRPr lang="zh-CN" altLang="zh-CN" sz="1600" dirty="0" smtClean="0"/>
          </a:p>
          <a:p>
            <a:r>
              <a:rPr lang="de-DE" altLang="zh-CN" sz="1600" dirty="0" smtClean="0"/>
              <a:t>int num</a:t>
            </a:r>
            <a:r>
              <a:rPr lang="zh-CN" altLang="zh-CN" sz="1600" dirty="0" smtClean="0"/>
              <a:t>；</a:t>
            </a:r>
          </a:p>
          <a:p>
            <a:r>
              <a:rPr lang="de-DE" altLang="zh-CN" sz="1600" dirty="0" smtClean="0"/>
              <a:t>char name[10]</a:t>
            </a:r>
            <a:r>
              <a:rPr lang="zh-CN" altLang="zh-CN" sz="1600" dirty="0" smtClean="0"/>
              <a:t>；</a:t>
            </a:r>
          </a:p>
          <a:p>
            <a:r>
              <a:rPr lang="de-DE" altLang="zh-CN" sz="1600" dirty="0" smtClean="0"/>
              <a:t> </a:t>
            </a:r>
            <a:r>
              <a:rPr lang="en-US" altLang="zh-CN" sz="1600" dirty="0" smtClean="0"/>
              <a:t>char sex</a:t>
            </a:r>
            <a:r>
              <a:rPr lang="zh-CN" altLang="zh-CN" sz="1600" dirty="0" smtClean="0"/>
              <a:t>；</a:t>
            </a:r>
          </a:p>
          <a:p>
            <a:r>
              <a:rPr lang="en-US" altLang="zh-CN" sz="1600" dirty="0" err="1" smtClean="0"/>
              <a:t>int</a:t>
            </a:r>
            <a:r>
              <a:rPr lang="en-US" altLang="zh-CN" sz="1600" dirty="0" smtClean="0"/>
              <a:t> age</a:t>
            </a:r>
            <a:r>
              <a:rPr lang="zh-CN" altLang="zh-CN" sz="1600" dirty="0" smtClean="0"/>
              <a:t>；</a:t>
            </a:r>
          </a:p>
          <a:p>
            <a:r>
              <a:rPr lang="en-US" altLang="zh-CN" sz="1600" dirty="0" smtClean="0"/>
              <a:t>float score</a:t>
            </a:r>
            <a:r>
              <a:rPr lang="zh-CN" altLang="zh-CN" sz="1600" dirty="0" smtClean="0"/>
              <a:t>；</a:t>
            </a:r>
          </a:p>
          <a:p>
            <a:r>
              <a:rPr lang="en-US" altLang="zh-CN" sz="1600" dirty="0" smtClean="0"/>
              <a:t>}</a:t>
            </a:r>
            <a:r>
              <a:rPr lang="en-US" altLang="zh-CN" sz="1600" dirty="0" err="1" smtClean="0"/>
              <a:t>stu</a:t>
            </a:r>
            <a:r>
              <a:rPr lang="en-US" altLang="zh-CN" sz="1600" dirty="0" smtClean="0"/>
              <a:t>[20]</a:t>
            </a:r>
            <a:r>
              <a:rPr lang="zh-CN" altLang="zh-CN" sz="1600" dirty="0" smtClean="0"/>
              <a:t>；</a:t>
            </a:r>
          </a:p>
          <a:p>
            <a:r>
              <a:rPr lang="en-US" altLang="zh-CN" sz="1600" dirty="0" err="1" smtClean="0"/>
              <a:t>struct</a:t>
            </a:r>
            <a:r>
              <a:rPr lang="en-US" altLang="zh-CN" sz="1600" dirty="0" smtClean="0"/>
              <a:t>  student  stu5[10]</a:t>
            </a:r>
            <a:r>
              <a:rPr lang="zh-CN" altLang="zh-CN" sz="1600" dirty="0" smtClean="0"/>
              <a:t>；</a:t>
            </a:r>
            <a:endParaRPr lang="zh-CN" altLang="zh-CN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3" grpId="0"/>
      <p:bldP spid="34" grpId="0" animBg="1"/>
      <p:bldP spid="3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原创设计师QQ598969553            _1"/>
          <p:cNvSpPr/>
          <p:nvPr/>
        </p:nvSpPr>
        <p:spPr>
          <a:xfrm>
            <a:off x="0" y="744"/>
            <a:ext cx="2790730" cy="5142013"/>
          </a:xfrm>
          <a:prstGeom prst="rect">
            <a:avLst/>
          </a:prstGeom>
          <a:gradFill>
            <a:gsLst>
              <a:gs pos="100000">
                <a:srgbClr val="054293"/>
              </a:gs>
              <a:gs pos="0">
                <a:srgbClr val="1A6AA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9"/>
          </a:p>
        </p:txBody>
      </p:sp>
      <p:sp>
        <p:nvSpPr>
          <p:cNvPr id="6" name="原创设计师QQ598969553            _2"/>
          <p:cNvSpPr/>
          <p:nvPr/>
        </p:nvSpPr>
        <p:spPr>
          <a:xfrm>
            <a:off x="4341461" y="786074"/>
            <a:ext cx="384495" cy="383428"/>
          </a:xfrm>
          <a:prstGeom prst="roundRect">
            <a:avLst/>
          </a:prstGeom>
          <a:gradFill>
            <a:gsLst>
              <a:gs pos="100000">
                <a:srgbClr val="054293"/>
              </a:gs>
              <a:gs pos="0">
                <a:srgbClr val="1A6AA5"/>
              </a:gs>
            </a:gsLst>
            <a:lin ang="5400000" scaled="1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1" tIns="45686" rIns="91371" bIns="45686" anchor="ctr"/>
          <a:lstStyle/>
          <a:p>
            <a:pPr algn="ctr">
              <a:defRPr/>
            </a:pPr>
            <a:r>
              <a:rPr lang="zh-CN" altLang="en-US" sz="2699" dirty="0" smtClean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一</a:t>
            </a:r>
            <a:endParaRPr lang="zh-CN" altLang="en-US" sz="2699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grpSp>
        <p:nvGrpSpPr>
          <p:cNvPr id="7" name="原创设计师QQ598969553            _3"/>
          <p:cNvGrpSpPr/>
          <p:nvPr/>
        </p:nvGrpSpPr>
        <p:grpSpPr>
          <a:xfrm>
            <a:off x="5002253" y="786073"/>
            <a:ext cx="2805024" cy="383428"/>
            <a:chOff x="6339097" y="1573726"/>
            <a:chExt cx="3744416" cy="511504"/>
          </a:xfrm>
          <a:gradFill>
            <a:gsLst>
              <a:gs pos="100000">
                <a:srgbClr val="054293"/>
              </a:gs>
              <a:gs pos="0">
                <a:srgbClr val="1A6AA5"/>
              </a:gs>
            </a:gsLst>
            <a:lin ang="5400000" scaled="1"/>
          </a:gradFill>
        </p:grpSpPr>
        <p:sp>
          <p:nvSpPr>
            <p:cNvPr id="8" name="圆角矩形 7"/>
            <p:cNvSpPr/>
            <p:nvPr/>
          </p:nvSpPr>
          <p:spPr>
            <a:xfrm>
              <a:off x="6339097" y="1573726"/>
              <a:ext cx="3744416" cy="511504"/>
            </a:xfrm>
            <a:prstGeom prst="roundRect">
              <a:avLst/>
            </a:prstGeom>
            <a:grp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2" tIns="45711" rIns="91422" bIns="45711" anchor="ctr"/>
            <a:lstStyle/>
            <a:p>
              <a:pPr algn="ctr">
                <a:defRPr/>
              </a:pPr>
              <a:endParaRPr lang="zh-CN" altLang="en-US" sz="2699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6723350" y="1614014"/>
              <a:ext cx="3336266" cy="430917"/>
            </a:xfrm>
            <a:prstGeom prst="rect">
              <a:avLst/>
            </a:prstGeom>
            <a:noFill/>
          </p:spPr>
          <p:txBody>
            <a:bodyPr wrap="square" lIns="91422" tIns="45711" rIns="91422" bIns="45711">
              <a:spAutoFit/>
            </a:bodyPr>
            <a:lstStyle/>
            <a:p>
              <a:pPr>
                <a:defRPr/>
              </a:pPr>
              <a:r>
                <a:rPr lang="zh-CN" altLang="en-US" sz="1499" b="1" kern="1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结构体</a:t>
              </a:r>
              <a:endParaRPr lang="zh-CN" altLang="zh-CN" sz="1499" b="1" kern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原创设计师QQ598969553            _4"/>
          <p:cNvSpPr/>
          <p:nvPr/>
        </p:nvSpPr>
        <p:spPr>
          <a:xfrm>
            <a:off x="4341461" y="1413086"/>
            <a:ext cx="384495" cy="383428"/>
          </a:xfrm>
          <a:prstGeom prst="roundRect">
            <a:avLst/>
          </a:prstGeom>
          <a:gradFill>
            <a:gsLst>
              <a:gs pos="100000">
                <a:srgbClr val="054293"/>
              </a:gs>
              <a:gs pos="0">
                <a:srgbClr val="1A6AA5"/>
              </a:gs>
            </a:gsLst>
            <a:lin ang="5400000" scaled="1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1" tIns="45686" rIns="91371" bIns="45686" anchor="ctr"/>
          <a:lstStyle/>
          <a:p>
            <a:pPr algn="ctr">
              <a:defRPr/>
            </a:pPr>
            <a:r>
              <a:rPr lang="zh-CN" altLang="en-US" sz="2699" dirty="0" smtClean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二</a:t>
            </a:r>
            <a:endParaRPr lang="zh-CN" altLang="en-US" sz="2699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grpSp>
        <p:nvGrpSpPr>
          <p:cNvPr id="11" name="原创设计师QQ598969553            _5"/>
          <p:cNvGrpSpPr/>
          <p:nvPr/>
        </p:nvGrpSpPr>
        <p:grpSpPr>
          <a:xfrm>
            <a:off x="4984351" y="1455992"/>
            <a:ext cx="3461148" cy="384976"/>
            <a:chOff x="6315200" y="2408111"/>
            <a:chExt cx="4620273" cy="513568"/>
          </a:xfrm>
          <a:gradFill>
            <a:gsLst>
              <a:gs pos="100000">
                <a:srgbClr val="054293"/>
              </a:gs>
              <a:gs pos="0">
                <a:srgbClr val="1A6AA5"/>
              </a:gs>
            </a:gsLst>
            <a:lin ang="5400000" scaled="1"/>
          </a:gradFill>
        </p:grpSpPr>
        <p:sp>
          <p:nvSpPr>
            <p:cNvPr id="12" name="圆角矩形 11"/>
            <p:cNvSpPr/>
            <p:nvPr/>
          </p:nvSpPr>
          <p:spPr>
            <a:xfrm>
              <a:off x="6315200" y="2410176"/>
              <a:ext cx="3744416" cy="511503"/>
            </a:xfrm>
            <a:prstGeom prst="roundRect">
              <a:avLst/>
            </a:prstGeom>
            <a:grp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2" tIns="45711" rIns="91422" bIns="45711" anchor="ctr"/>
            <a:lstStyle/>
            <a:p>
              <a:pPr algn="ctr">
                <a:defRPr/>
              </a:pPr>
              <a:endParaRPr lang="zh-CN" altLang="en-US" sz="2699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6730295" y="2408111"/>
              <a:ext cx="4205178" cy="460854"/>
            </a:xfrm>
            <a:prstGeom prst="rect">
              <a:avLst/>
            </a:prstGeom>
            <a:noFill/>
          </p:spPr>
          <p:txBody>
            <a:bodyPr wrap="square" lIns="91422" tIns="45711" rIns="91422" bIns="45711">
              <a:spAutoFit/>
            </a:bodyPr>
            <a:lstStyle/>
            <a:p>
              <a:pPr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CN" altLang="en-US" sz="15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结构体数组</a:t>
              </a:r>
              <a:endParaRPr lang="en-US" altLang="zh-CN" sz="15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14" name="原创设计师QQ598969553            _6"/>
          <p:cNvSpPr/>
          <p:nvPr/>
        </p:nvSpPr>
        <p:spPr>
          <a:xfrm>
            <a:off x="4341461" y="2077131"/>
            <a:ext cx="384495" cy="383428"/>
          </a:xfrm>
          <a:prstGeom prst="roundRect">
            <a:avLst/>
          </a:prstGeom>
          <a:gradFill>
            <a:gsLst>
              <a:gs pos="100000">
                <a:srgbClr val="054293"/>
              </a:gs>
              <a:gs pos="0">
                <a:srgbClr val="1A6AA5"/>
              </a:gs>
            </a:gsLst>
            <a:lin ang="5400000" scaled="1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1" tIns="45686" rIns="91371" bIns="45686" anchor="ctr"/>
          <a:lstStyle/>
          <a:p>
            <a:pPr algn="ctr">
              <a:defRPr/>
            </a:pPr>
            <a:r>
              <a:rPr lang="zh-CN" altLang="en-US" sz="2699" dirty="0" smtClean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三</a:t>
            </a:r>
            <a:endParaRPr lang="zh-CN" altLang="en-US" sz="2699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grpSp>
        <p:nvGrpSpPr>
          <p:cNvPr id="15" name="原创设计师QQ598969553            _7"/>
          <p:cNvGrpSpPr/>
          <p:nvPr/>
        </p:nvGrpSpPr>
        <p:grpSpPr>
          <a:xfrm>
            <a:off x="4992828" y="2077129"/>
            <a:ext cx="2805024" cy="383428"/>
            <a:chOff x="6351945" y="3296031"/>
            <a:chExt cx="3744416" cy="511504"/>
          </a:xfrm>
          <a:gradFill>
            <a:gsLst>
              <a:gs pos="100000">
                <a:srgbClr val="054293"/>
              </a:gs>
              <a:gs pos="0">
                <a:srgbClr val="1A6AA5"/>
              </a:gs>
            </a:gsLst>
            <a:lin ang="5400000" scaled="1"/>
          </a:gradFill>
        </p:grpSpPr>
        <p:sp>
          <p:nvSpPr>
            <p:cNvPr id="16" name="圆角矩形 15"/>
            <p:cNvSpPr/>
            <p:nvPr/>
          </p:nvSpPr>
          <p:spPr>
            <a:xfrm>
              <a:off x="6351945" y="3296031"/>
              <a:ext cx="3744416" cy="511504"/>
            </a:xfrm>
            <a:prstGeom prst="roundRect">
              <a:avLst/>
            </a:prstGeom>
            <a:grp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2" tIns="45711" rIns="91422" bIns="45711" anchor="ctr"/>
            <a:lstStyle/>
            <a:p>
              <a:pPr>
                <a:lnSpc>
                  <a:spcPct val="120000"/>
                </a:lnSpc>
                <a:defRPr/>
              </a:pPr>
              <a:r>
                <a:rPr lang="en-US" altLang="zh-CN" sz="1499" b="1" kern="1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1499" b="1" kern="1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    </a:t>
              </a:r>
              <a:r>
                <a:rPr lang="zh-CN" altLang="en-US" sz="1499" b="1" kern="1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共用体</a:t>
              </a:r>
              <a:endParaRPr lang="zh-CN" altLang="en-US" sz="15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</a:endParaRPr>
            </a:p>
          </p:txBody>
        </p:sp>
        <p:sp>
          <p:nvSpPr>
            <p:cNvPr id="17" name="矩形 16"/>
            <p:cNvSpPr/>
            <p:nvPr/>
          </p:nvSpPr>
          <p:spPr>
            <a:xfrm>
              <a:off x="6723350" y="3336319"/>
              <a:ext cx="2736305" cy="430917"/>
            </a:xfrm>
            <a:prstGeom prst="rect">
              <a:avLst/>
            </a:prstGeom>
            <a:noFill/>
          </p:spPr>
          <p:txBody>
            <a:bodyPr wrap="square" lIns="91422" tIns="45711" rIns="91422" bIns="45711">
              <a:spAutoFit/>
            </a:bodyPr>
            <a:lstStyle/>
            <a:p>
              <a:pPr>
                <a:defRPr/>
              </a:pPr>
              <a:endParaRPr lang="zh-CN" altLang="zh-CN" sz="1499" b="1" kern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18" name="原创设计师QQ598969553            _8"/>
          <p:cNvSpPr/>
          <p:nvPr/>
        </p:nvSpPr>
        <p:spPr>
          <a:xfrm>
            <a:off x="4341461" y="2765839"/>
            <a:ext cx="384495" cy="383428"/>
          </a:xfrm>
          <a:prstGeom prst="roundRect">
            <a:avLst/>
          </a:prstGeom>
          <a:gradFill>
            <a:gsLst>
              <a:gs pos="100000">
                <a:srgbClr val="054293"/>
              </a:gs>
              <a:gs pos="0">
                <a:srgbClr val="1A6AA5"/>
              </a:gs>
            </a:gsLst>
            <a:lin ang="5400000" scaled="1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1" tIns="45686" rIns="91371" bIns="45686" anchor="ctr"/>
          <a:lstStyle/>
          <a:p>
            <a:pPr algn="ctr">
              <a:defRPr/>
            </a:pPr>
            <a:r>
              <a:rPr lang="zh-CN" altLang="en-US" sz="2699" dirty="0" smtClean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四</a:t>
            </a:r>
            <a:endParaRPr lang="zh-CN" altLang="en-US" sz="2699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grpSp>
        <p:nvGrpSpPr>
          <p:cNvPr id="19" name="原创设计师QQ598969553            _9"/>
          <p:cNvGrpSpPr/>
          <p:nvPr/>
        </p:nvGrpSpPr>
        <p:grpSpPr>
          <a:xfrm>
            <a:off x="4992728" y="2765836"/>
            <a:ext cx="2805024" cy="383428"/>
            <a:chOff x="6339097" y="4180903"/>
            <a:chExt cx="3744416" cy="511504"/>
          </a:xfrm>
          <a:gradFill>
            <a:gsLst>
              <a:gs pos="100000">
                <a:srgbClr val="054293"/>
              </a:gs>
              <a:gs pos="0">
                <a:srgbClr val="1A6AA5"/>
              </a:gs>
            </a:gsLst>
            <a:lin ang="5400000" scaled="1"/>
          </a:gradFill>
        </p:grpSpPr>
        <p:sp>
          <p:nvSpPr>
            <p:cNvPr id="20" name="圆角矩形 19"/>
            <p:cNvSpPr/>
            <p:nvPr/>
          </p:nvSpPr>
          <p:spPr>
            <a:xfrm>
              <a:off x="6339097" y="4180903"/>
              <a:ext cx="3744416" cy="511504"/>
            </a:xfrm>
            <a:prstGeom prst="roundRect">
              <a:avLst/>
            </a:prstGeom>
            <a:grp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2" tIns="45711" rIns="91422" bIns="45711" anchor="ctr"/>
            <a:lstStyle/>
            <a:p>
              <a:pPr algn="ctr">
                <a:defRPr/>
              </a:pPr>
              <a:endParaRPr lang="zh-CN" altLang="en-US" sz="2699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endParaRPr>
            </a:p>
          </p:txBody>
        </p:sp>
        <p:sp>
          <p:nvSpPr>
            <p:cNvPr id="21" name="矩形 20"/>
            <p:cNvSpPr/>
            <p:nvPr/>
          </p:nvSpPr>
          <p:spPr>
            <a:xfrm>
              <a:off x="6723350" y="4221882"/>
              <a:ext cx="3075905" cy="461283"/>
            </a:xfrm>
            <a:prstGeom prst="rect">
              <a:avLst/>
            </a:prstGeom>
            <a:noFill/>
          </p:spPr>
          <p:txBody>
            <a:bodyPr wrap="square" lIns="91422" tIns="45711" rIns="91422" bIns="45711">
              <a:sp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lang="zh-CN" altLang="en-US" sz="15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</a:rPr>
                <a:t>枚举类型</a:t>
              </a:r>
              <a:endParaRPr lang="zh-CN" altLang="zh-CN" sz="15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</a:endParaRPr>
            </a:p>
          </p:txBody>
        </p:sp>
      </p:grpSp>
      <p:sp>
        <p:nvSpPr>
          <p:cNvPr id="22" name="原创设计师QQ598969553            _10"/>
          <p:cNvSpPr/>
          <p:nvPr/>
        </p:nvSpPr>
        <p:spPr>
          <a:xfrm>
            <a:off x="4341558" y="3391181"/>
            <a:ext cx="384495" cy="383428"/>
          </a:xfrm>
          <a:prstGeom prst="roundRect">
            <a:avLst/>
          </a:prstGeom>
          <a:gradFill>
            <a:gsLst>
              <a:gs pos="100000">
                <a:srgbClr val="054293"/>
              </a:gs>
              <a:gs pos="0">
                <a:srgbClr val="1A6AA5"/>
              </a:gs>
            </a:gsLst>
            <a:lin ang="5400000" scaled="1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1" tIns="45686" rIns="91371" bIns="45686" anchor="ctr"/>
          <a:lstStyle/>
          <a:p>
            <a:pPr algn="ctr">
              <a:defRPr/>
            </a:pPr>
            <a:r>
              <a:rPr lang="zh-CN" altLang="en-US" sz="2699" dirty="0" smtClean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五</a:t>
            </a:r>
            <a:endParaRPr lang="zh-CN" altLang="en-US" sz="2699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grpSp>
        <p:nvGrpSpPr>
          <p:cNvPr id="23" name="原创设计师QQ598969553            _11"/>
          <p:cNvGrpSpPr/>
          <p:nvPr/>
        </p:nvGrpSpPr>
        <p:grpSpPr>
          <a:xfrm>
            <a:off x="4992728" y="3391181"/>
            <a:ext cx="2805024" cy="383428"/>
            <a:chOff x="6339097" y="5057483"/>
            <a:chExt cx="3744416" cy="511504"/>
          </a:xfrm>
          <a:gradFill>
            <a:gsLst>
              <a:gs pos="100000">
                <a:srgbClr val="054293"/>
              </a:gs>
              <a:gs pos="0">
                <a:srgbClr val="1A6AA5"/>
              </a:gs>
            </a:gsLst>
            <a:lin ang="5400000" scaled="1"/>
          </a:gradFill>
        </p:grpSpPr>
        <p:sp>
          <p:nvSpPr>
            <p:cNvPr id="24" name="圆角矩形 23"/>
            <p:cNvSpPr/>
            <p:nvPr/>
          </p:nvSpPr>
          <p:spPr>
            <a:xfrm>
              <a:off x="6339097" y="5057483"/>
              <a:ext cx="3744416" cy="511504"/>
            </a:xfrm>
            <a:prstGeom prst="roundRect">
              <a:avLst/>
            </a:prstGeom>
            <a:grp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2" tIns="45711" rIns="91422" bIns="45711" anchor="ctr"/>
            <a:lstStyle/>
            <a:p>
              <a:pPr algn="ctr">
                <a:defRPr/>
              </a:pPr>
              <a:endParaRPr lang="zh-CN" altLang="en-US" sz="2699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6723478" y="5085978"/>
              <a:ext cx="2736174" cy="461283"/>
            </a:xfrm>
            <a:prstGeom prst="rect">
              <a:avLst/>
            </a:prstGeom>
            <a:noFill/>
          </p:spPr>
          <p:txBody>
            <a:bodyPr wrap="square" lIns="91422" tIns="45711" rIns="91422" bIns="45711">
              <a:sp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lang="zh-CN" altLang="en-US" sz="15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</a:rPr>
                <a:t>知识拓展</a:t>
              </a:r>
              <a:endParaRPr lang="zh-CN" altLang="zh-CN" sz="15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</a:endParaRPr>
            </a:p>
          </p:txBody>
        </p:sp>
      </p:grpSp>
      <p:sp>
        <p:nvSpPr>
          <p:cNvPr id="26" name="原创设计师QQ598969553            _12"/>
          <p:cNvSpPr txBox="1"/>
          <p:nvPr/>
        </p:nvSpPr>
        <p:spPr>
          <a:xfrm>
            <a:off x="253769" y="1664553"/>
            <a:ext cx="2103768" cy="1568810"/>
          </a:xfrm>
          <a:prstGeom prst="rect">
            <a:avLst/>
          </a:prstGeom>
          <a:noFill/>
        </p:spPr>
        <p:txBody>
          <a:bodyPr wrap="square" lIns="91362" tIns="45680" rIns="91362" bIns="45680">
            <a:spAutoFit/>
          </a:bodyPr>
          <a:lstStyle/>
          <a:p>
            <a:pPr>
              <a:defRPr/>
            </a:pPr>
            <a:r>
              <a:rPr lang="zh-CN" altLang="en-US" sz="3598" b="1" spc="15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本单元</a:t>
            </a:r>
            <a:endParaRPr lang="en-US" altLang="zh-CN" sz="3598" b="1" spc="150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defRPr/>
            </a:pPr>
            <a:r>
              <a:rPr lang="en-US" altLang="zh-CN" sz="3598" b="1" spc="15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en-US" altLang="zh-CN" sz="3598" b="1" spc="15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3598" b="1" spc="15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目</a:t>
            </a:r>
            <a:r>
              <a:rPr lang="zh-CN" altLang="en-US" sz="3598" b="1" spc="15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录 </a:t>
            </a:r>
            <a:endParaRPr lang="en-US" altLang="zh-CN" sz="3598" b="1" spc="15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algn="r">
              <a:defRPr/>
            </a:pPr>
            <a:r>
              <a:rPr lang="en-US" altLang="zh-CN" sz="2399" b="1" spc="15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CONTENTS</a:t>
            </a:r>
            <a:endParaRPr lang="zh-CN" altLang="en-US" sz="2399" b="1" spc="15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7" name="原创设计师QQ598969553            _13"/>
          <p:cNvSpPr/>
          <p:nvPr/>
        </p:nvSpPr>
        <p:spPr>
          <a:xfrm rot="16200000">
            <a:off x="3363487" y="738473"/>
            <a:ext cx="431823" cy="509274"/>
          </a:xfrm>
          <a:prstGeom prst="downArrow">
            <a:avLst/>
          </a:prstGeom>
          <a:solidFill>
            <a:srgbClr val="0542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05" tIns="34253" rIns="68505" bIns="34253" rtlCol="0" anchor="ctr"/>
          <a:lstStyle/>
          <a:p>
            <a:pPr algn="ctr"/>
            <a:endParaRPr lang="zh-CN" altLang="en-US" sz="1349"/>
          </a:p>
        </p:txBody>
      </p:sp>
    </p:spTree>
    <p:extLst>
      <p:ext uri="{BB962C8B-B14F-4D97-AF65-F5344CB8AC3E}">
        <p14:creationId xmlns="" xmlns:p14="http://schemas.microsoft.com/office/powerpoint/2010/main" val="3371388130"/>
      </p:ext>
    </p:extLst>
  </p:cSld>
  <p:clrMapOvr>
    <a:masterClrMapping/>
  </p:clrMapOvr>
  <p:transition spd="med" advTm="0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9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37 0.04121 L -6.25E-7 -3.33333E-6 " pathEditMode="relative" rAng="0" ptsTypes="AA">
                                      <p:cBhvr>
                                        <p:cTn id="21" dur="7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6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03737 0.0412 L -6.25E-7 2.96296E-6 " pathEditMode="relative" rAng="0" ptsTypes="AA">
                                      <p:cBhvr>
                                        <p:cTn id="29" dur="7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6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3737 0.0412 L -6.25E-7 -7.40741E-7 " pathEditMode="relative" rAng="0" ptsTypes="AA">
                                      <p:cBhvr>
                                        <p:cTn id="37" dur="7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6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3737 0.04121 L -6.25E-7 -4.44444E-6 " pathEditMode="relative" rAng="0" ptsTypes="AA">
                                      <p:cBhvr>
                                        <p:cTn id="45" dur="7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6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3737 0.04121 L -6.25E-7 -4.44444E-6 " pathEditMode="relative" rAng="0" ptsTypes="AA">
                                      <p:cBhvr>
                                        <p:cTn id="53" dur="7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700"/>
                            </p:stCondLst>
                            <p:childTnLst>
                              <p:par>
                                <p:cTn id="5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200"/>
                            </p:stCondLst>
                            <p:childTnLst>
                              <p:par>
                                <p:cTn id="63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6" grpId="1" animBg="1"/>
      <p:bldP spid="6" grpId="2" animBg="1"/>
      <p:bldP spid="10" grpId="0" animBg="1"/>
      <p:bldP spid="10" grpId="1" animBg="1"/>
      <p:bldP spid="14" grpId="0" animBg="1"/>
      <p:bldP spid="14" grpId="1" animBg="1"/>
      <p:bldP spid="18" grpId="0" animBg="1"/>
      <p:bldP spid="18" grpId="1" animBg="1"/>
      <p:bldP spid="22" grpId="0" animBg="1"/>
      <p:bldP spid="22" grpId="1" animBg="1"/>
      <p:bldP spid="26" grpId="0"/>
      <p:bldP spid="2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20810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结构体数组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473575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473575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473575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gray">
          <a:xfrm flipV="1">
            <a:off x="698499" y="1771650"/>
            <a:ext cx="6826251" cy="3173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7" y="1263651"/>
            <a:ext cx="6675438" cy="412749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805951" y="1308100"/>
            <a:ext cx="2204451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1600" b="1" dirty="0" smtClean="0">
                <a:solidFill>
                  <a:schemeClr val="bg1"/>
                </a:solidFill>
                <a:ea typeface="宋体" charset="-122"/>
              </a:rPr>
              <a:t>2.</a:t>
            </a:r>
            <a:r>
              <a:rPr lang="zh-CN" altLang="en-US" sz="1600" b="1" dirty="0" smtClean="0">
                <a:solidFill>
                  <a:schemeClr val="bg1"/>
                </a:solidFill>
                <a:ea typeface="宋体" charset="-122"/>
              </a:rPr>
              <a:t>结构体数组的初始化</a:t>
            </a:r>
            <a:endParaRPr lang="en-US" altLang="zh-CN" sz="16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gray">
          <a:xfrm>
            <a:off x="719138" y="1844674"/>
            <a:ext cx="6700838" cy="936625"/>
          </a:xfrm>
          <a:prstGeom prst="rect">
            <a:avLst/>
          </a:prstGeom>
          <a:solidFill>
            <a:srgbClr val="93E3FF">
              <a:alpha val="49804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7" name="Rectangle 23"/>
          <p:cNvSpPr>
            <a:spLocks noChangeArrowheads="1"/>
          </p:cNvSpPr>
          <p:nvPr/>
        </p:nvSpPr>
        <p:spPr bwMode="gray">
          <a:xfrm>
            <a:off x="752475" y="2036763"/>
            <a:ext cx="6619875" cy="5878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171450" indent="-171450">
              <a:lnSpc>
                <a:spcPct val="70000"/>
              </a:lnSpc>
            </a:pPr>
            <a:endParaRPr lang="en-US" altLang="zh-CN" sz="1200" b="1" dirty="0" smtClean="0">
              <a:latin typeface="+mn-ea"/>
            </a:endParaRPr>
          </a:p>
          <a:p>
            <a:pPr marL="171450" indent="-171450">
              <a:lnSpc>
                <a:spcPct val="70000"/>
              </a:lnSpc>
            </a:pPr>
            <a:r>
              <a:rPr lang="zh-CN" altLang="en-US" sz="1800" b="1" dirty="0" smtClean="0">
                <a:latin typeface="+mn-ea"/>
              </a:rPr>
              <a:t>初始化形式</a:t>
            </a:r>
            <a:r>
              <a:rPr lang="en-US" altLang="zh-CN" sz="1800" b="1" dirty="0" smtClean="0">
                <a:latin typeface="+mn-ea"/>
              </a:rPr>
              <a:t>1</a:t>
            </a:r>
            <a:r>
              <a:rPr lang="zh-CN" altLang="en-US" sz="1800" b="1" dirty="0" smtClean="0">
                <a:latin typeface="+mn-ea"/>
              </a:rPr>
              <a:t>：</a:t>
            </a:r>
            <a:r>
              <a:rPr lang="en-US" altLang="zh-CN" sz="1800" dirty="0" smtClean="0">
                <a:latin typeface="+mn-ea"/>
              </a:rPr>
              <a:t> </a:t>
            </a:r>
            <a:r>
              <a:rPr lang="en-US" altLang="zh-CN" sz="1800" dirty="0" err="1" smtClean="0">
                <a:latin typeface="+mn-ea"/>
              </a:rPr>
              <a:t>struct</a:t>
            </a:r>
            <a:r>
              <a:rPr lang="en-US" altLang="zh-CN" sz="1800" dirty="0" smtClean="0">
                <a:latin typeface="+mn-ea"/>
              </a:rPr>
              <a:t> </a:t>
            </a:r>
            <a:r>
              <a:rPr lang="zh-CN" altLang="zh-CN" sz="1800" dirty="0" smtClean="0">
                <a:latin typeface="+mn-ea"/>
              </a:rPr>
              <a:t>结构体名 结构体数组名</a:t>
            </a:r>
            <a:r>
              <a:rPr lang="en-US" altLang="zh-CN" sz="1800" dirty="0" smtClean="0">
                <a:latin typeface="+mn-ea"/>
              </a:rPr>
              <a:t>[]={</a:t>
            </a:r>
            <a:r>
              <a:rPr lang="zh-CN" altLang="zh-CN" sz="1800" dirty="0" smtClean="0">
                <a:latin typeface="+mn-ea"/>
              </a:rPr>
              <a:t>初始数据</a:t>
            </a:r>
            <a:r>
              <a:rPr lang="en-US" altLang="zh-CN" sz="1800" dirty="0" smtClean="0">
                <a:latin typeface="+mn-ea"/>
              </a:rPr>
              <a:t>}</a:t>
            </a:r>
            <a:r>
              <a:rPr lang="zh-CN" altLang="zh-CN" sz="1800" dirty="0" smtClean="0">
                <a:latin typeface="+mn-ea"/>
              </a:rPr>
              <a:t>；</a:t>
            </a:r>
            <a:r>
              <a:rPr lang="en-US" altLang="zh-CN" sz="1800" b="1" dirty="0" smtClean="0">
                <a:latin typeface="+mn-ea"/>
              </a:rPr>
              <a:t> </a:t>
            </a:r>
          </a:p>
          <a:p>
            <a:pPr marL="171450" indent="-171450">
              <a:lnSpc>
                <a:spcPct val="70000"/>
              </a:lnSpc>
            </a:pPr>
            <a:endParaRPr lang="en-US" altLang="zh-CN" sz="1600" b="1" dirty="0">
              <a:ea typeface="宋体" charset="-122"/>
            </a:endParaRPr>
          </a:p>
        </p:txBody>
      </p:sp>
      <p:sp>
        <p:nvSpPr>
          <p:cNvPr id="30" name="Rectangle 17"/>
          <p:cNvSpPr>
            <a:spLocks noChangeArrowheads="1"/>
          </p:cNvSpPr>
          <p:nvPr/>
        </p:nvSpPr>
        <p:spPr bwMode="gray">
          <a:xfrm>
            <a:off x="757238" y="2930525"/>
            <a:ext cx="6624637" cy="1346200"/>
          </a:xfrm>
          <a:prstGeom prst="rect">
            <a:avLst/>
          </a:prstGeom>
          <a:solidFill>
            <a:srgbClr val="93E3FF">
              <a:alpha val="49804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35" name="Rectangle 23"/>
          <p:cNvSpPr>
            <a:spLocks noChangeArrowheads="1"/>
          </p:cNvSpPr>
          <p:nvPr/>
        </p:nvSpPr>
        <p:spPr bwMode="gray">
          <a:xfrm>
            <a:off x="714375" y="2951163"/>
            <a:ext cx="6619875" cy="169584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171450" indent="-171450">
              <a:lnSpc>
                <a:spcPct val="70000"/>
              </a:lnSpc>
            </a:pPr>
            <a:endParaRPr lang="en-US" altLang="zh-CN" sz="1200" b="1" dirty="0" smtClean="0">
              <a:latin typeface="+mn-ea"/>
            </a:endParaRPr>
          </a:p>
          <a:p>
            <a:r>
              <a:rPr lang="zh-CN" altLang="en-US" sz="1800" b="1" dirty="0" smtClean="0">
                <a:latin typeface="+mn-ea"/>
              </a:rPr>
              <a:t>初始化形式</a:t>
            </a:r>
            <a:r>
              <a:rPr lang="en-US" altLang="zh-CN" sz="1800" b="1" dirty="0" smtClean="0">
                <a:latin typeface="+mn-ea"/>
              </a:rPr>
              <a:t>2</a:t>
            </a:r>
            <a:r>
              <a:rPr lang="zh-CN" altLang="en-US" sz="1800" b="1" dirty="0" smtClean="0">
                <a:latin typeface="+mn-ea"/>
              </a:rPr>
              <a:t>：</a:t>
            </a:r>
            <a:r>
              <a:rPr lang="en-US" altLang="zh-CN" sz="1800" dirty="0" smtClean="0">
                <a:latin typeface="+mn-ea"/>
              </a:rPr>
              <a:t> </a:t>
            </a:r>
            <a:r>
              <a:rPr lang="en-US" altLang="zh-CN" sz="1800" dirty="0" err="1" smtClean="0"/>
              <a:t>struct</a:t>
            </a:r>
            <a:r>
              <a:rPr lang="en-US" altLang="zh-CN" sz="1800" dirty="0" smtClean="0"/>
              <a:t> </a:t>
            </a:r>
            <a:r>
              <a:rPr lang="zh-CN" altLang="zh-CN" sz="1800" dirty="0" smtClean="0"/>
              <a:t>结构体名</a:t>
            </a:r>
          </a:p>
          <a:p>
            <a:r>
              <a:rPr lang="en-US" altLang="zh-CN" sz="1800" dirty="0" smtClean="0"/>
              <a:t>                                   {</a:t>
            </a:r>
            <a:endParaRPr lang="zh-CN" altLang="zh-CN" sz="1800" dirty="0" smtClean="0"/>
          </a:p>
          <a:p>
            <a:r>
              <a:rPr lang="en-US" altLang="zh-CN" sz="1800" dirty="0" smtClean="0"/>
              <a:t>                                      </a:t>
            </a:r>
            <a:r>
              <a:rPr lang="zh-CN" altLang="zh-CN" sz="1800" dirty="0" smtClean="0"/>
              <a:t>结构体成员表；</a:t>
            </a:r>
          </a:p>
          <a:p>
            <a:r>
              <a:rPr lang="en-US" altLang="zh-CN" sz="1800" dirty="0" smtClean="0"/>
              <a:t>                                   } </a:t>
            </a:r>
            <a:r>
              <a:rPr lang="zh-CN" altLang="zh-CN" sz="1800" dirty="0" smtClean="0"/>
              <a:t>结构体数组名</a:t>
            </a:r>
            <a:r>
              <a:rPr lang="en-US" altLang="zh-CN" sz="1800" dirty="0" smtClean="0"/>
              <a:t>[ ]={</a:t>
            </a:r>
            <a:r>
              <a:rPr lang="zh-CN" altLang="zh-CN" sz="1800" dirty="0" smtClean="0"/>
              <a:t>初始数据</a:t>
            </a:r>
            <a:r>
              <a:rPr lang="en-US" altLang="zh-CN" sz="1800" dirty="0" smtClean="0"/>
              <a:t>}</a:t>
            </a:r>
            <a:r>
              <a:rPr lang="zh-CN" altLang="zh-CN" sz="1800" dirty="0" smtClean="0"/>
              <a:t>；</a:t>
            </a:r>
          </a:p>
          <a:p>
            <a:pPr marL="171450" indent="-171450">
              <a:lnSpc>
                <a:spcPct val="70000"/>
              </a:lnSpc>
            </a:pPr>
            <a:endParaRPr lang="en-US" altLang="zh-CN" sz="1800" b="1" dirty="0" smtClean="0">
              <a:latin typeface="+mn-ea"/>
            </a:endParaRPr>
          </a:p>
          <a:p>
            <a:pPr marL="171450" indent="-171450">
              <a:lnSpc>
                <a:spcPct val="70000"/>
              </a:lnSpc>
            </a:pPr>
            <a:endParaRPr lang="en-US" altLang="zh-CN" sz="1600" b="1" dirty="0"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7" grpId="0"/>
      <p:bldP spid="3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20810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结构体数组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90220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90220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90220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6" name="Rectangle 19"/>
          <p:cNvSpPr>
            <a:spLocks noChangeArrowheads="1"/>
          </p:cNvSpPr>
          <p:nvPr/>
        </p:nvSpPr>
        <p:spPr bwMode="gray">
          <a:xfrm>
            <a:off x="814387" y="1362075"/>
            <a:ext cx="6538913" cy="3409950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00000"/>
              </a:lnSpc>
              <a:spcAft>
                <a:spcPts val="0"/>
              </a:spcAft>
              <a:defRPr/>
            </a:pPr>
            <a:r>
              <a:rPr lang="zh-CN" altLang="zh-CN" sz="1800" b="1" dirty="0" smtClean="0">
                <a:latin typeface="+mn-ea"/>
              </a:rPr>
              <a:t>【例</a:t>
            </a:r>
            <a:r>
              <a:rPr lang="en-US" altLang="zh-CN" sz="1800" b="1" dirty="0" smtClean="0">
                <a:latin typeface="+mn-ea"/>
              </a:rPr>
              <a:t>10-2</a:t>
            </a:r>
            <a:r>
              <a:rPr lang="zh-CN" altLang="zh-CN" sz="1800" b="1" dirty="0" smtClean="0">
                <a:latin typeface="+mn-ea"/>
              </a:rPr>
              <a:t>】</a:t>
            </a:r>
            <a:r>
              <a:rPr lang="zh-CN" altLang="zh-CN" sz="1800" dirty="0" smtClean="0"/>
              <a:t>建立同学通讯录。</a:t>
            </a:r>
            <a:endParaRPr lang="en-US" altLang="zh-CN" sz="18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zh-CN" altLang="zh-CN" sz="1600" dirty="0" smtClean="0">
              <a:latin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1381124" y="2406759"/>
            <a:ext cx="488632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Aft>
                <a:spcPts val="0"/>
              </a:spcAft>
              <a:defRPr/>
            </a:pPr>
            <a:r>
              <a:rPr lang="zh-CN" altLang="zh-CN" sz="1600" b="1" dirty="0" smtClean="0">
                <a:solidFill>
                  <a:srgbClr val="FF0000"/>
                </a:solidFill>
                <a:latin typeface="+mn-ea"/>
              </a:rPr>
              <a:t>程序分析：</a:t>
            </a:r>
            <a:endParaRPr lang="en-US" altLang="zh-CN" sz="1600" b="1" dirty="0" smtClean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1600" dirty="0" smtClean="0"/>
              <a:t>         </a:t>
            </a:r>
            <a:r>
              <a:rPr lang="zh-CN" altLang="zh-CN" sz="1600" dirty="0" smtClean="0"/>
              <a:t>定义一个结构</a:t>
            </a:r>
            <a:r>
              <a:rPr lang="en-US" altLang="zh-CN" sz="1600" dirty="0" err="1" smtClean="0"/>
              <a:t>mem</a:t>
            </a:r>
            <a:r>
              <a:rPr lang="en-US" altLang="zh-CN" sz="1600" dirty="0" smtClean="0"/>
              <a:t>,</a:t>
            </a:r>
            <a:r>
              <a:rPr lang="zh-CN" altLang="zh-CN" sz="1600" dirty="0" smtClean="0"/>
              <a:t>包含两个成员</a:t>
            </a:r>
            <a:r>
              <a:rPr lang="en-US" altLang="zh-CN" sz="1600" dirty="0" smtClean="0"/>
              <a:t>name</a:t>
            </a:r>
            <a:r>
              <a:rPr lang="zh-CN" altLang="zh-CN" sz="1600" dirty="0" smtClean="0"/>
              <a:t>和</a:t>
            </a:r>
            <a:r>
              <a:rPr lang="en-US" altLang="zh-CN" sz="1600" dirty="0" smtClean="0"/>
              <a:t>phone</a:t>
            </a:r>
            <a:r>
              <a:rPr lang="zh-CN" altLang="zh-CN" sz="1600" dirty="0" smtClean="0"/>
              <a:t>用来表示姓名和电话号码。在</a:t>
            </a:r>
            <a:r>
              <a:rPr lang="en-US" altLang="zh-CN" sz="1600" dirty="0" smtClean="0"/>
              <a:t>main</a:t>
            </a:r>
            <a:r>
              <a:rPr lang="zh-CN" altLang="zh-CN" sz="1600" dirty="0" smtClean="0"/>
              <a:t>函数中定义</a:t>
            </a:r>
            <a:r>
              <a:rPr lang="en-US" altLang="zh-CN" sz="1600" dirty="0" smtClean="0"/>
              <a:t>man</a:t>
            </a:r>
            <a:r>
              <a:rPr lang="zh-CN" altLang="zh-CN" sz="1600" dirty="0" smtClean="0"/>
              <a:t>为具有</a:t>
            </a:r>
            <a:r>
              <a:rPr lang="en-US" altLang="zh-CN" sz="1600" dirty="0" smtClean="0"/>
              <a:t>men</a:t>
            </a:r>
            <a:r>
              <a:rPr lang="zh-CN" altLang="zh-CN" sz="1600" dirty="0" smtClean="0"/>
              <a:t>类型的结构数组。用</a:t>
            </a:r>
            <a:r>
              <a:rPr lang="en-US" altLang="zh-CN" sz="1600" dirty="0" smtClean="0"/>
              <a:t>for</a:t>
            </a:r>
            <a:r>
              <a:rPr lang="zh-CN" altLang="zh-CN" sz="1600" dirty="0" smtClean="0"/>
              <a:t>循环控制各个元素中两个成员值的输入。最后输出所有信息。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6"/>
          <p:cNvSpPr txBox="1">
            <a:spLocks noChangeArrowheads="1"/>
          </p:cNvSpPr>
          <p:nvPr/>
        </p:nvSpPr>
        <p:spPr bwMode="auto">
          <a:xfrm>
            <a:off x="2391526" y="2143263"/>
            <a:ext cx="145058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3600" b="1" u="none" strike="noStrike" cap="none" normalizeH="0" baseline="0" dirty="0" smtClean="0">
                <a:ln>
                  <a:noFill/>
                </a:ln>
                <a:solidFill>
                  <a:srgbClr val="577188"/>
                </a:solidFill>
                <a:effectLst/>
                <a:latin typeface="Impact" pitchFamily="34" charset="0"/>
                <a:cs typeface="+mn-ea"/>
              </a:rPr>
              <a:t>任务</a:t>
            </a:r>
            <a:r>
              <a:rPr kumimoji="0" lang="en-US" altLang="zh-CN" sz="3600" b="1" u="none" strike="noStrike" cap="none" normalizeH="0" baseline="0" dirty="0" smtClean="0">
                <a:ln>
                  <a:noFill/>
                </a:ln>
                <a:solidFill>
                  <a:srgbClr val="577188"/>
                </a:solidFill>
                <a:effectLst/>
                <a:latin typeface="Impact" pitchFamily="34" charset="0"/>
                <a:cs typeface="+mn-ea"/>
              </a:rPr>
              <a:t>3</a:t>
            </a:r>
            <a:endParaRPr kumimoji="0" lang="zh-CN" sz="3600" b="1" u="none" strike="noStrike" cap="none" normalizeH="0" baseline="0" dirty="0">
              <a:ln>
                <a:noFill/>
              </a:ln>
              <a:solidFill>
                <a:srgbClr val="577188"/>
              </a:solidFill>
              <a:effectLst/>
              <a:latin typeface="Impact" pitchFamily="34" charset="0"/>
              <a:cs typeface="+mn-ea"/>
            </a:endParaRPr>
          </a:p>
        </p:txBody>
      </p:sp>
      <p:sp>
        <p:nvSpPr>
          <p:cNvPr id="36" name="TextBox 6"/>
          <p:cNvSpPr txBox="1">
            <a:spLocks noChangeArrowheads="1"/>
          </p:cNvSpPr>
          <p:nvPr/>
        </p:nvSpPr>
        <p:spPr bwMode="auto">
          <a:xfrm>
            <a:off x="3790334" y="2121240"/>
            <a:ext cx="27006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+mn-ea"/>
              </a:rPr>
              <a:t>共用体</a:t>
            </a:r>
            <a:endParaRPr kumimoji="0" lang="zh-CN" sz="3200" b="1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itchFamily="34" charset="0"/>
              <a:cs typeface="+mn-ea"/>
            </a:endParaRPr>
          </a:p>
        </p:txBody>
      </p:sp>
      <p:sp>
        <p:nvSpPr>
          <p:cNvPr id="38" name="TextBox 6"/>
          <p:cNvSpPr txBox="1">
            <a:spLocks noChangeArrowheads="1"/>
          </p:cNvSpPr>
          <p:nvPr/>
        </p:nvSpPr>
        <p:spPr bwMode="auto">
          <a:xfrm>
            <a:off x="2458323" y="1897071"/>
            <a:ext cx="1316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>
                <a:ln>
                  <a:noFill/>
                </a:ln>
                <a:solidFill>
                  <a:srgbClr val="577188"/>
                </a:solidFill>
                <a:effectLst/>
                <a:latin typeface="+mn-ea"/>
                <a:cs typeface="+mn-ea"/>
              </a:rPr>
              <a:t>PART</a:t>
            </a:r>
            <a:endParaRPr kumimoji="0" lang="zh-CN" sz="1800" b="0" i="0" u="none" strike="noStrike" cap="none" normalizeH="0" baseline="0" dirty="0">
              <a:ln>
                <a:noFill/>
              </a:ln>
              <a:solidFill>
                <a:srgbClr val="577188"/>
              </a:solidFill>
              <a:effectLst/>
              <a:latin typeface="Arial" pitchFamily="34" charset="0"/>
              <a:cs typeface="+mn-ea"/>
            </a:endParaRPr>
          </a:p>
        </p:txBody>
      </p:sp>
      <p:grpSp>
        <p:nvGrpSpPr>
          <p:cNvPr id="2" name="组合 10">
            <a:extLst>
              <a:ext uri="{FF2B5EF4-FFF2-40B4-BE49-F238E27FC236}">
                <a16:creationId xmlns="" xmlns:a16="http://schemas.microsoft.com/office/drawing/2014/main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2" name="Freeform 5">
              <a:extLst>
                <a:ext uri="{FF2B5EF4-FFF2-40B4-BE49-F238E27FC236}">
                  <a16:creationId xmlns="" xmlns:a16="http://schemas.microsoft.com/office/drawing/2014/main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6">
              <a:extLst>
                <a:ext uri="{FF2B5EF4-FFF2-40B4-BE49-F238E27FC236}">
                  <a16:creationId xmlns="" xmlns:a16="http://schemas.microsoft.com/office/drawing/2014/main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7">
              <a:extLst>
                <a:ext uri="{FF2B5EF4-FFF2-40B4-BE49-F238E27FC236}">
                  <a16:creationId xmlns="" xmlns:a16="http://schemas.microsoft.com/office/drawing/2014/main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6" name="Freeform 8">
              <a:extLst>
                <a:ext uri="{FF2B5EF4-FFF2-40B4-BE49-F238E27FC236}">
                  <a16:creationId xmlns="" xmlns:a16="http://schemas.microsoft.com/office/drawing/2014/main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7" name="Freeform 9">
              <a:extLst>
                <a:ext uri="{FF2B5EF4-FFF2-40B4-BE49-F238E27FC236}">
                  <a16:creationId xmlns="" xmlns:a16="http://schemas.microsoft.com/office/drawing/2014/main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8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366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2900"/>
                            </p:stCondLst>
                            <p:childTnLst>
                              <p:par>
                                <p:cTn id="2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8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共用体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90220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90220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90220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81050" y="1263650"/>
            <a:ext cx="6600825" cy="469900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zh-CN" altLang="en-US" sz="16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zh-CN" sz="1600" b="1" dirty="0" smtClean="0">
                <a:solidFill>
                  <a:schemeClr val="bg1"/>
                </a:solidFill>
                <a:latin typeface="+mn-ea"/>
              </a:rPr>
              <a:t>1.</a:t>
            </a:r>
            <a:r>
              <a:rPr lang="zh-CN" altLang="en-US" sz="1600" b="1" dirty="0" smtClean="0">
                <a:solidFill>
                  <a:schemeClr val="bg1"/>
                </a:solidFill>
                <a:latin typeface="+mn-ea"/>
              </a:rPr>
              <a:t>共用体类型的定义</a:t>
            </a:r>
            <a:endParaRPr lang="zh-CN" altLang="en-US" sz="1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6" name="Rectangle 19"/>
          <p:cNvSpPr>
            <a:spLocks noChangeArrowheads="1"/>
          </p:cNvSpPr>
          <p:nvPr/>
        </p:nvSpPr>
        <p:spPr bwMode="gray">
          <a:xfrm>
            <a:off x="757237" y="1771650"/>
            <a:ext cx="6538913" cy="2971800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00000"/>
              </a:lnSpc>
              <a:spcAft>
                <a:spcPts val="0"/>
              </a:spcAft>
              <a:defRPr/>
            </a:pPr>
            <a:r>
              <a:rPr lang="zh-CN" altLang="en-US" sz="1600" dirty="0" smtClean="0">
                <a:latin typeface="+mn-ea"/>
              </a:rPr>
              <a:t>一般形式：</a:t>
            </a: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zh-CN" altLang="zh-CN" sz="1600" dirty="0" smtClean="0">
              <a:latin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247899" y="2414647"/>
            <a:ext cx="160020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dirty="0" smtClean="0"/>
              <a:t>union </a:t>
            </a:r>
            <a:r>
              <a:rPr lang="zh-CN" altLang="zh-CN" sz="1600" dirty="0" smtClean="0"/>
              <a:t>共用体名</a:t>
            </a:r>
          </a:p>
          <a:p>
            <a:r>
              <a:rPr lang="en-US" altLang="zh-CN" sz="1600" dirty="0" smtClean="0"/>
              <a:t>{</a:t>
            </a:r>
            <a:endParaRPr lang="zh-CN" altLang="zh-CN" sz="1600" dirty="0" smtClean="0"/>
          </a:p>
          <a:p>
            <a:r>
              <a:rPr lang="zh-CN" altLang="zh-CN" sz="1600" dirty="0" smtClean="0"/>
              <a:t>成员列表</a:t>
            </a:r>
          </a:p>
          <a:p>
            <a:r>
              <a:rPr lang="en-US" altLang="zh-CN" sz="1600" dirty="0" smtClean="0"/>
              <a:t>}</a:t>
            </a:r>
            <a:r>
              <a:rPr lang="zh-CN" altLang="zh-CN" sz="1600" dirty="0" smtClean="0"/>
              <a:t>；</a:t>
            </a:r>
          </a:p>
          <a:p>
            <a:pPr>
              <a:lnSpc>
                <a:spcPct val="150000"/>
              </a:lnSpc>
              <a:defRPr/>
            </a:pPr>
            <a:endParaRPr lang="zh-CN" altLang="zh-CN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共用体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90220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90220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90220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81050" y="1263650"/>
            <a:ext cx="6600825" cy="469900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zh-CN" altLang="en-US" sz="16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zh-CN" sz="1600" b="1" dirty="0" smtClean="0">
                <a:solidFill>
                  <a:schemeClr val="bg1"/>
                </a:solidFill>
                <a:latin typeface="+mn-ea"/>
              </a:rPr>
              <a:t>1.</a:t>
            </a:r>
            <a:r>
              <a:rPr lang="zh-CN" altLang="en-US" sz="1600" b="1" dirty="0" smtClean="0">
                <a:solidFill>
                  <a:schemeClr val="bg1"/>
                </a:solidFill>
                <a:latin typeface="+mn-ea"/>
              </a:rPr>
              <a:t>共用体类型的定义</a:t>
            </a:r>
            <a:endParaRPr lang="zh-CN" altLang="en-US" sz="1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6" name="Rectangle 19"/>
          <p:cNvSpPr>
            <a:spLocks noChangeArrowheads="1"/>
          </p:cNvSpPr>
          <p:nvPr/>
        </p:nvSpPr>
        <p:spPr bwMode="gray">
          <a:xfrm>
            <a:off x="1023938" y="1828800"/>
            <a:ext cx="2719388" cy="2971800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00000"/>
              </a:lnSpc>
              <a:spcAft>
                <a:spcPts val="0"/>
              </a:spcAft>
              <a:defRPr/>
            </a:pPr>
            <a:r>
              <a:rPr lang="zh-CN" altLang="en-US" sz="1600" dirty="0" smtClean="0">
                <a:latin typeface="+mn-ea"/>
              </a:rPr>
              <a:t>一般形式：</a:t>
            </a: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zh-CN" altLang="zh-CN" sz="1600" dirty="0" smtClean="0">
              <a:latin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247899" y="2414647"/>
            <a:ext cx="160020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dirty="0" smtClean="0"/>
              <a:t>union </a:t>
            </a:r>
            <a:r>
              <a:rPr lang="zh-CN" altLang="zh-CN" sz="1600" dirty="0" smtClean="0"/>
              <a:t>共用体名</a:t>
            </a:r>
          </a:p>
          <a:p>
            <a:r>
              <a:rPr lang="en-US" altLang="zh-CN" sz="1600" dirty="0" smtClean="0"/>
              <a:t>{</a:t>
            </a:r>
            <a:endParaRPr lang="zh-CN" altLang="zh-CN" sz="1600" dirty="0" smtClean="0"/>
          </a:p>
          <a:p>
            <a:r>
              <a:rPr lang="zh-CN" altLang="zh-CN" sz="1600" dirty="0" smtClean="0"/>
              <a:t>成员列表</a:t>
            </a:r>
          </a:p>
          <a:p>
            <a:r>
              <a:rPr lang="en-US" altLang="zh-CN" sz="1600" dirty="0" smtClean="0"/>
              <a:t>}</a:t>
            </a:r>
            <a:r>
              <a:rPr lang="zh-CN" altLang="zh-CN" sz="1600" dirty="0" smtClean="0"/>
              <a:t>；</a:t>
            </a:r>
          </a:p>
          <a:p>
            <a:pPr>
              <a:lnSpc>
                <a:spcPct val="150000"/>
              </a:lnSpc>
              <a:defRPr/>
            </a:pPr>
            <a:endParaRPr lang="zh-CN" altLang="zh-CN" sz="1600" dirty="0" smtClean="0"/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gray">
          <a:xfrm>
            <a:off x="3783012" y="1809750"/>
            <a:ext cx="3513137" cy="2914650"/>
          </a:xfrm>
          <a:prstGeom prst="rect">
            <a:avLst/>
          </a:prstGeom>
          <a:solidFill>
            <a:srgbClr val="93E3F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50000"/>
              </a:lnSpc>
              <a:defRPr/>
            </a:pPr>
            <a:endParaRPr lang="en-US" altLang="zh-CN" sz="1600" b="1" dirty="0" smtClean="0"/>
          </a:p>
          <a:p>
            <a:pPr>
              <a:lnSpc>
                <a:spcPct val="150000"/>
              </a:lnSpc>
              <a:defRPr/>
            </a:pPr>
            <a:endParaRPr lang="en-US" altLang="zh-CN" sz="1600" b="1" dirty="0" smtClean="0"/>
          </a:p>
          <a:p>
            <a:pPr>
              <a:lnSpc>
                <a:spcPct val="150000"/>
              </a:lnSpc>
              <a:defRPr/>
            </a:pPr>
            <a:endParaRPr lang="en-US" altLang="zh-CN" sz="1600" b="1" dirty="0" smtClean="0"/>
          </a:p>
          <a:p>
            <a:pPr>
              <a:lnSpc>
                <a:spcPct val="150000"/>
              </a:lnSpc>
              <a:defRPr/>
            </a:pPr>
            <a:endParaRPr lang="en-US" altLang="zh-CN" sz="1600" b="1" dirty="0" smtClean="0"/>
          </a:p>
          <a:p>
            <a:pPr>
              <a:lnSpc>
                <a:spcPct val="150000"/>
              </a:lnSpc>
              <a:defRPr/>
            </a:pPr>
            <a:r>
              <a:rPr lang="zh-CN" altLang="en-US" sz="1600" b="1" dirty="0" smtClean="0"/>
              <a:t>说明：</a:t>
            </a:r>
            <a:endParaRPr lang="en-US" altLang="zh-CN" sz="1600" b="1" dirty="0" smtClean="0"/>
          </a:p>
          <a:p>
            <a:pPr>
              <a:lnSpc>
                <a:spcPct val="150000"/>
              </a:lnSpc>
              <a:defRPr/>
            </a:pPr>
            <a:r>
              <a:rPr lang="en-US" altLang="zh-CN" sz="1600" b="1" dirty="0" smtClean="0"/>
              <a:t>       1.</a:t>
            </a:r>
            <a:r>
              <a:rPr lang="en-US" altLang="zh-CN" sz="1600" dirty="0" smtClean="0"/>
              <a:t> union</a:t>
            </a:r>
            <a:r>
              <a:rPr lang="zh-CN" altLang="zh-CN" sz="1600" dirty="0" smtClean="0"/>
              <a:t>为关键字，表示定义</a:t>
            </a:r>
            <a:r>
              <a:rPr lang="en-US" altLang="zh-CN" sz="1600" dirty="0" smtClean="0"/>
              <a:t>1</a:t>
            </a:r>
            <a:r>
              <a:rPr lang="zh-CN" altLang="zh-CN" sz="1600" dirty="0" smtClean="0"/>
              <a:t>个</a:t>
            </a:r>
            <a:endParaRPr lang="en-US" altLang="zh-CN" sz="1600" dirty="0" smtClean="0"/>
          </a:p>
          <a:p>
            <a:pPr>
              <a:lnSpc>
                <a:spcPct val="150000"/>
              </a:lnSpc>
              <a:defRPr/>
            </a:pPr>
            <a:r>
              <a:rPr lang="en-US" altLang="zh-CN" sz="1600" dirty="0" smtClean="0"/>
              <a:t>            </a:t>
            </a:r>
            <a:r>
              <a:rPr lang="zh-CN" altLang="zh-CN" sz="1600" dirty="0" smtClean="0"/>
              <a:t>共用体类型。</a:t>
            </a:r>
            <a:endParaRPr lang="en-US" altLang="zh-CN" sz="1600" dirty="0" smtClean="0"/>
          </a:p>
          <a:p>
            <a:pPr>
              <a:lnSpc>
                <a:spcPct val="150000"/>
              </a:lnSpc>
              <a:defRPr/>
            </a:pPr>
            <a:r>
              <a:rPr lang="en-US" altLang="zh-CN" sz="1600" dirty="0" smtClean="0"/>
              <a:t>          </a:t>
            </a:r>
            <a:r>
              <a:rPr lang="zh-CN" altLang="en-US" sz="1600" dirty="0" smtClean="0"/>
              <a:t>*</a:t>
            </a:r>
            <a:r>
              <a:rPr lang="zh-CN" altLang="zh-CN" sz="1600" dirty="0" smtClean="0"/>
              <a:t>共用体名为</a:t>
            </a:r>
            <a:r>
              <a:rPr lang="en-US" altLang="zh-CN" sz="1600" dirty="0" smtClean="0"/>
              <a:t>C</a:t>
            </a:r>
            <a:r>
              <a:rPr lang="zh-CN" altLang="zh-CN" sz="1600" dirty="0" smtClean="0"/>
              <a:t>语言合法的标识符。</a:t>
            </a:r>
          </a:p>
          <a:p>
            <a:pPr>
              <a:lnSpc>
                <a:spcPct val="150000"/>
              </a:lnSpc>
              <a:defRPr/>
            </a:pPr>
            <a:endParaRPr lang="en-US" altLang="zh-CN" sz="1600" b="1" dirty="0" smtClean="0"/>
          </a:p>
          <a:p>
            <a:pPr>
              <a:lnSpc>
                <a:spcPct val="150000"/>
              </a:lnSpc>
              <a:defRPr/>
            </a:pPr>
            <a:endParaRPr lang="en-US" altLang="zh-CN" sz="1600" b="1" dirty="0" smtClean="0"/>
          </a:p>
          <a:p>
            <a:pPr>
              <a:lnSpc>
                <a:spcPct val="150000"/>
              </a:lnSpc>
              <a:defRPr/>
            </a:pPr>
            <a:endParaRPr lang="en-US" altLang="zh-CN" sz="1600" b="1" dirty="0" smtClean="0"/>
          </a:p>
          <a:p>
            <a:pPr>
              <a:defRPr/>
            </a:pPr>
            <a:endParaRPr lang="en-US" altLang="zh-CN" sz="1600" b="1" dirty="0" smtClean="0"/>
          </a:p>
          <a:p>
            <a:pPr>
              <a:defRPr/>
            </a:pPr>
            <a:endParaRPr lang="en-US" altLang="zh-CN" sz="1600" b="1" dirty="0" smtClean="0"/>
          </a:p>
          <a:p>
            <a:pPr>
              <a:defRPr/>
            </a:pPr>
            <a:endParaRPr lang="en-US" altLang="zh-CN" sz="1600" b="1" dirty="0" smtClean="0"/>
          </a:p>
          <a:p>
            <a:pPr>
              <a:defRPr/>
            </a:pPr>
            <a:endParaRPr lang="en-US" altLang="zh-CN" sz="1600" b="1" dirty="0" smtClean="0"/>
          </a:p>
          <a:p>
            <a:pPr>
              <a:defRPr/>
            </a:pPr>
            <a:endParaRPr lang="en-US" altLang="zh-CN" sz="1600" b="1" dirty="0" smtClean="0"/>
          </a:p>
          <a:p>
            <a:pPr>
              <a:defRPr/>
            </a:pPr>
            <a:endParaRPr lang="zh-CN" altLang="zh-CN" sz="1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共用体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90220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90220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90220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81050" y="1263650"/>
            <a:ext cx="6600825" cy="469900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zh-CN" altLang="en-US" sz="16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zh-CN" sz="1600" b="1" dirty="0" smtClean="0">
                <a:solidFill>
                  <a:schemeClr val="bg1"/>
                </a:solidFill>
                <a:latin typeface="+mn-ea"/>
              </a:rPr>
              <a:t>1.</a:t>
            </a:r>
            <a:r>
              <a:rPr lang="zh-CN" altLang="en-US" sz="1600" b="1" dirty="0" smtClean="0">
                <a:solidFill>
                  <a:schemeClr val="bg1"/>
                </a:solidFill>
                <a:latin typeface="+mn-ea"/>
              </a:rPr>
              <a:t>共用体类型的定义</a:t>
            </a:r>
            <a:endParaRPr lang="zh-CN" altLang="en-US" sz="1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6" name="Rectangle 19"/>
          <p:cNvSpPr>
            <a:spLocks noChangeArrowheads="1"/>
          </p:cNvSpPr>
          <p:nvPr/>
        </p:nvSpPr>
        <p:spPr bwMode="gray">
          <a:xfrm>
            <a:off x="1023938" y="1828800"/>
            <a:ext cx="2719388" cy="2971800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00000"/>
              </a:lnSpc>
              <a:spcAft>
                <a:spcPts val="0"/>
              </a:spcAft>
              <a:defRPr/>
            </a:pPr>
            <a:r>
              <a:rPr lang="zh-CN" altLang="en-US" sz="1600" dirty="0" smtClean="0">
                <a:latin typeface="+mn-ea"/>
              </a:rPr>
              <a:t>一般形式：</a:t>
            </a: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zh-CN" altLang="zh-CN" sz="1600" dirty="0" smtClean="0">
              <a:latin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247899" y="2414647"/>
            <a:ext cx="160020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dirty="0" smtClean="0"/>
              <a:t>union </a:t>
            </a:r>
            <a:r>
              <a:rPr lang="zh-CN" altLang="zh-CN" sz="1600" dirty="0" smtClean="0"/>
              <a:t>共用体名</a:t>
            </a:r>
          </a:p>
          <a:p>
            <a:r>
              <a:rPr lang="en-US" altLang="zh-CN" sz="1600" dirty="0" smtClean="0"/>
              <a:t>{</a:t>
            </a:r>
            <a:endParaRPr lang="zh-CN" altLang="zh-CN" sz="1600" dirty="0" smtClean="0"/>
          </a:p>
          <a:p>
            <a:r>
              <a:rPr lang="zh-CN" altLang="zh-CN" sz="1600" dirty="0" smtClean="0"/>
              <a:t>成员列表</a:t>
            </a:r>
          </a:p>
          <a:p>
            <a:r>
              <a:rPr lang="en-US" altLang="zh-CN" sz="1600" dirty="0" smtClean="0"/>
              <a:t>}</a:t>
            </a:r>
            <a:r>
              <a:rPr lang="zh-CN" altLang="zh-CN" sz="1600" dirty="0" smtClean="0"/>
              <a:t>；</a:t>
            </a:r>
          </a:p>
          <a:p>
            <a:pPr>
              <a:lnSpc>
                <a:spcPct val="150000"/>
              </a:lnSpc>
              <a:defRPr/>
            </a:pPr>
            <a:endParaRPr lang="zh-CN" altLang="zh-CN" sz="1600" dirty="0" smtClean="0"/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gray">
          <a:xfrm>
            <a:off x="3783012" y="1809750"/>
            <a:ext cx="3513137" cy="2914650"/>
          </a:xfrm>
          <a:prstGeom prst="rect">
            <a:avLst/>
          </a:prstGeom>
          <a:solidFill>
            <a:srgbClr val="93E3F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50000"/>
              </a:lnSpc>
              <a:defRPr/>
            </a:pPr>
            <a:endParaRPr lang="en-US" altLang="zh-CN" sz="1600" b="1" dirty="0" smtClean="0"/>
          </a:p>
          <a:p>
            <a:pPr>
              <a:lnSpc>
                <a:spcPct val="150000"/>
              </a:lnSpc>
              <a:defRPr/>
            </a:pPr>
            <a:endParaRPr lang="en-US" altLang="zh-CN" sz="1600" b="1" dirty="0" smtClean="0"/>
          </a:p>
          <a:p>
            <a:pPr>
              <a:lnSpc>
                <a:spcPct val="150000"/>
              </a:lnSpc>
              <a:defRPr/>
            </a:pPr>
            <a:endParaRPr lang="en-US" altLang="zh-CN" sz="1600" b="1" dirty="0" smtClean="0"/>
          </a:p>
          <a:p>
            <a:pPr>
              <a:lnSpc>
                <a:spcPct val="150000"/>
              </a:lnSpc>
              <a:defRPr/>
            </a:pPr>
            <a:endParaRPr lang="en-US" altLang="zh-CN" sz="1600" b="1" dirty="0" smtClean="0"/>
          </a:p>
          <a:p>
            <a:pPr>
              <a:lnSpc>
                <a:spcPct val="150000"/>
              </a:lnSpc>
              <a:defRPr/>
            </a:pPr>
            <a:endParaRPr lang="en-US" altLang="zh-CN" sz="1600" b="1" dirty="0" smtClean="0"/>
          </a:p>
          <a:p>
            <a:pPr>
              <a:lnSpc>
                <a:spcPct val="150000"/>
              </a:lnSpc>
              <a:defRPr/>
            </a:pPr>
            <a:endParaRPr lang="en-US" altLang="zh-CN" sz="1600" b="1" dirty="0" smtClean="0"/>
          </a:p>
          <a:p>
            <a:pPr>
              <a:lnSpc>
                <a:spcPct val="150000"/>
              </a:lnSpc>
              <a:defRPr/>
            </a:pPr>
            <a:r>
              <a:rPr lang="zh-CN" altLang="en-US" sz="1600" b="1" dirty="0" smtClean="0"/>
              <a:t>说明：</a:t>
            </a:r>
            <a:endParaRPr lang="en-US" altLang="zh-CN" sz="1600" b="1" dirty="0" smtClean="0"/>
          </a:p>
          <a:p>
            <a:pPr>
              <a:lnSpc>
                <a:spcPct val="150000"/>
              </a:lnSpc>
            </a:pPr>
            <a:r>
              <a:rPr lang="en-US" altLang="zh-CN" sz="1600" b="1" dirty="0" smtClean="0"/>
              <a:t> </a:t>
            </a:r>
            <a:r>
              <a:rPr lang="en-US" altLang="zh-CN" sz="1600" dirty="0" smtClean="0"/>
              <a:t>2</a:t>
            </a:r>
            <a:r>
              <a:rPr lang="zh-CN" altLang="zh-CN" sz="1600" dirty="0" smtClean="0"/>
              <a:t>）花括号内的成员列表用来说明组</a:t>
            </a:r>
            <a:endParaRPr lang="en-US" altLang="zh-CN" sz="1600" dirty="0" smtClean="0"/>
          </a:p>
          <a:p>
            <a:pPr>
              <a:lnSpc>
                <a:spcPct val="150000"/>
              </a:lnSpc>
            </a:pPr>
            <a:r>
              <a:rPr lang="en-US" altLang="zh-CN" sz="1600" dirty="0" smtClean="0"/>
              <a:t>        </a:t>
            </a:r>
            <a:r>
              <a:rPr lang="zh-CN" altLang="zh-CN" sz="1600" dirty="0" smtClean="0"/>
              <a:t>成该共用体的各个成员，对每个</a:t>
            </a:r>
            <a:endParaRPr lang="en-US" altLang="zh-CN" sz="1600" dirty="0" smtClean="0"/>
          </a:p>
          <a:p>
            <a:pPr>
              <a:lnSpc>
                <a:spcPct val="150000"/>
              </a:lnSpc>
            </a:pPr>
            <a:r>
              <a:rPr lang="en-US" altLang="zh-CN" sz="1600" dirty="0" smtClean="0"/>
              <a:t>        </a:t>
            </a:r>
            <a:r>
              <a:rPr lang="zh-CN" altLang="zh-CN" sz="1600" dirty="0" smtClean="0"/>
              <a:t>成员应进行类型说明</a:t>
            </a:r>
            <a:r>
              <a:rPr lang="zh-CN" altLang="en-US" sz="1600" dirty="0" smtClean="0"/>
              <a:t>。</a:t>
            </a:r>
            <a:endParaRPr lang="en-US" altLang="zh-CN" sz="1600" dirty="0" smtClean="0"/>
          </a:p>
          <a:p>
            <a:pPr>
              <a:lnSpc>
                <a:spcPct val="150000"/>
              </a:lnSpc>
            </a:pPr>
            <a:r>
              <a:rPr lang="en-US" altLang="zh-CN" sz="1600" dirty="0" smtClean="0"/>
              <a:t> </a:t>
            </a:r>
            <a:r>
              <a:rPr lang="zh-CN" altLang="zh-CN" sz="1600" dirty="0" smtClean="0"/>
              <a:t>说明格式：类型符</a:t>
            </a:r>
            <a:r>
              <a:rPr lang="en-US" altLang="zh-CN" sz="1600" dirty="0" smtClean="0"/>
              <a:t>  </a:t>
            </a:r>
            <a:r>
              <a:rPr lang="zh-CN" altLang="zh-CN" sz="1600" dirty="0" smtClean="0"/>
              <a:t>成员名；</a:t>
            </a:r>
          </a:p>
          <a:p>
            <a:pPr>
              <a:lnSpc>
                <a:spcPct val="150000"/>
              </a:lnSpc>
              <a:defRPr/>
            </a:pPr>
            <a:endParaRPr lang="en-US" altLang="zh-CN" sz="1600" b="1" dirty="0" smtClean="0"/>
          </a:p>
          <a:p>
            <a:pPr>
              <a:lnSpc>
                <a:spcPct val="150000"/>
              </a:lnSpc>
              <a:defRPr/>
            </a:pPr>
            <a:endParaRPr lang="en-US" altLang="zh-CN" sz="1600" b="1" dirty="0" smtClean="0"/>
          </a:p>
          <a:p>
            <a:pPr>
              <a:lnSpc>
                <a:spcPct val="150000"/>
              </a:lnSpc>
              <a:defRPr/>
            </a:pPr>
            <a:endParaRPr lang="en-US" altLang="zh-CN" sz="1600" b="1" dirty="0" smtClean="0"/>
          </a:p>
          <a:p>
            <a:pPr>
              <a:defRPr/>
            </a:pPr>
            <a:endParaRPr lang="en-US" altLang="zh-CN" sz="1600" b="1" dirty="0" smtClean="0"/>
          </a:p>
          <a:p>
            <a:pPr>
              <a:defRPr/>
            </a:pPr>
            <a:endParaRPr lang="en-US" altLang="zh-CN" sz="1600" b="1" dirty="0" smtClean="0"/>
          </a:p>
          <a:p>
            <a:pPr>
              <a:defRPr/>
            </a:pPr>
            <a:endParaRPr lang="en-US" altLang="zh-CN" sz="1600" b="1" dirty="0" smtClean="0"/>
          </a:p>
          <a:p>
            <a:pPr>
              <a:defRPr/>
            </a:pPr>
            <a:endParaRPr lang="en-US" altLang="zh-CN" sz="1600" b="1" dirty="0" smtClean="0"/>
          </a:p>
          <a:p>
            <a:pPr>
              <a:defRPr/>
            </a:pPr>
            <a:endParaRPr lang="en-US" altLang="zh-CN" sz="1600" b="1" dirty="0" smtClean="0"/>
          </a:p>
          <a:p>
            <a:pPr>
              <a:defRPr/>
            </a:pPr>
            <a:endParaRPr lang="zh-CN" altLang="zh-CN" sz="1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共用体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90220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90220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90220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gray">
          <a:xfrm flipV="1">
            <a:off x="2386012" y="3476625"/>
            <a:ext cx="5024437" cy="3175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63650"/>
            <a:ext cx="1608137" cy="3556000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CN" altLang="en-US" sz="1800" b="1" dirty="0" smtClean="0">
                <a:solidFill>
                  <a:schemeClr val="bg1"/>
                </a:solidFill>
                <a:latin typeface="+mn-ea"/>
              </a:rPr>
              <a:t>结构体和</a:t>
            </a:r>
            <a:endParaRPr lang="en-US" altLang="zh-CN" sz="1800" b="1" dirty="0" smtClean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zh-CN" altLang="en-US" sz="1800" b="1" dirty="0" smtClean="0">
                <a:solidFill>
                  <a:schemeClr val="bg1"/>
                </a:solidFill>
                <a:latin typeface="+mn-ea"/>
              </a:rPr>
              <a:t>共用体的</a:t>
            </a:r>
            <a:endParaRPr lang="en-US" altLang="zh-CN" sz="1800" b="1" dirty="0" smtClean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zh-CN" altLang="en-US" sz="1800" b="1" dirty="0" smtClean="0">
                <a:solidFill>
                  <a:schemeClr val="bg1"/>
                </a:solidFill>
                <a:latin typeface="+mn-ea"/>
              </a:rPr>
              <a:t>区 别</a:t>
            </a:r>
            <a:endParaRPr lang="en-US" altLang="zh-CN" sz="1800" b="1" dirty="0" smtClean="0">
              <a:solidFill>
                <a:schemeClr val="bg1"/>
              </a:solidFill>
              <a:latin typeface="+mn-ea"/>
            </a:endParaRPr>
          </a:p>
          <a:p>
            <a:pPr algn="ctr"/>
            <a:endParaRPr lang="zh-CN" altLang="en-US" sz="18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gray">
          <a:xfrm>
            <a:off x="2376488" y="1292226"/>
            <a:ext cx="5043487" cy="1050924"/>
          </a:xfrm>
          <a:prstGeom prst="rect">
            <a:avLst/>
          </a:prstGeom>
          <a:solidFill>
            <a:srgbClr val="93E3FF">
              <a:alpha val="49804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1800" b="1" dirty="0" smtClean="0">
                <a:latin typeface="+mn-ea"/>
              </a:rPr>
              <a:t>1</a:t>
            </a:r>
            <a:r>
              <a:rPr lang="zh-CN" altLang="en-US" sz="1800" b="1" dirty="0" smtClean="0">
                <a:latin typeface="+mn-ea"/>
              </a:rPr>
              <a:t>）关键字 </a:t>
            </a:r>
            <a:endParaRPr lang="zh-CN" altLang="zh-CN" sz="1800" b="1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1800" dirty="0" smtClean="0">
                <a:latin typeface="+mn-ea"/>
              </a:rPr>
              <a:t>      </a:t>
            </a:r>
            <a:r>
              <a:rPr lang="zh-CN" altLang="zh-CN" sz="1800" dirty="0" smtClean="0">
                <a:latin typeface="+mn-ea"/>
              </a:rPr>
              <a:t>共用体</a:t>
            </a:r>
            <a:r>
              <a:rPr lang="zh-CN" altLang="en-US" sz="1800" dirty="0" smtClean="0">
                <a:latin typeface="+mn-ea"/>
              </a:rPr>
              <a:t>：</a:t>
            </a:r>
            <a:r>
              <a:rPr lang="en-US" altLang="zh-CN" sz="1800" dirty="0" smtClean="0">
                <a:latin typeface="+mn-ea"/>
              </a:rPr>
              <a:t>union   </a:t>
            </a:r>
            <a:r>
              <a:rPr lang="zh-CN" altLang="zh-CN" sz="1800" dirty="0" smtClean="0">
                <a:latin typeface="+mn-ea"/>
              </a:rPr>
              <a:t>结构体</a:t>
            </a:r>
            <a:r>
              <a:rPr lang="zh-CN" altLang="en-US" sz="1800" dirty="0" smtClean="0">
                <a:latin typeface="+mn-ea"/>
              </a:rPr>
              <a:t>：</a:t>
            </a:r>
            <a:r>
              <a:rPr lang="en-US" altLang="zh-CN" sz="1800" dirty="0" err="1" smtClean="0">
                <a:latin typeface="+mn-ea"/>
              </a:rPr>
              <a:t>struct</a:t>
            </a:r>
            <a:r>
              <a:rPr lang="en-US" altLang="zh-CN" sz="1800" dirty="0" smtClean="0">
                <a:latin typeface="+mn-ea"/>
              </a:rPr>
              <a:t> </a:t>
            </a:r>
            <a:endParaRPr lang="zh-CN" altLang="zh-CN" sz="1800" b="1" dirty="0" smtClean="0">
              <a:latin typeface="+mn-ea"/>
            </a:endParaRPr>
          </a:p>
        </p:txBody>
      </p:sp>
      <p:sp>
        <p:nvSpPr>
          <p:cNvPr id="26" name="Rectangle 19"/>
          <p:cNvSpPr>
            <a:spLocks noChangeArrowheads="1"/>
          </p:cNvSpPr>
          <p:nvPr/>
        </p:nvSpPr>
        <p:spPr bwMode="gray">
          <a:xfrm>
            <a:off x="2357438" y="2486025"/>
            <a:ext cx="5014912" cy="990600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altLang="zh-CN" sz="1800" b="1" dirty="0" smtClean="0">
                <a:latin typeface="+mn-ea"/>
              </a:rPr>
              <a:t>2</a:t>
            </a:r>
            <a:r>
              <a:rPr lang="zh-CN" altLang="en-US" sz="1800" b="1" dirty="0" smtClean="0">
                <a:latin typeface="+mn-ea"/>
              </a:rPr>
              <a:t>）内存单元</a:t>
            </a:r>
            <a:endParaRPr lang="zh-CN" altLang="zh-CN" sz="1800" b="1" dirty="0" smtClean="0">
              <a:latin typeface="+mn-ea"/>
            </a:endParaRPr>
          </a:p>
          <a:p>
            <a:r>
              <a:rPr lang="en-US" altLang="zh-CN" sz="1800" dirty="0" smtClean="0"/>
              <a:t>           </a:t>
            </a:r>
            <a:r>
              <a:rPr lang="zh-CN" altLang="zh-CN" sz="1800" dirty="0" smtClean="0"/>
              <a:t>共用体</a:t>
            </a:r>
            <a:r>
              <a:rPr lang="en-US" altLang="zh-CN" sz="1800" dirty="0" smtClean="0"/>
              <a:t>:</a:t>
            </a:r>
            <a:r>
              <a:rPr lang="zh-CN" altLang="zh-CN" sz="1800" dirty="0" smtClean="0"/>
              <a:t>各个成员占有相同的内存单元</a:t>
            </a:r>
            <a:r>
              <a:rPr lang="en-US" altLang="zh-CN" sz="1800" dirty="0" smtClean="0"/>
              <a:t>;</a:t>
            </a:r>
          </a:p>
          <a:p>
            <a:r>
              <a:rPr lang="en-US" altLang="zh-CN" sz="1800" dirty="0" smtClean="0"/>
              <a:t>           </a:t>
            </a:r>
            <a:r>
              <a:rPr lang="zh-CN" altLang="zh-CN" sz="1800" dirty="0" smtClean="0"/>
              <a:t>结构体</a:t>
            </a:r>
            <a:r>
              <a:rPr lang="en-US" altLang="zh-CN" sz="1800" dirty="0" smtClean="0"/>
              <a:t>:</a:t>
            </a:r>
            <a:r>
              <a:rPr lang="zh-CN" altLang="zh-CN" sz="1800" dirty="0" smtClean="0"/>
              <a:t>各个成员分别占有不同的内存单元。</a:t>
            </a:r>
          </a:p>
          <a:p>
            <a:endParaRPr lang="zh-CN" altLang="zh-CN" sz="1800" dirty="0"/>
          </a:p>
        </p:txBody>
      </p:sp>
      <p:sp>
        <p:nvSpPr>
          <p:cNvPr id="33" name="Line 10"/>
          <p:cNvSpPr>
            <a:spLocks noChangeShapeType="1"/>
          </p:cNvSpPr>
          <p:nvPr/>
        </p:nvSpPr>
        <p:spPr bwMode="gray">
          <a:xfrm flipV="1">
            <a:off x="2338387" y="2371725"/>
            <a:ext cx="5024437" cy="3175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" name="Rectangle 18"/>
          <p:cNvSpPr>
            <a:spLocks noChangeArrowheads="1"/>
          </p:cNvSpPr>
          <p:nvPr/>
        </p:nvSpPr>
        <p:spPr bwMode="gray">
          <a:xfrm>
            <a:off x="2376488" y="3495675"/>
            <a:ext cx="4986337" cy="1181100"/>
          </a:xfrm>
          <a:prstGeom prst="rect">
            <a:avLst/>
          </a:prstGeom>
          <a:solidFill>
            <a:srgbClr val="0099FF">
              <a:alpha val="49804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altLang="zh-CN" sz="1800" b="1" dirty="0" smtClean="0">
                <a:latin typeface="+mn-ea"/>
              </a:rPr>
              <a:t>3</a:t>
            </a:r>
            <a:r>
              <a:rPr lang="zh-CN" altLang="zh-CN" sz="1800" b="1" dirty="0" smtClean="0">
                <a:latin typeface="+mn-ea"/>
              </a:rPr>
              <a:t>）</a:t>
            </a:r>
            <a:r>
              <a:rPr lang="zh-CN" altLang="en-US" sz="1800" b="1" dirty="0" smtClean="0">
                <a:latin typeface="+mn-ea"/>
              </a:rPr>
              <a:t>类型长度：</a:t>
            </a:r>
          </a:p>
          <a:p>
            <a:pPr>
              <a:defRPr/>
            </a:pPr>
            <a:r>
              <a:rPr lang="en-US" altLang="zh-CN" sz="1800" dirty="0" smtClean="0"/>
              <a:t>           </a:t>
            </a:r>
            <a:r>
              <a:rPr lang="zh-CN" altLang="zh-CN" sz="1800" dirty="0" smtClean="0"/>
              <a:t>共用体</a:t>
            </a:r>
            <a:r>
              <a:rPr lang="en-US" altLang="zh-CN" sz="1800" dirty="0" smtClean="0"/>
              <a:t>:</a:t>
            </a:r>
            <a:r>
              <a:rPr lang="zh-CN" altLang="zh-CN" sz="1800" dirty="0" smtClean="0"/>
              <a:t>最长成员的长度</a:t>
            </a:r>
            <a:endParaRPr lang="en-US" altLang="zh-CN" sz="1800" dirty="0" smtClean="0"/>
          </a:p>
          <a:p>
            <a:pPr>
              <a:defRPr/>
            </a:pPr>
            <a:r>
              <a:rPr lang="en-US" altLang="zh-CN" sz="1800" dirty="0" smtClean="0"/>
              <a:t>           </a:t>
            </a:r>
            <a:r>
              <a:rPr lang="zh-CN" altLang="zh-CN" sz="1800" dirty="0" smtClean="0"/>
              <a:t>结构体</a:t>
            </a:r>
            <a:r>
              <a:rPr lang="en-US" altLang="zh-CN" sz="1800" dirty="0" smtClean="0"/>
              <a:t>:</a:t>
            </a:r>
            <a:r>
              <a:rPr lang="zh-CN" altLang="zh-CN" sz="1800" dirty="0" smtClean="0"/>
              <a:t>所有成员的长度的总和。</a:t>
            </a:r>
            <a:endParaRPr lang="zh-CN" altLang="en-US" sz="1800" b="1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 animBg="1"/>
      <p:bldP spid="3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共用体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90220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90220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90220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81050" y="1263650"/>
            <a:ext cx="6600825" cy="469900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zh-CN" altLang="en-US" sz="16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zh-CN" sz="1600" b="1" dirty="0" smtClean="0">
                <a:solidFill>
                  <a:schemeClr val="bg1"/>
                </a:solidFill>
                <a:latin typeface="+mn-ea"/>
              </a:rPr>
              <a:t>2.</a:t>
            </a:r>
            <a:r>
              <a:rPr lang="zh-CN" altLang="en-US" sz="1600" b="1" dirty="0" smtClean="0">
                <a:solidFill>
                  <a:schemeClr val="bg1"/>
                </a:solidFill>
                <a:latin typeface="+mn-ea"/>
              </a:rPr>
              <a:t>共用体变量的定义</a:t>
            </a:r>
            <a:endParaRPr lang="zh-CN" altLang="en-US" sz="1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6" name="Rectangle 19"/>
          <p:cNvSpPr>
            <a:spLocks noChangeArrowheads="1"/>
          </p:cNvSpPr>
          <p:nvPr/>
        </p:nvSpPr>
        <p:spPr bwMode="gray">
          <a:xfrm>
            <a:off x="757237" y="1771650"/>
            <a:ext cx="6538913" cy="2971800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00000"/>
              </a:lnSpc>
              <a:spcAft>
                <a:spcPts val="0"/>
              </a:spcAft>
              <a:defRPr/>
            </a:pPr>
            <a:r>
              <a:rPr lang="zh-CN" altLang="en-US" sz="1600" dirty="0" smtClean="0">
                <a:latin typeface="+mn-ea"/>
              </a:rPr>
              <a:t>定义形式</a:t>
            </a:r>
            <a:r>
              <a:rPr lang="en-US" altLang="zh-CN" sz="1600" dirty="0" smtClean="0">
                <a:latin typeface="+mn-ea"/>
              </a:rPr>
              <a:t>1</a:t>
            </a:r>
            <a:r>
              <a:rPr lang="zh-CN" altLang="en-US" sz="1600" dirty="0" smtClean="0">
                <a:latin typeface="+mn-ea"/>
              </a:rPr>
              <a:t>：</a:t>
            </a:r>
            <a:r>
              <a:rPr lang="zh-CN" altLang="zh-CN" sz="1600" dirty="0" smtClean="0"/>
              <a:t>先定义共用体类型后定义共用体变量</a:t>
            </a: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zh-CN" altLang="zh-CN" sz="1600" dirty="0" smtClean="0">
              <a:latin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257424" y="2690872"/>
            <a:ext cx="3790951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dirty="0" smtClean="0"/>
              <a:t>union </a:t>
            </a:r>
            <a:r>
              <a:rPr lang="zh-CN" altLang="zh-CN" sz="1600" dirty="0" smtClean="0"/>
              <a:t>共用体名</a:t>
            </a:r>
            <a:r>
              <a:rPr lang="en-US" altLang="zh-CN" sz="1600" dirty="0" smtClean="0"/>
              <a:t> </a:t>
            </a:r>
            <a:endParaRPr lang="zh-CN" altLang="zh-CN" sz="1600" dirty="0" smtClean="0"/>
          </a:p>
          <a:p>
            <a:r>
              <a:rPr lang="en-US" altLang="zh-CN" sz="1600" dirty="0" smtClean="0"/>
              <a:t>{</a:t>
            </a:r>
            <a:endParaRPr lang="zh-CN" altLang="zh-CN" sz="1600" dirty="0" smtClean="0"/>
          </a:p>
          <a:p>
            <a:r>
              <a:rPr lang="zh-CN" altLang="zh-CN" sz="1600" dirty="0" smtClean="0"/>
              <a:t>成员列表</a:t>
            </a:r>
          </a:p>
          <a:p>
            <a:r>
              <a:rPr lang="en-US" altLang="zh-CN" sz="1600" dirty="0" smtClean="0"/>
              <a:t>}</a:t>
            </a:r>
            <a:r>
              <a:rPr lang="zh-CN" altLang="zh-CN" sz="1600" dirty="0" smtClean="0"/>
              <a:t>；</a:t>
            </a:r>
          </a:p>
          <a:p>
            <a:r>
              <a:rPr lang="en-US" altLang="zh-CN" sz="1600" dirty="0" smtClean="0"/>
              <a:t>union </a:t>
            </a:r>
            <a:r>
              <a:rPr lang="zh-CN" altLang="zh-CN" sz="1600" dirty="0" smtClean="0"/>
              <a:t>共用体名</a:t>
            </a:r>
            <a:r>
              <a:rPr lang="en-US" altLang="zh-CN" sz="1600" dirty="0" smtClean="0"/>
              <a:t>  </a:t>
            </a:r>
            <a:r>
              <a:rPr lang="zh-CN" altLang="zh-CN" sz="1600" dirty="0" smtClean="0"/>
              <a:t>共用体变量名表；</a:t>
            </a:r>
          </a:p>
          <a:p>
            <a:pPr>
              <a:lnSpc>
                <a:spcPct val="150000"/>
              </a:lnSpc>
              <a:defRPr/>
            </a:pPr>
            <a:endParaRPr lang="zh-CN" altLang="zh-CN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共用体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90220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90220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90220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81050" y="1263650"/>
            <a:ext cx="6600825" cy="469900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zh-CN" altLang="en-US" sz="16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zh-CN" sz="1600" b="1" dirty="0" smtClean="0">
                <a:solidFill>
                  <a:schemeClr val="bg1"/>
                </a:solidFill>
                <a:latin typeface="+mn-ea"/>
              </a:rPr>
              <a:t>2.</a:t>
            </a:r>
            <a:r>
              <a:rPr lang="zh-CN" altLang="en-US" sz="1600" b="1" dirty="0" smtClean="0">
                <a:solidFill>
                  <a:schemeClr val="bg1"/>
                </a:solidFill>
                <a:latin typeface="+mn-ea"/>
              </a:rPr>
              <a:t>共用体变量的定义</a:t>
            </a:r>
            <a:endParaRPr lang="zh-CN" altLang="en-US" sz="1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6" name="Rectangle 19"/>
          <p:cNvSpPr>
            <a:spLocks noChangeArrowheads="1"/>
          </p:cNvSpPr>
          <p:nvPr/>
        </p:nvSpPr>
        <p:spPr bwMode="gray">
          <a:xfrm>
            <a:off x="757237" y="1771650"/>
            <a:ext cx="6538913" cy="2971800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00000"/>
              </a:lnSpc>
              <a:spcAft>
                <a:spcPts val="0"/>
              </a:spcAft>
              <a:defRPr/>
            </a:pPr>
            <a:r>
              <a:rPr lang="zh-CN" altLang="en-US" sz="1600" dirty="0" smtClean="0">
                <a:latin typeface="+mn-ea"/>
              </a:rPr>
              <a:t>例如：</a:t>
            </a: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zh-CN" altLang="zh-CN" sz="1600" dirty="0" smtClean="0">
              <a:latin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247899" y="2414647"/>
            <a:ext cx="4267201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dirty="0" smtClean="0"/>
              <a:t>union   data</a:t>
            </a:r>
            <a:endParaRPr lang="zh-CN" altLang="zh-CN" sz="1600" dirty="0" smtClean="0"/>
          </a:p>
          <a:p>
            <a:r>
              <a:rPr lang="en-US" altLang="zh-CN" sz="1600" dirty="0" smtClean="0"/>
              <a:t>  {</a:t>
            </a:r>
            <a:endParaRPr lang="zh-CN" altLang="zh-CN" sz="1600" dirty="0" smtClean="0"/>
          </a:p>
          <a:p>
            <a:r>
              <a:rPr lang="en-US" altLang="zh-CN" sz="1600" dirty="0" smtClean="0"/>
              <a:t>      </a:t>
            </a:r>
            <a:r>
              <a:rPr lang="en-US" altLang="zh-CN" sz="1600" dirty="0" err="1" smtClean="0"/>
              <a:t>int</a:t>
            </a:r>
            <a:r>
              <a:rPr lang="en-US" altLang="zh-CN" sz="1600" dirty="0" smtClean="0"/>
              <a:t>   a</a:t>
            </a:r>
            <a:r>
              <a:rPr lang="zh-CN" altLang="zh-CN" sz="1600" dirty="0" smtClean="0"/>
              <a:t>；</a:t>
            </a:r>
          </a:p>
          <a:p>
            <a:r>
              <a:rPr lang="en-US" altLang="zh-CN" sz="1600" dirty="0" smtClean="0"/>
              <a:t>      float   b</a:t>
            </a:r>
            <a:r>
              <a:rPr lang="zh-CN" altLang="zh-CN" sz="1600" dirty="0" smtClean="0"/>
              <a:t>；</a:t>
            </a:r>
          </a:p>
          <a:p>
            <a:r>
              <a:rPr lang="en-US" altLang="zh-CN" sz="1600" dirty="0" smtClean="0"/>
              <a:t>      char    c[6]</a:t>
            </a:r>
            <a:r>
              <a:rPr lang="zh-CN" altLang="zh-CN" sz="1600" dirty="0" smtClean="0"/>
              <a:t>；</a:t>
            </a:r>
          </a:p>
          <a:p>
            <a:r>
              <a:rPr lang="en-US" altLang="zh-CN" sz="1600" dirty="0" smtClean="0"/>
              <a:t>   }</a:t>
            </a:r>
            <a:r>
              <a:rPr lang="zh-CN" altLang="zh-CN" sz="1600" dirty="0" smtClean="0"/>
              <a:t>；</a:t>
            </a:r>
          </a:p>
          <a:p>
            <a:r>
              <a:rPr lang="en-US" altLang="zh-CN" sz="1600" dirty="0" smtClean="0"/>
              <a:t>   union  data  </a:t>
            </a:r>
            <a:r>
              <a:rPr lang="en-US" altLang="zh-CN" sz="1600" dirty="0" err="1" smtClean="0"/>
              <a:t>udata</a:t>
            </a:r>
            <a:r>
              <a:rPr lang="zh-CN" altLang="zh-CN" sz="1600" dirty="0" smtClean="0"/>
              <a:t>；</a:t>
            </a:r>
          </a:p>
          <a:p>
            <a:pPr>
              <a:lnSpc>
                <a:spcPct val="150000"/>
              </a:lnSpc>
              <a:defRPr/>
            </a:pPr>
            <a:endParaRPr lang="zh-CN" altLang="zh-CN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共用体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90220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90220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90220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81050" y="1263650"/>
            <a:ext cx="6600825" cy="469900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zh-CN" altLang="en-US" sz="16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zh-CN" sz="1600" b="1" dirty="0" smtClean="0">
                <a:solidFill>
                  <a:schemeClr val="bg1"/>
                </a:solidFill>
                <a:latin typeface="+mn-ea"/>
              </a:rPr>
              <a:t>2.</a:t>
            </a:r>
            <a:r>
              <a:rPr lang="zh-CN" altLang="en-US" sz="1600" b="1" dirty="0" smtClean="0">
                <a:solidFill>
                  <a:schemeClr val="bg1"/>
                </a:solidFill>
                <a:latin typeface="+mn-ea"/>
              </a:rPr>
              <a:t>共用体变量的定义</a:t>
            </a:r>
            <a:endParaRPr lang="zh-CN" altLang="en-US" sz="1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6" name="Rectangle 19"/>
          <p:cNvSpPr>
            <a:spLocks noChangeArrowheads="1"/>
          </p:cNvSpPr>
          <p:nvPr/>
        </p:nvSpPr>
        <p:spPr bwMode="gray">
          <a:xfrm>
            <a:off x="757237" y="1771650"/>
            <a:ext cx="6538913" cy="2971800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00000"/>
              </a:lnSpc>
              <a:spcAft>
                <a:spcPts val="0"/>
              </a:spcAft>
              <a:defRPr/>
            </a:pPr>
            <a:r>
              <a:rPr lang="zh-CN" altLang="en-US" sz="1600" dirty="0" smtClean="0">
                <a:latin typeface="+mn-ea"/>
              </a:rPr>
              <a:t>定义形式</a:t>
            </a:r>
            <a:r>
              <a:rPr lang="en-US" altLang="zh-CN" sz="1600" dirty="0" smtClean="0">
                <a:latin typeface="+mn-ea"/>
              </a:rPr>
              <a:t>2</a:t>
            </a:r>
            <a:r>
              <a:rPr lang="zh-CN" altLang="en-US" sz="1600" dirty="0" smtClean="0">
                <a:latin typeface="+mn-ea"/>
              </a:rPr>
              <a:t>：</a:t>
            </a: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zh-CN" altLang="zh-CN" sz="1600" dirty="0" smtClean="0">
              <a:latin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247899" y="2414647"/>
            <a:ext cx="3790951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dirty="0" smtClean="0"/>
              <a:t>union </a:t>
            </a:r>
            <a:r>
              <a:rPr lang="zh-CN" altLang="zh-CN" sz="1600" dirty="0" smtClean="0"/>
              <a:t>共用体名</a:t>
            </a:r>
            <a:r>
              <a:rPr lang="en-US" altLang="zh-CN" sz="1600" dirty="0" smtClean="0"/>
              <a:t> </a:t>
            </a:r>
            <a:endParaRPr lang="zh-CN" altLang="zh-CN" sz="1600" dirty="0" smtClean="0"/>
          </a:p>
          <a:p>
            <a:r>
              <a:rPr lang="en-US" altLang="zh-CN" sz="1600" dirty="0" smtClean="0"/>
              <a:t>{</a:t>
            </a:r>
            <a:endParaRPr lang="zh-CN" altLang="zh-CN" sz="1600" dirty="0" smtClean="0"/>
          </a:p>
          <a:p>
            <a:r>
              <a:rPr lang="zh-CN" altLang="zh-CN" sz="1600" dirty="0" smtClean="0"/>
              <a:t>成员列表</a:t>
            </a:r>
          </a:p>
          <a:p>
            <a:r>
              <a:rPr lang="en-US" altLang="zh-CN" sz="1600" dirty="0" smtClean="0"/>
              <a:t>}</a:t>
            </a:r>
            <a:r>
              <a:rPr lang="zh-CN" altLang="zh-CN" sz="1600" dirty="0" smtClean="0"/>
              <a:t>；</a:t>
            </a:r>
          </a:p>
          <a:p>
            <a:r>
              <a:rPr lang="en-US" altLang="zh-CN" sz="1600" dirty="0" smtClean="0"/>
              <a:t>union </a:t>
            </a:r>
            <a:r>
              <a:rPr lang="zh-CN" altLang="zh-CN" sz="1600" dirty="0" smtClean="0"/>
              <a:t>共用体名</a:t>
            </a:r>
            <a:r>
              <a:rPr lang="en-US" altLang="zh-CN" sz="1600" dirty="0" smtClean="0"/>
              <a:t>  </a:t>
            </a:r>
            <a:r>
              <a:rPr lang="zh-CN" altLang="zh-CN" sz="1600" dirty="0" smtClean="0"/>
              <a:t>共用体变量名表；</a:t>
            </a:r>
          </a:p>
          <a:p>
            <a:pPr>
              <a:lnSpc>
                <a:spcPct val="150000"/>
              </a:lnSpc>
              <a:defRPr/>
            </a:pPr>
            <a:endParaRPr lang="zh-CN" altLang="zh-CN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6"/>
          <p:cNvSpPr txBox="1">
            <a:spLocks noChangeArrowheads="1"/>
          </p:cNvSpPr>
          <p:nvPr/>
        </p:nvSpPr>
        <p:spPr bwMode="auto">
          <a:xfrm>
            <a:off x="2391526" y="2143263"/>
            <a:ext cx="145058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4000" b="1" u="none" strike="noStrike" cap="none" normalizeH="0" baseline="0" dirty="0" smtClean="0">
                <a:ln>
                  <a:noFill/>
                </a:ln>
                <a:solidFill>
                  <a:srgbClr val="577188"/>
                </a:solidFill>
                <a:effectLst/>
                <a:latin typeface="Impact" pitchFamily="34" charset="0"/>
                <a:cs typeface="+mn-ea"/>
              </a:rPr>
              <a:t>任务</a:t>
            </a:r>
            <a:r>
              <a:rPr kumimoji="0" lang="en-US" altLang="zh-CN" sz="4000" b="1" u="none" strike="noStrike" cap="none" normalizeH="0" baseline="0" dirty="0" smtClean="0">
                <a:ln>
                  <a:noFill/>
                </a:ln>
                <a:solidFill>
                  <a:srgbClr val="577188"/>
                </a:solidFill>
                <a:effectLst/>
                <a:latin typeface="Impact" pitchFamily="34" charset="0"/>
                <a:cs typeface="+mn-ea"/>
              </a:rPr>
              <a:t>1</a:t>
            </a:r>
            <a:endParaRPr kumimoji="0" lang="zh-CN" sz="4000" b="1" u="none" strike="noStrike" cap="none" normalizeH="0" baseline="0" dirty="0">
              <a:ln>
                <a:noFill/>
              </a:ln>
              <a:solidFill>
                <a:srgbClr val="577188"/>
              </a:solidFill>
              <a:effectLst/>
              <a:latin typeface="Impact" pitchFamily="34" charset="0"/>
              <a:cs typeface="+mn-ea"/>
            </a:endParaRPr>
          </a:p>
        </p:txBody>
      </p:sp>
      <p:sp>
        <p:nvSpPr>
          <p:cNvPr id="36" name="TextBox 6"/>
          <p:cNvSpPr txBox="1">
            <a:spLocks noChangeArrowheads="1"/>
          </p:cNvSpPr>
          <p:nvPr/>
        </p:nvSpPr>
        <p:spPr bwMode="auto">
          <a:xfrm>
            <a:off x="3790334" y="2121240"/>
            <a:ext cx="27006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+mn-ea"/>
              </a:rPr>
              <a:t>结构体</a:t>
            </a:r>
            <a:endParaRPr kumimoji="0" lang="zh-CN" sz="3200" b="1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itchFamily="34" charset="0"/>
              <a:cs typeface="+mn-ea"/>
            </a:endParaRPr>
          </a:p>
        </p:txBody>
      </p:sp>
      <p:sp>
        <p:nvSpPr>
          <p:cNvPr id="38" name="TextBox 6"/>
          <p:cNvSpPr txBox="1">
            <a:spLocks noChangeArrowheads="1"/>
          </p:cNvSpPr>
          <p:nvPr/>
        </p:nvSpPr>
        <p:spPr bwMode="auto">
          <a:xfrm>
            <a:off x="2458323" y="1897071"/>
            <a:ext cx="1316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>
                <a:ln>
                  <a:noFill/>
                </a:ln>
                <a:solidFill>
                  <a:srgbClr val="577188"/>
                </a:solidFill>
                <a:effectLst/>
                <a:latin typeface="+mn-ea"/>
                <a:cs typeface="+mn-ea"/>
              </a:rPr>
              <a:t>PART</a:t>
            </a:r>
            <a:endParaRPr kumimoji="0" lang="zh-CN" sz="1800" b="0" i="0" u="none" strike="noStrike" cap="none" normalizeH="0" baseline="0" dirty="0">
              <a:ln>
                <a:noFill/>
              </a:ln>
              <a:solidFill>
                <a:srgbClr val="577188"/>
              </a:solidFill>
              <a:effectLst/>
              <a:latin typeface="Arial" pitchFamily="34" charset="0"/>
              <a:cs typeface="+mn-ea"/>
            </a:endParaRPr>
          </a:p>
        </p:txBody>
      </p:sp>
      <p:grpSp>
        <p:nvGrpSpPr>
          <p:cNvPr id="2" name="组合 10">
            <a:extLst>
              <a:ext uri="{FF2B5EF4-FFF2-40B4-BE49-F238E27FC236}">
                <a16:creationId xmlns="" xmlns:a16="http://schemas.microsoft.com/office/drawing/2014/main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2" name="Freeform 5">
              <a:extLst>
                <a:ext uri="{FF2B5EF4-FFF2-40B4-BE49-F238E27FC236}">
                  <a16:creationId xmlns="" xmlns:a16="http://schemas.microsoft.com/office/drawing/2014/main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6">
              <a:extLst>
                <a:ext uri="{FF2B5EF4-FFF2-40B4-BE49-F238E27FC236}">
                  <a16:creationId xmlns="" xmlns:a16="http://schemas.microsoft.com/office/drawing/2014/main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7">
              <a:extLst>
                <a:ext uri="{FF2B5EF4-FFF2-40B4-BE49-F238E27FC236}">
                  <a16:creationId xmlns="" xmlns:a16="http://schemas.microsoft.com/office/drawing/2014/main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6" name="Freeform 8">
              <a:extLst>
                <a:ext uri="{FF2B5EF4-FFF2-40B4-BE49-F238E27FC236}">
                  <a16:creationId xmlns="" xmlns:a16="http://schemas.microsoft.com/office/drawing/2014/main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7" name="Freeform 9">
              <a:extLst>
                <a:ext uri="{FF2B5EF4-FFF2-40B4-BE49-F238E27FC236}">
                  <a16:creationId xmlns="" xmlns:a16="http://schemas.microsoft.com/office/drawing/2014/main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8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366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2900"/>
                            </p:stCondLst>
                            <p:childTnLst>
                              <p:par>
                                <p:cTn id="2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8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共用体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90220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90220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90220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81050" y="1263650"/>
            <a:ext cx="6600825" cy="469900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zh-CN" altLang="en-US" sz="16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zh-CN" sz="1600" b="1" dirty="0" smtClean="0">
                <a:solidFill>
                  <a:schemeClr val="bg1"/>
                </a:solidFill>
                <a:latin typeface="+mn-ea"/>
              </a:rPr>
              <a:t>2.</a:t>
            </a:r>
            <a:r>
              <a:rPr lang="zh-CN" altLang="en-US" sz="1600" b="1" dirty="0" smtClean="0">
                <a:solidFill>
                  <a:schemeClr val="bg1"/>
                </a:solidFill>
                <a:latin typeface="+mn-ea"/>
              </a:rPr>
              <a:t>共用体变量的定义</a:t>
            </a:r>
            <a:endParaRPr lang="zh-CN" altLang="en-US" sz="1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6" name="Rectangle 19"/>
          <p:cNvSpPr>
            <a:spLocks noChangeArrowheads="1"/>
          </p:cNvSpPr>
          <p:nvPr/>
        </p:nvSpPr>
        <p:spPr bwMode="gray">
          <a:xfrm>
            <a:off x="757237" y="1771650"/>
            <a:ext cx="6538913" cy="2971800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00000"/>
              </a:lnSpc>
              <a:spcAft>
                <a:spcPts val="0"/>
              </a:spcAft>
              <a:defRPr/>
            </a:pPr>
            <a:r>
              <a:rPr lang="zh-CN" altLang="en-US" sz="1600" dirty="0" smtClean="0">
                <a:latin typeface="+mn-ea"/>
              </a:rPr>
              <a:t>     例如：</a:t>
            </a: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r>
              <a:rPr lang="en-US" altLang="zh-CN" sz="1600" dirty="0" smtClean="0">
                <a:latin typeface="+mn-ea"/>
              </a:rPr>
              <a:t>  </a:t>
            </a:r>
            <a:endParaRPr lang="zh-CN" altLang="zh-CN" sz="1600" dirty="0" smtClean="0">
              <a:latin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247899" y="2414647"/>
            <a:ext cx="4267201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dirty="0" smtClean="0"/>
              <a:t>union data</a:t>
            </a:r>
            <a:endParaRPr lang="zh-CN" altLang="zh-CN" sz="1600" dirty="0" smtClean="0"/>
          </a:p>
          <a:p>
            <a:r>
              <a:rPr lang="en-US" altLang="zh-CN" sz="1600" dirty="0" smtClean="0"/>
              <a:t>  {</a:t>
            </a:r>
            <a:endParaRPr lang="zh-CN" altLang="zh-CN" sz="1600" dirty="0" smtClean="0"/>
          </a:p>
          <a:p>
            <a:r>
              <a:rPr lang="en-US" altLang="zh-CN" sz="1600" dirty="0" smtClean="0"/>
              <a:t>      </a:t>
            </a:r>
            <a:r>
              <a:rPr lang="en-US" altLang="zh-CN" sz="1600" dirty="0" err="1" smtClean="0"/>
              <a:t>int</a:t>
            </a:r>
            <a:r>
              <a:rPr lang="en-US" altLang="zh-CN" sz="1600" dirty="0" smtClean="0"/>
              <a:t> a</a:t>
            </a:r>
            <a:r>
              <a:rPr lang="zh-CN" altLang="zh-CN" sz="1600" dirty="0" smtClean="0"/>
              <a:t>；</a:t>
            </a:r>
          </a:p>
          <a:p>
            <a:r>
              <a:rPr lang="en-US" altLang="zh-CN" sz="1600" dirty="0" smtClean="0"/>
              <a:t>      float b</a:t>
            </a:r>
            <a:r>
              <a:rPr lang="zh-CN" altLang="zh-CN" sz="1600" dirty="0" smtClean="0"/>
              <a:t>；</a:t>
            </a:r>
          </a:p>
          <a:p>
            <a:r>
              <a:rPr lang="en-US" altLang="zh-CN" sz="1600" dirty="0" smtClean="0"/>
              <a:t>      char c[6]</a:t>
            </a:r>
            <a:r>
              <a:rPr lang="zh-CN" altLang="zh-CN" sz="1600" dirty="0" smtClean="0"/>
              <a:t>；</a:t>
            </a:r>
          </a:p>
          <a:p>
            <a:r>
              <a:rPr lang="en-US" altLang="zh-CN" sz="1600" dirty="0" smtClean="0"/>
              <a:t>  }</a:t>
            </a:r>
            <a:r>
              <a:rPr lang="en-US" altLang="zh-CN" sz="1600" dirty="0" err="1" smtClean="0"/>
              <a:t>udata</a:t>
            </a:r>
            <a:r>
              <a:rPr lang="zh-CN" altLang="zh-CN" sz="1600" dirty="0" smtClean="0"/>
              <a:t>；</a:t>
            </a:r>
          </a:p>
          <a:p>
            <a:endParaRPr lang="zh-CN" altLang="zh-CN" sz="1600" dirty="0" smtClean="0"/>
          </a:p>
          <a:p>
            <a:pPr>
              <a:lnSpc>
                <a:spcPct val="150000"/>
              </a:lnSpc>
              <a:defRPr/>
            </a:pPr>
            <a:endParaRPr lang="zh-CN" altLang="zh-CN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共用体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90220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90220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90220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81050" y="1263650"/>
            <a:ext cx="6600825" cy="469900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zh-CN" altLang="en-US" sz="16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zh-CN" sz="1600" b="1" dirty="0" smtClean="0">
                <a:solidFill>
                  <a:schemeClr val="bg1"/>
                </a:solidFill>
                <a:latin typeface="+mn-ea"/>
              </a:rPr>
              <a:t>2.</a:t>
            </a:r>
            <a:r>
              <a:rPr lang="zh-CN" altLang="en-US" sz="1600" b="1" dirty="0" smtClean="0">
                <a:solidFill>
                  <a:schemeClr val="bg1"/>
                </a:solidFill>
                <a:latin typeface="+mn-ea"/>
              </a:rPr>
              <a:t>共用体变量的定义</a:t>
            </a:r>
            <a:endParaRPr lang="zh-CN" altLang="en-US" sz="1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6" name="Rectangle 19"/>
          <p:cNvSpPr>
            <a:spLocks noChangeArrowheads="1"/>
          </p:cNvSpPr>
          <p:nvPr/>
        </p:nvSpPr>
        <p:spPr bwMode="gray">
          <a:xfrm>
            <a:off x="757237" y="1771650"/>
            <a:ext cx="6538913" cy="2971800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00000"/>
              </a:lnSpc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defRPr/>
            </a:pPr>
            <a:r>
              <a:rPr lang="zh-CN" altLang="en-US" sz="1600" dirty="0" smtClean="0">
                <a:latin typeface="+mn-ea"/>
              </a:rPr>
              <a:t>定义形式</a:t>
            </a:r>
            <a:r>
              <a:rPr lang="en-US" altLang="zh-CN" sz="1600" dirty="0" smtClean="0">
                <a:latin typeface="+mn-ea"/>
              </a:rPr>
              <a:t>3</a:t>
            </a:r>
            <a:r>
              <a:rPr lang="zh-CN" altLang="en-US" sz="1600" dirty="0" smtClean="0">
                <a:latin typeface="+mn-ea"/>
              </a:rPr>
              <a:t>：</a:t>
            </a:r>
            <a:r>
              <a:rPr lang="zh-CN" altLang="zh-CN" sz="1600" dirty="0" smtClean="0"/>
              <a:t>直接定义共用体变量，缺少共用体名</a:t>
            </a: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zh-CN" altLang="zh-CN" sz="1600" dirty="0" smtClean="0">
              <a:latin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200274" y="2690872"/>
            <a:ext cx="3790951" cy="1654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dirty="0" smtClean="0"/>
              <a:t>union  </a:t>
            </a:r>
            <a:endParaRPr lang="zh-CN" altLang="zh-CN" sz="1600" dirty="0" smtClean="0"/>
          </a:p>
          <a:p>
            <a:r>
              <a:rPr lang="en-US" altLang="zh-CN" sz="1600" dirty="0" smtClean="0"/>
              <a:t>  {</a:t>
            </a:r>
            <a:endParaRPr lang="zh-CN" altLang="zh-CN" sz="1600" dirty="0" smtClean="0"/>
          </a:p>
          <a:p>
            <a:pPr>
              <a:lnSpc>
                <a:spcPct val="150000"/>
              </a:lnSpc>
            </a:pPr>
            <a:r>
              <a:rPr lang="en-US" altLang="zh-CN" sz="1600" dirty="0" smtClean="0"/>
              <a:t>      </a:t>
            </a:r>
            <a:r>
              <a:rPr lang="zh-CN" altLang="zh-CN" sz="1600" dirty="0" smtClean="0"/>
              <a:t>成员列表；</a:t>
            </a:r>
          </a:p>
          <a:p>
            <a:pPr>
              <a:lnSpc>
                <a:spcPct val="150000"/>
              </a:lnSpc>
            </a:pPr>
            <a:r>
              <a:rPr lang="en-US" altLang="zh-CN" sz="1600" dirty="0" smtClean="0"/>
              <a:t>   }</a:t>
            </a:r>
            <a:r>
              <a:rPr lang="zh-CN" altLang="zh-CN" sz="1600" dirty="0" smtClean="0"/>
              <a:t>共用体变量名表；</a:t>
            </a:r>
          </a:p>
          <a:p>
            <a:pPr>
              <a:lnSpc>
                <a:spcPct val="150000"/>
              </a:lnSpc>
              <a:defRPr/>
            </a:pPr>
            <a:endParaRPr lang="zh-CN" altLang="zh-CN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共用体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90220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90220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90220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81050" y="1263650"/>
            <a:ext cx="6600825" cy="469900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zh-CN" altLang="en-US" sz="16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zh-CN" sz="1600" b="1" dirty="0" smtClean="0">
                <a:solidFill>
                  <a:schemeClr val="bg1"/>
                </a:solidFill>
                <a:latin typeface="+mn-ea"/>
              </a:rPr>
              <a:t>2.</a:t>
            </a:r>
            <a:r>
              <a:rPr lang="zh-CN" altLang="en-US" sz="1600" b="1" dirty="0" smtClean="0">
                <a:solidFill>
                  <a:schemeClr val="bg1"/>
                </a:solidFill>
                <a:latin typeface="+mn-ea"/>
              </a:rPr>
              <a:t>共用体变量的定义</a:t>
            </a:r>
            <a:endParaRPr lang="zh-CN" altLang="en-US" sz="1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6" name="Rectangle 19"/>
          <p:cNvSpPr>
            <a:spLocks noChangeArrowheads="1"/>
          </p:cNvSpPr>
          <p:nvPr/>
        </p:nvSpPr>
        <p:spPr bwMode="gray">
          <a:xfrm>
            <a:off x="757237" y="1771650"/>
            <a:ext cx="6538913" cy="2971800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00000"/>
              </a:lnSpc>
              <a:spcAft>
                <a:spcPts val="0"/>
              </a:spcAft>
              <a:defRPr/>
            </a:pPr>
            <a:r>
              <a:rPr lang="zh-CN" altLang="en-US" sz="1600" dirty="0" smtClean="0">
                <a:latin typeface="+mn-ea"/>
              </a:rPr>
              <a:t>     例如：</a:t>
            </a: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r>
              <a:rPr lang="en-US" altLang="zh-CN" sz="1600" dirty="0" smtClean="0">
                <a:latin typeface="+mn-ea"/>
              </a:rPr>
              <a:t>  </a:t>
            </a:r>
            <a:endParaRPr lang="zh-CN" altLang="zh-CN" sz="1600" dirty="0" smtClean="0">
              <a:latin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247899" y="2414647"/>
            <a:ext cx="4267201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dirty="0" smtClean="0"/>
              <a:t>union</a:t>
            </a:r>
            <a:endParaRPr lang="zh-CN" altLang="zh-CN" sz="1600" dirty="0" smtClean="0"/>
          </a:p>
          <a:p>
            <a:r>
              <a:rPr lang="en-US" altLang="zh-CN" sz="1600" dirty="0" smtClean="0"/>
              <a:t>{</a:t>
            </a:r>
            <a:endParaRPr lang="zh-CN" altLang="zh-CN" sz="1600" dirty="0" smtClean="0"/>
          </a:p>
          <a:p>
            <a:r>
              <a:rPr lang="en-US" altLang="zh-CN" sz="1600" dirty="0" smtClean="0"/>
              <a:t>    </a:t>
            </a:r>
            <a:r>
              <a:rPr lang="en-US" altLang="zh-CN" sz="1600" dirty="0" err="1" smtClean="0"/>
              <a:t>int</a:t>
            </a:r>
            <a:r>
              <a:rPr lang="en-US" altLang="zh-CN" sz="1600" dirty="0" smtClean="0"/>
              <a:t> a</a:t>
            </a:r>
            <a:r>
              <a:rPr lang="zh-CN" altLang="zh-CN" sz="1600" dirty="0" smtClean="0"/>
              <a:t>；</a:t>
            </a:r>
          </a:p>
          <a:p>
            <a:r>
              <a:rPr lang="en-US" altLang="zh-CN" sz="1600" dirty="0" smtClean="0"/>
              <a:t>    float b</a:t>
            </a:r>
            <a:r>
              <a:rPr lang="zh-CN" altLang="zh-CN" sz="1600" dirty="0" smtClean="0"/>
              <a:t>；</a:t>
            </a:r>
          </a:p>
          <a:p>
            <a:r>
              <a:rPr lang="en-US" altLang="zh-CN" sz="1600" dirty="0" smtClean="0"/>
              <a:t>    char c[6]</a:t>
            </a:r>
            <a:r>
              <a:rPr lang="zh-CN" altLang="zh-CN" sz="1600" dirty="0" smtClean="0"/>
              <a:t>；</a:t>
            </a:r>
          </a:p>
          <a:p>
            <a:r>
              <a:rPr lang="en-US" altLang="zh-CN" sz="1600" dirty="0" smtClean="0"/>
              <a:t> }</a:t>
            </a:r>
            <a:r>
              <a:rPr lang="en-US" altLang="zh-CN" sz="1600" dirty="0" err="1" smtClean="0"/>
              <a:t>udata</a:t>
            </a:r>
            <a:r>
              <a:rPr lang="zh-CN" altLang="zh-CN" sz="1600" dirty="0" smtClean="0"/>
              <a:t>；</a:t>
            </a:r>
          </a:p>
          <a:p>
            <a:endParaRPr lang="zh-CN" altLang="zh-CN" sz="1600" dirty="0" smtClean="0"/>
          </a:p>
          <a:p>
            <a:pPr>
              <a:lnSpc>
                <a:spcPct val="150000"/>
              </a:lnSpc>
              <a:defRPr/>
            </a:pPr>
            <a:endParaRPr lang="zh-CN" altLang="zh-CN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共用体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90220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90220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90220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81050" y="1263650"/>
            <a:ext cx="6600825" cy="469900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zh-CN" altLang="en-US" sz="16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zh-CN" sz="1600" b="1" dirty="0" smtClean="0">
                <a:solidFill>
                  <a:schemeClr val="bg1"/>
                </a:solidFill>
                <a:latin typeface="+mn-ea"/>
              </a:rPr>
              <a:t>3.</a:t>
            </a:r>
            <a:r>
              <a:rPr lang="zh-CN" altLang="zh-CN" sz="1600" b="1" dirty="0" smtClean="0">
                <a:solidFill>
                  <a:schemeClr val="bg1"/>
                </a:solidFill>
              </a:rPr>
              <a:t>共用体成员的引用</a:t>
            </a:r>
            <a:endParaRPr lang="zh-CN" altLang="zh-CN" sz="1600" dirty="0">
              <a:solidFill>
                <a:schemeClr val="bg1"/>
              </a:solidFill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6" name="Rectangle 19"/>
          <p:cNvSpPr>
            <a:spLocks noChangeArrowheads="1"/>
          </p:cNvSpPr>
          <p:nvPr/>
        </p:nvSpPr>
        <p:spPr bwMode="gray">
          <a:xfrm>
            <a:off x="757237" y="1771650"/>
            <a:ext cx="6538913" cy="2971800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00000"/>
              </a:lnSpc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defRPr/>
            </a:pPr>
            <a:endParaRPr lang="en-US" altLang="zh-CN" sz="1600" dirty="0" smtClean="0"/>
          </a:p>
          <a:p>
            <a:pPr>
              <a:lnSpc>
                <a:spcPct val="200000"/>
              </a:lnSpc>
              <a:defRPr/>
            </a:pPr>
            <a:endParaRPr lang="en-US" altLang="zh-CN" sz="1600" dirty="0" smtClean="0"/>
          </a:p>
          <a:p>
            <a:pPr>
              <a:lnSpc>
                <a:spcPct val="200000"/>
              </a:lnSpc>
              <a:defRPr/>
            </a:pPr>
            <a:r>
              <a:rPr lang="en-US" altLang="zh-CN" sz="1600" dirty="0" smtClean="0"/>
              <a:t>       </a:t>
            </a:r>
            <a:r>
              <a:rPr lang="zh-CN" altLang="zh-CN" sz="1600" dirty="0" smtClean="0"/>
              <a:t>引用的格式</a:t>
            </a:r>
            <a:r>
              <a:rPr lang="zh-CN" altLang="en-US" sz="1600" dirty="0" smtClean="0">
                <a:latin typeface="+mn-ea"/>
              </a:rPr>
              <a:t>：</a:t>
            </a:r>
            <a:r>
              <a:rPr lang="zh-CN" altLang="zh-CN" sz="1600" dirty="0" smtClean="0"/>
              <a:t>共用体变量名</a:t>
            </a:r>
            <a:r>
              <a:rPr lang="en-US" altLang="zh-CN" sz="1600" dirty="0" smtClean="0"/>
              <a:t>.</a:t>
            </a:r>
            <a:r>
              <a:rPr lang="zh-CN" altLang="zh-CN" sz="1600" dirty="0" smtClean="0"/>
              <a:t>成员名</a:t>
            </a:r>
          </a:p>
          <a:p>
            <a:pPr>
              <a:lnSpc>
                <a:spcPct val="200000"/>
              </a:lnSpc>
              <a:defRPr/>
            </a:pPr>
            <a:endParaRPr lang="zh-CN" altLang="zh-CN" sz="1600" dirty="0" smtClean="0"/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en-US" altLang="zh-CN" sz="1600" dirty="0" smtClean="0">
              <a:latin typeface="+mn-ea"/>
            </a:endParaRPr>
          </a:p>
          <a:p>
            <a:pPr>
              <a:lnSpc>
                <a:spcPct val="200000"/>
              </a:lnSpc>
              <a:spcAft>
                <a:spcPts val="0"/>
              </a:spcAft>
              <a:defRPr/>
            </a:pPr>
            <a:endParaRPr lang="zh-CN" altLang="zh-CN" sz="1600" dirty="0" smtClean="0">
              <a:latin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1257299" y="2976622"/>
            <a:ext cx="5172076" cy="1162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600" dirty="0" smtClean="0"/>
              <a:t>例如：给共用体变量</a:t>
            </a:r>
            <a:r>
              <a:rPr lang="en-US" altLang="zh-CN" sz="1600" dirty="0" err="1" smtClean="0"/>
              <a:t>udata</a:t>
            </a:r>
            <a:r>
              <a:rPr lang="zh-CN" altLang="zh-CN" sz="1600" dirty="0" smtClean="0"/>
              <a:t>的成员</a:t>
            </a:r>
            <a:r>
              <a:rPr lang="en-US" altLang="zh-CN" sz="1600" dirty="0" smtClean="0"/>
              <a:t>a</a:t>
            </a:r>
            <a:r>
              <a:rPr lang="zh-CN" altLang="zh-CN" sz="1600" dirty="0" smtClean="0"/>
              <a:t>赋值</a:t>
            </a:r>
            <a:r>
              <a:rPr lang="en-US" altLang="zh-CN" sz="1600" dirty="0" smtClean="0"/>
              <a:t>10</a:t>
            </a:r>
            <a:r>
              <a:rPr lang="zh-CN" altLang="zh-CN" sz="1600" dirty="0" smtClean="0"/>
              <a:t>：</a:t>
            </a:r>
          </a:p>
          <a:p>
            <a:pPr>
              <a:lnSpc>
                <a:spcPct val="150000"/>
              </a:lnSpc>
            </a:pPr>
            <a:r>
              <a:rPr lang="en-US" altLang="zh-CN" sz="1600" dirty="0" smtClean="0"/>
              <a:t>               </a:t>
            </a:r>
            <a:r>
              <a:rPr lang="en-US" altLang="zh-CN" sz="1600" dirty="0" err="1" smtClean="0"/>
              <a:t>udata.a</a:t>
            </a:r>
            <a:r>
              <a:rPr lang="en-US" altLang="zh-CN" sz="1600" dirty="0" smtClean="0"/>
              <a:t>=10</a:t>
            </a:r>
            <a:r>
              <a:rPr lang="zh-CN" altLang="zh-CN" sz="1600" dirty="0" smtClean="0"/>
              <a:t>；</a:t>
            </a:r>
          </a:p>
          <a:p>
            <a:pPr>
              <a:lnSpc>
                <a:spcPct val="150000"/>
              </a:lnSpc>
              <a:defRPr/>
            </a:pPr>
            <a:endParaRPr lang="zh-CN" altLang="zh-CN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共用体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90220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90220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90220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gray">
          <a:xfrm flipV="1">
            <a:off x="2386012" y="3476625"/>
            <a:ext cx="5024437" cy="3175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63650"/>
            <a:ext cx="1608137" cy="3556000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 sz="1800" dirty="0" smtClean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zh-CN" altLang="zh-CN" sz="1800" b="1" dirty="0" smtClean="0">
                <a:solidFill>
                  <a:schemeClr val="bg1"/>
                </a:solidFill>
                <a:latin typeface="+mj-ea"/>
                <a:ea typeface="+mj-ea"/>
              </a:rPr>
              <a:t>引用共用体</a:t>
            </a:r>
            <a:endParaRPr lang="en-US" altLang="zh-CN" sz="1800" b="1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 algn="ctr"/>
            <a:r>
              <a:rPr lang="zh-CN" altLang="zh-CN" sz="1800" b="1" dirty="0" smtClean="0">
                <a:solidFill>
                  <a:schemeClr val="bg1"/>
                </a:solidFill>
                <a:latin typeface="+mj-ea"/>
                <a:ea typeface="+mj-ea"/>
              </a:rPr>
              <a:t>时应注意</a:t>
            </a:r>
            <a:endParaRPr lang="en-US" altLang="zh-CN" sz="1800" b="1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 algn="ctr"/>
            <a:endParaRPr lang="en-US" altLang="zh-CN" sz="1800" b="1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 algn="ctr"/>
            <a:endParaRPr lang="en-US" altLang="zh-CN" sz="1800" b="1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 algn="ctr"/>
            <a:endParaRPr lang="zh-CN" altLang="en-US" sz="1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gray">
          <a:xfrm>
            <a:off x="2376488" y="1292226"/>
            <a:ext cx="5100637" cy="1050924"/>
          </a:xfrm>
          <a:prstGeom prst="rect">
            <a:avLst/>
          </a:prstGeom>
          <a:solidFill>
            <a:srgbClr val="93E3FF">
              <a:alpha val="49804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1800" b="1" dirty="0" smtClean="0">
                <a:latin typeface="+mn-ea"/>
              </a:rPr>
              <a:t>1</a:t>
            </a:r>
            <a:r>
              <a:rPr lang="zh-CN" altLang="en-US" sz="1800" b="1" dirty="0" smtClean="0">
                <a:latin typeface="+mn-ea"/>
              </a:rPr>
              <a:t>）</a:t>
            </a:r>
            <a:r>
              <a:rPr lang="zh-CN" altLang="zh-CN" sz="1800" dirty="0" smtClean="0"/>
              <a:t>共用体不可在定义变量时初始化。</a:t>
            </a:r>
            <a:endParaRPr lang="zh-CN" altLang="zh-CN" sz="1800" b="1" dirty="0" smtClean="0">
              <a:latin typeface="+mn-ea"/>
            </a:endParaRPr>
          </a:p>
        </p:txBody>
      </p:sp>
      <p:sp>
        <p:nvSpPr>
          <p:cNvPr id="26" name="Rectangle 19"/>
          <p:cNvSpPr>
            <a:spLocks noChangeArrowheads="1"/>
          </p:cNvSpPr>
          <p:nvPr/>
        </p:nvSpPr>
        <p:spPr bwMode="gray">
          <a:xfrm>
            <a:off x="2357437" y="2486025"/>
            <a:ext cx="5138737" cy="990600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altLang="zh-CN" sz="1800" b="1" dirty="0" smtClean="0">
                <a:latin typeface="+mn-ea"/>
              </a:rPr>
              <a:t>2</a:t>
            </a:r>
            <a:r>
              <a:rPr lang="zh-CN" altLang="en-US" sz="1800" b="1" dirty="0" smtClean="0">
                <a:latin typeface="+mn-ea"/>
              </a:rPr>
              <a:t>）</a:t>
            </a:r>
            <a:r>
              <a:rPr lang="zh-CN" altLang="zh-CN" sz="1800" dirty="0" smtClean="0"/>
              <a:t>共用体变量的地址和其成员地址是同一个地址。</a:t>
            </a:r>
            <a:endParaRPr lang="zh-CN" altLang="zh-CN" sz="1800" dirty="0"/>
          </a:p>
        </p:txBody>
      </p:sp>
      <p:sp>
        <p:nvSpPr>
          <p:cNvPr id="33" name="Line 10"/>
          <p:cNvSpPr>
            <a:spLocks noChangeShapeType="1"/>
          </p:cNvSpPr>
          <p:nvPr/>
        </p:nvSpPr>
        <p:spPr bwMode="gray">
          <a:xfrm flipV="1">
            <a:off x="2338387" y="2371725"/>
            <a:ext cx="5024437" cy="3175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" name="Rectangle 18"/>
          <p:cNvSpPr>
            <a:spLocks noChangeArrowheads="1"/>
          </p:cNvSpPr>
          <p:nvPr/>
        </p:nvSpPr>
        <p:spPr bwMode="gray">
          <a:xfrm>
            <a:off x="2376488" y="3495675"/>
            <a:ext cx="5100637" cy="1181100"/>
          </a:xfrm>
          <a:prstGeom prst="rect">
            <a:avLst/>
          </a:prstGeom>
          <a:solidFill>
            <a:srgbClr val="0099FF">
              <a:alpha val="49804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altLang="zh-CN" sz="1800" b="1" dirty="0" smtClean="0">
                <a:latin typeface="+mn-ea"/>
              </a:rPr>
              <a:t>3</a:t>
            </a:r>
            <a:r>
              <a:rPr lang="zh-CN" altLang="zh-CN" sz="1800" b="1" dirty="0" smtClean="0">
                <a:latin typeface="+mn-ea"/>
              </a:rPr>
              <a:t>）</a:t>
            </a:r>
            <a:r>
              <a:rPr lang="zh-CN" altLang="zh-CN" sz="1800" dirty="0" smtClean="0"/>
              <a:t>共用体变量一次只能在它分配的存储单元中</a:t>
            </a:r>
            <a:endParaRPr lang="en-US" altLang="zh-CN" sz="1800" dirty="0" smtClean="0"/>
          </a:p>
          <a:p>
            <a:pPr>
              <a:defRPr/>
            </a:pPr>
            <a:r>
              <a:rPr lang="en-US" altLang="zh-CN" sz="1800" dirty="0" smtClean="0"/>
              <a:t>       </a:t>
            </a:r>
            <a:r>
              <a:rPr lang="zh-CN" altLang="zh-CN" sz="1800" dirty="0" smtClean="0"/>
              <a:t>存放一个成员，所以对一个共用体多次赋值，</a:t>
            </a:r>
            <a:endParaRPr lang="en-US" altLang="zh-CN" sz="1800" dirty="0" smtClean="0"/>
          </a:p>
          <a:p>
            <a:pPr>
              <a:defRPr/>
            </a:pPr>
            <a:r>
              <a:rPr lang="en-US" altLang="zh-CN" sz="1800" dirty="0" smtClean="0"/>
              <a:t>       </a:t>
            </a:r>
            <a:r>
              <a:rPr lang="zh-CN" altLang="zh-CN" sz="1800" dirty="0" smtClean="0"/>
              <a:t>起作用的只是最后一次成员。</a:t>
            </a:r>
            <a:endParaRPr lang="zh-CN" altLang="en-US" sz="1800" b="1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 animBg="1"/>
      <p:bldP spid="3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共用体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76885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76885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76885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gray">
          <a:xfrm>
            <a:off x="717550" y="1860550"/>
            <a:ext cx="1633538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gray">
          <a:xfrm>
            <a:off x="2433638" y="1860550"/>
            <a:ext cx="3427412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Line 11"/>
          <p:cNvSpPr>
            <a:spLocks noChangeShapeType="1"/>
          </p:cNvSpPr>
          <p:nvPr/>
        </p:nvSpPr>
        <p:spPr bwMode="gray">
          <a:xfrm>
            <a:off x="5919788" y="1851025"/>
            <a:ext cx="1465262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54063" y="1254126"/>
            <a:ext cx="6637337" cy="527050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819151" y="1279525"/>
            <a:ext cx="3471220" cy="6771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1600" b="1" dirty="0" smtClean="0">
                <a:solidFill>
                  <a:schemeClr val="bg1"/>
                </a:solidFill>
                <a:ea typeface="宋体" charset="-122"/>
              </a:rPr>
              <a:t> </a:t>
            </a:r>
            <a:r>
              <a:rPr lang="en-US" altLang="zh-CN" sz="1800" b="1" dirty="0" smtClean="0">
                <a:solidFill>
                  <a:srgbClr val="FFF3FF"/>
                </a:solidFill>
                <a:latin typeface="+mj-ea"/>
                <a:ea typeface="+mj-ea"/>
              </a:rPr>
              <a:t>4.</a:t>
            </a:r>
            <a:r>
              <a:rPr lang="zh-CN" altLang="en-US" sz="1800" b="1" dirty="0" smtClean="0">
                <a:solidFill>
                  <a:srgbClr val="FFF3FF"/>
                </a:solidFill>
                <a:latin typeface="+mj-ea"/>
                <a:ea typeface="+mj-ea"/>
              </a:rPr>
              <a:t>共用体应用举例</a:t>
            </a:r>
            <a:endParaRPr lang="zh-CN" altLang="zh-CN" sz="1800" b="1" dirty="0" smtClean="0">
              <a:solidFill>
                <a:srgbClr val="FFF3FF"/>
              </a:solidFill>
              <a:latin typeface="+mj-ea"/>
              <a:ea typeface="+mj-ea"/>
            </a:endParaRPr>
          </a:p>
          <a:p>
            <a:pPr algn="ctr"/>
            <a:endParaRPr lang="en-US" altLang="zh-CN" sz="2000" b="1" dirty="0">
              <a:solidFill>
                <a:schemeClr val="bg1"/>
              </a:solidFill>
              <a:ea typeface="宋体" charset="-122"/>
            </a:endParaRPr>
          </a:p>
        </p:txBody>
      </p:sp>
      <p:grpSp>
        <p:nvGrpSpPr>
          <p:cNvPr id="21" name="组合 26"/>
          <p:cNvGrpSpPr/>
          <p:nvPr/>
        </p:nvGrpSpPr>
        <p:grpSpPr>
          <a:xfrm>
            <a:off x="847727" y="1920873"/>
            <a:ext cx="6524624" cy="2136892"/>
            <a:chOff x="2647951" y="1930398"/>
            <a:chExt cx="4877313" cy="4906293"/>
          </a:xfrm>
        </p:grpSpPr>
        <p:sp>
          <p:nvSpPr>
            <p:cNvPr id="24" name="Rectangle 18"/>
            <p:cNvSpPr>
              <a:spLocks noChangeArrowheads="1"/>
            </p:cNvSpPr>
            <p:nvPr/>
          </p:nvSpPr>
          <p:spPr bwMode="gray">
            <a:xfrm>
              <a:off x="2647951" y="1930398"/>
              <a:ext cx="4877313" cy="1822451"/>
            </a:xfrm>
            <a:prstGeom prst="rect">
              <a:avLst/>
            </a:prstGeom>
            <a:solidFill>
              <a:schemeClr val="accent4">
                <a:lumMod val="20000"/>
                <a:lumOff val="80000"/>
                <a:alpha val="5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gray">
            <a:xfrm>
              <a:off x="2692452" y="2066780"/>
              <a:ext cx="4781550" cy="47699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chemeClr val="accent1"/>
                      </a:gs>
                      <a:gs pos="50000">
                        <a:schemeClr val="bg1"/>
                      </a:gs>
                      <a:gs pos="100000">
                        <a:schemeClr val="accent1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zh-CN" sz="1400" b="1" dirty="0" smtClean="0"/>
                <a:t>【例</a:t>
              </a:r>
              <a:r>
                <a:rPr lang="en-US" altLang="zh-CN" sz="1400" b="1" dirty="0" smtClean="0"/>
                <a:t>10-3</a:t>
              </a:r>
              <a:r>
                <a:rPr lang="zh-CN" altLang="zh-CN" sz="1400" b="1" dirty="0" smtClean="0"/>
                <a:t>】</a:t>
              </a:r>
              <a:r>
                <a:rPr lang="zh-CN" altLang="zh-CN" sz="1400" dirty="0" smtClean="0"/>
                <a:t>设有一个教师与学生通用的表格，教师数据有姓名，年龄，职业，教研室</a:t>
              </a:r>
              <a:r>
                <a:rPr lang="en-US" altLang="zh-CN" sz="1400" dirty="0" smtClean="0"/>
                <a:t>4</a:t>
              </a:r>
              <a:r>
                <a:rPr lang="zh-CN" altLang="zh-CN" sz="1400" dirty="0" smtClean="0"/>
                <a:t>项。学生有姓名，年龄，职业，班级四项。编程输入人员数据，再以表格形式输出。</a:t>
              </a:r>
              <a:endParaRPr lang="en-US" altLang="zh-CN" sz="1400" dirty="0" smtClean="0"/>
            </a:p>
            <a:p>
              <a:pPr>
                <a:lnSpc>
                  <a:spcPct val="150000"/>
                </a:lnSpc>
              </a:pPr>
              <a:endParaRPr lang="en-US" altLang="zh-CN" sz="1400" dirty="0" smtClean="0"/>
            </a:p>
            <a:p>
              <a:pPr>
                <a:lnSpc>
                  <a:spcPct val="150000"/>
                </a:lnSpc>
              </a:pPr>
              <a:endParaRPr lang="en-US" altLang="zh-CN" sz="1400" dirty="0" smtClean="0"/>
            </a:p>
            <a:p>
              <a:pPr>
                <a:lnSpc>
                  <a:spcPct val="150000"/>
                </a:lnSpc>
              </a:pPr>
              <a:endParaRPr lang="zh-CN" altLang="zh-CN" sz="1600" dirty="0"/>
            </a:p>
          </p:txBody>
        </p:sp>
      </p:grpSp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3463" y="3090863"/>
            <a:ext cx="149542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7" name="组合 26"/>
          <p:cNvGrpSpPr/>
          <p:nvPr/>
        </p:nvGrpSpPr>
        <p:grpSpPr>
          <a:xfrm>
            <a:off x="2571751" y="3187702"/>
            <a:ext cx="4762499" cy="1436182"/>
            <a:chOff x="2647951" y="1930400"/>
            <a:chExt cx="4848224" cy="700731"/>
          </a:xfrm>
        </p:grpSpPr>
        <p:sp>
          <p:nvSpPr>
            <p:cNvPr id="29" name="Rectangle 18"/>
            <p:cNvSpPr>
              <a:spLocks noChangeArrowheads="1"/>
            </p:cNvSpPr>
            <p:nvPr/>
          </p:nvSpPr>
          <p:spPr bwMode="gray">
            <a:xfrm>
              <a:off x="2647951" y="1930400"/>
              <a:ext cx="4848224" cy="647533"/>
            </a:xfrm>
            <a:prstGeom prst="rect">
              <a:avLst/>
            </a:prstGeom>
            <a:solidFill>
              <a:srgbClr val="0099FF">
                <a:alpha val="49804"/>
              </a:srgb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30" name="Rectangle 25"/>
            <p:cNvSpPr>
              <a:spLocks noChangeArrowheads="1"/>
            </p:cNvSpPr>
            <p:nvPr/>
          </p:nvSpPr>
          <p:spPr bwMode="gray">
            <a:xfrm>
              <a:off x="2656789" y="1971674"/>
              <a:ext cx="4781550" cy="6594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chemeClr val="accent1"/>
                      </a:gs>
                      <a:gs pos="50000">
                        <a:schemeClr val="bg1"/>
                      </a:gs>
                      <a:gs pos="100000">
                        <a:schemeClr val="accent1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zh-CN" sz="1400" dirty="0" smtClean="0">
                  <a:latin typeface="+mn-ea"/>
                </a:rPr>
                <a:t>本例程序用一个结构数组</a:t>
              </a:r>
              <a:r>
                <a:rPr lang="en-US" altLang="zh-CN" sz="1400" dirty="0" smtClean="0">
                  <a:latin typeface="+mn-ea"/>
                </a:rPr>
                <a:t>body</a:t>
              </a:r>
              <a:r>
                <a:rPr lang="zh-CN" altLang="zh-CN" sz="1400" dirty="0" smtClean="0">
                  <a:latin typeface="+mn-ea"/>
                </a:rPr>
                <a:t>来存放人员数据，</a:t>
              </a:r>
              <a:r>
                <a:rPr lang="zh-CN" altLang="en-US" sz="1400" dirty="0" smtClean="0">
                  <a:latin typeface="+mn-ea"/>
                </a:rPr>
                <a:t>内含</a:t>
              </a:r>
              <a:r>
                <a:rPr lang="en-US" altLang="zh-CN" sz="1400" dirty="0" smtClean="0">
                  <a:latin typeface="+mn-ea"/>
                </a:rPr>
                <a:t>4</a:t>
              </a:r>
              <a:r>
                <a:rPr lang="zh-CN" altLang="zh-CN" sz="1400" dirty="0" smtClean="0">
                  <a:latin typeface="+mn-ea"/>
                </a:rPr>
                <a:t>个成员。其中</a:t>
              </a:r>
              <a:r>
                <a:rPr lang="en-US" altLang="zh-CN" sz="1400" dirty="0" err="1" smtClean="0">
                  <a:latin typeface="+mn-ea"/>
                </a:rPr>
                <a:t>depa</a:t>
              </a:r>
              <a:r>
                <a:rPr lang="zh-CN" altLang="zh-CN" sz="1400" dirty="0" smtClean="0">
                  <a:latin typeface="+mn-ea"/>
                </a:rPr>
                <a:t>是一个共用类型，这个共用类型又由两个成员组成，一个为整型量</a:t>
              </a:r>
              <a:r>
                <a:rPr lang="en-US" altLang="zh-CN" sz="1400" dirty="0" smtClean="0">
                  <a:latin typeface="+mn-ea"/>
                </a:rPr>
                <a:t>class</a:t>
              </a:r>
              <a:r>
                <a:rPr lang="zh-CN" altLang="zh-CN" sz="1400" dirty="0" smtClean="0">
                  <a:latin typeface="+mn-ea"/>
                </a:rPr>
                <a:t>，一个为字符数组</a:t>
              </a:r>
              <a:r>
                <a:rPr lang="en-US" altLang="zh-CN" sz="1400" dirty="0" smtClean="0">
                  <a:latin typeface="+mn-ea"/>
                </a:rPr>
                <a:t>office</a:t>
              </a:r>
              <a:r>
                <a:rPr lang="zh-CN" altLang="zh-CN" sz="1400" dirty="0" smtClean="0">
                  <a:latin typeface="+mn-ea"/>
                </a:rPr>
                <a:t>。</a:t>
              </a:r>
            </a:p>
            <a:p>
              <a:pPr>
                <a:lnSpc>
                  <a:spcPct val="150000"/>
                </a:lnSpc>
              </a:pPr>
              <a:endParaRPr lang="zh-CN" altLang="zh-CN" sz="14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共用体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76885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76885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76885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gray">
          <a:xfrm>
            <a:off x="717550" y="1860550"/>
            <a:ext cx="1633538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gray">
          <a:xfrm>
            <a:off x="2433638" y="1860550"/>
            <a:ext cx="3427412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Line 11"/>
          <p:cNvSpPr>
            <a:spLocks noChangeShapeType="1"/>
          </p:cNvSpPr>
          <p:nvPr/>
        </p:nvSpPr>
        <p:spPr bwMode="gray">
          <a:xfrm>
            <a:off x="5919788" y="1851025"/>
            <a:ext cx="1465262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54063" y="1254126"/>
            <a:ext cx="6637337" cy="527050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819151" y="1279525"/>
            <a:ext cx="3471220" cy="6771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1600" b="1" dirty="0" smtClean="0">
                <a:solidFill>
                  <a:schemeClr val="bg1"/>
                </a:solidFill>
                <a:ea typeface="宋体" charset="-122"/>
              </a:rPr>
              <a:t> </a:t>
            </a:r>
            <a:r>
              <a:rPr lang="en-US" altLang="zh-CN" sz="1800" b="1" dirty="0" smtClean="0">
                <a:solidFill>
                  <a:srgbClr val="FFF3FF"/>
                </a:solidFill>
                <a:latin typeface="+mj-ea"/>
                <a:ea typeface="+mj-ea"/>
              </a:rPr>
              <a:t>4.</a:t>
            </a:r>
            <a:r>
              <a:rPr lang="zh-CN" altLang="en-US" sz="1800" b="1" dirty="0" smtClean="0">
                <a:solidFill>
                  <a:srgbClr val="FFF3FF"/>
                </a:solidFill>
                <a:latin typeface="+mj-ea"/>
                <a:ea typeface="+mj-ea"/>
              </a:rPr>
              <a:t>共用体应用举例</a:t>
            </a:r>
            <a:endParaRPr lang="zh-CN" altLang="zh-CN" sz="1800" b="1" dirty="0" smtClean="0">
              <a:solidFill>
                <a:srgbClr val="FFF3FF"/>
              </a:solidFill>
              <a:latin typeface="+mj-ea"/>
              <a:ea typeface="+mj-ea"/>
            </a:endParaRPr>
          </a:p>
          <a:p>
            <a:pPr algn="ctr"/>
            <a:endParaRPr lang="en-US" altLang="zh-CN" sz="2000" b="1" dirty="0">
              <a:solidFill>
                <a:schemeClr val="bg1"/>
              </a:solidFill>
              <a:ea typeface="宋体" charset="-122"/>
            </a:endParaRPr>
          </a:p>
        </p:txBody>
      </p:sp>
      <p:grpSp>
        <p:nvGrpSpPr>
          <p:cNvPr id="2" name="组合 26"/>
          <p:cNvGrpSpPr/>
          <p:nvPr/>
        </p:nvGrpSpPr>
        <p:grpSpPr>
          <a:xfrm>
            <a:off x="847727" y="1920873"/>
            <a:ext cx="6524624" cy="2136892"/>
            <a:chOff x="2647951" y="1930398"/>
            <a:chExt cx="4877313" cy="4906293"/>
          </a:xfrm>
        </p:grpSpPr>
        <p:sp>
          <p:nvSpPr>
            <p:cNvPr id="24" name="Rectangle 18"/>
            <p:cNvSpPr>
              <a:spLocks noChangeArrowheads="1"/>
            </p:cNvSpPr>
            <p:nvPr/>
          </p:nvSpPr>
          <p:spPr bwMode="gray">
            <a:xfrm>
              <a:off x="2647951" y="1930398"/>
              <a:ext cx="4877313" cy="1822451"/>
            </a:xfrm>
            <a:prstGeom prst="rect">
              <a:avLst/>
            </a:prstGeom>
            <a:solidFill>
              <a:schemeClr val="accent4">
                <a:lumMod val="20000"/>
                <a:lumOff val="80000"/>
                <a:alpha val="5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gray">
            <a:xfrm>
              <a:off x="2692452" y="2066780"/>
              <a:ext cx="4781550" cy="47699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chemeClr val="accent1"/>
                      </a:gs>
                      <a:gs pos="50000">
                        <a:schemeClr val="bg1"/>
                      </a:gs>
                      <a:gs pos="100000">
                        <a:schemeClr val="accent1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zh-CN" sz="1400" b="1" dirty="0" smtClean="0"/>
                <a:t>【例</a:t>
              </a:r>
              <a:r>
                <a:rPr lang="en-US" altLang="zh-CN" sz="1400" b="1" dirty="0" smtClean="0"/>
                <a:t>10-3</a:t>
              </a:r>
              <a:r>
                <a:rPr lang="zh-CN" altLang="zh-CN" sz="1400" b="1" dirty="0" smtClean="0"/>
                <a:t>】</a:t>
              </a:r>
              <a:r>
                <a:rPr lang="zh-CN" altLang="zh-CN" sz="1400" dirty="0" smtClean="0"/>
                <a:t>设有一个教师与学生通用的表格，教师数据有姓名，年龄，职业，教研室</a:t>
              </a:r>
              <a:r>
                <a:rPr lang="en-US" altLang="zh-CN" sz="1400" dirty="0" smtClean="0"/>
                <a:t>4</a:t>
              </a:r>
              <a:r>
                <a:rPr lang="zh-CN" altLang="zh-CN" sz="1400" dirty="0" smtClean="0"/>
                <a:t>项。学生有姓名，年龄，职业，班级四项。编程输入人员数据，再以表格形式输出。</a:t>
              </a:r>
              <a:endParaRPr lang="en-US" altLang="zh-CN" sz="1400" dirty="0" smtClean="0"/>
            </a:p>
            <a:p>
              <a:pPr>
                <a:lnSpc>
                  <a:spcPct val="150000"/>
                </a:lnSpc>
              </a:pPr>
              <a:endParaRPr lang="en-US" altLang="zh-CN" sz="1400" dirty="0" smtClean="0"/>
            </a:p>
            <a:p>
              <a:pPr>
                <a:lnSpc>
                  <a:spcPct val="150000"/>
                </a:lnSpc>
              </a:pPr>
              <a:endParaRPr lang="en-US" altLang="zh-CN" sz="1400" dirty="0" smtClean="0"/>
            </a:p>
            <a:p>
              <a:pPr>
                <a:lnSpc>
                  <a:spcPct val="150000"/>
                </a:lnSpc>
              </a:pPr>
              <a:endParaRPr lang="zh-CN" altLang="zh-CN" sz="1600" dirty="0"/>
            </a:p>
          </p:txBody>
        </p:sp>
      </p:grpSp>
      <p:sp>
        <p:nvSpPr>
          <p:cNvPr id="27" name="云形 26"/>
          <p:cNvSpPr/>
          <p:nvPr/>
        </p:nvSpPr>
        <p:spPr>
          <a:xfrm>
            <a:off x="2705100" y="3143250"/>
            <a:ext cx="3295650" cy="104775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800" dirty="0" smtClean="0"/>
              <a:t>请同学们自己给出源程序</a:t>
            </a:r>
            <a:endParaRPr lang="zh-CN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6"/>
          <p:cNvSpPr txBox="1">
            <a:spLocks noChangeArrowheads="1"/>
          </p:cNvSpPr>
          <p:nvPr/>
        </p:nvSpPr>
        <p:spPr bwMode="auto">
          <a:xfrm>
            <a:off x="2391526" y="2143263"/>
            <a:ext cx="145058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3600" b="1" u="none" strike="noStrike" cap="none" normalizeH="0" baseline="0" dirty="0" smtClean="0">
                <a:ln>
                  <a:noFill/>
                </a:ln>
                <a:solidFill>
                  <a:srgbClr val="577188"/>
                </a:solidFill>
                <a:effectLst/>
                <a:latin typeface="Impact" pitchFamily="34" charset="0"/>
                <a:cs typeface="+mn-ea"/>
              </a:rPr>
              <a:t>任务</a:t>
            </a:r>
            <a:r>
              <a:rPr kumimoji="0" lang="en-US" altLang="zh-CN" sz="3600" b="1" u="none" strike="noStrike" cap="none" normalizeH="0" baseline="0" dirty="0" smtClean="0">
                <a:ln>
                  <a:noFill/>
                </a:ln>
                <a:solidFill>
                  <a:srgbClr val="577188"/>
                </a:solidFill>
                <a:effectLst/>
                <a:latin typeface="Impact" pitchFamily="34" charset="0"/>
                <a:cs typeface="+mn-ea"/>
              </a:rPr>
              <a:t>4</a:t>
            </a:r>
            <a:endParaRPr kumimoji="0" lang="zh-CN" sz="3600" b="1" u="none" strike="noStrike" cap="none" normalizeH="0" baseline="0" dirty="0">
              <a:ln>
                <a:noFill/>
              </a:ln>
              <a:solidFill>
                <a:srgbClr val="577188"/>
              </a:solidFill>
              <a:effectLst/>
              <a:latin typeface="Impact" pitchFamily="34" charset="0"/>
              <a:cs typeface="+mn-ea"/>
            </a:endParaRPr>
          </a:p>
        </p:txBody>
      </p:sp>
      <p:sp>
        <p:nvSpPr>
          <p:cNvPr id="36" name="TextBox 6"/>
          <p:cNvSpPr txBox="1">
            <a:spLocks noChangeArrowheads="1"/>
          </p:cNvSpPr>
          <p:nvPr/>
        </p:nvSpPr>
        <p:spPr bwMode="auto">
          <a:xfrm>
            <a:off x="2961658" y="2264115"/>
            <a:ext cx="387729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+mn-ea"/>
              </a:rPr>
              <a:t>枚举类型</a:t>
            </a:r>
            <a:endParaRPr kumimoji="0" lang="zh-CN" sz="3200" b="1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itchFamily="34" charset="0"/>
              <a:cs typeface="+mn-ea"/>
            </a:endParaRPr>
          </a:p>
        </p:txBody>
      </p:sp>
      <p:sp>
        <p:nvSpPr>
          <p:cNvPr id="38" name="TextBox 6"/>
          <p:cNvSpPr txBox="1">
            <a:spLocks noChangeArrowheads="1"/>
          </p:cNvSpPr>
          <p:nvPr/>
        </p:nvSpPr>
        <p:spPr bwMode="auto">
          <a:xfrm>
            <a:off x="2458323" y="1897071"/>
            <a:ext cx="1316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>
                <a:ln>
                  <a:noFill/>
                </a:ln>
                <a:solidFill>
                  <a:srgbClr val="577188"/>
                </a:solidFill>
                <a:effectLst/>
                <a:latin typeface="+mn-ea"/>
                <a:cs typeface="+mn-ea"/>
              </a:rPr>
              <a:t>PART</a:t>
            </a:r>
            <a:endParaRPr kumimoji="0" lang="zh-CN" sz="1800" b="0" i="0" u="none" strike="noStrike" cap="none" normalizeH="0" baseline="0" dirty="0">
              <a:ln>
                <a:noFill/>
              </a:ln>
              <a:solidFill>
                <a:srgbClr val="577188"/>
              </a:solidFill>
              <a:effectLst/>
              <a:latin typeface="Arial" pitchFamily="34" charset="0"/>
              <a:cs typeface="+mn-ea"/>
            </a:endParaRPr>
          </a:p>
        </p:txBody>
      </p:sp>
      <p:grpSp>
        <p:nvGrpSpPr>
          <p:cNvPr id="2" name="组合 10">
            <a:extLst>
              <a:ext uri="{FF2B5EF4-FFF2-40B4-BE49-F238E27FC236}">
                <a16:creationId xmlns="" xmlns:a16="http://schemas.microsoft.com/office/drawing/2014/main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2" name="Freeform 5">
              <a:extLst>
                <a:ext uri="{FF2B5EF4-FFF2-40B4-BE49-F238E27FC236}">
                  <a16:creationId xmlns="" xmlns:a16="http://schemas.microsoft.com/office/drawing/2014/main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6">
              <a:extLst>
                <a:ext uri="{FF2B5EF4-FFF2-40B4-BE49-F238E27FC236}">
                  <a16:creationId xmlns="" xmlns:a16="http://schemas.microsoft.com/office/drawing/2014/main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7">
              <a:extLst>
                <a:ext uri="{FF2B5EF4-FFF2-40B4-BE49-F238E27FC236}">
                  <a16:creationId xmlns="" xmlns:a16="http://schemas.microsoft.com/office/drawing/2014/main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6" name="Freeform 8">
              <a:extLst>
                <a:ext uri="{FF2B5EF4-FFF2-40B4-BE49-F238E27FC236}">
                  <a16:creationId xmlns="" xmlns:a16="http://schemas.microsoft.com/office/drawing/2014/main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7" name="Freeform 9">
              <a:extLst>
                <a:ext uri="{FF2B5EF4-FFF2-40B4-BE49-F238E27FC236}">
                  <a16:creationId xmlns="" xmlns:a16="http://schemas.microsoft.com/office/drawing/2014/main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8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366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2900"/>
                            </p:stCondLst>
                            <p:childTnLst>
                              <p:par>
                                <p:cTn id="2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8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8501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枚举类型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473575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473575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473575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gray">
          <a:xfrm>
            <a:off x="717550" y="2460625"/>
            <a:ext cx="1633538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gray">
          <a:xfrm>
            <a:off x="2433638" y="2460625"/>
            <a:ext cx="3427412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Line 11"/>
          <p:cNvSpPr>
            <a:spLocks noChangeShapeType="1"/>
          </p:cNvSpPr>
          <p:nvPr/>
        </p:nvSpPr>
        <p:spPr bwMode="gray">
          <a:xfrm>
            <a:off x="5929313" y="2460625"/>
            <a:ext cx="1465262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63650"/>
            <a:ext cx="1608137" cy="112712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gray">
          <a:xfrm>
            <a:off x="2433638" y="1263650"/>
            <a:ext cx="4995862" cy="1117600"/>
          </a:xfrm>
          <a:prstGeom prst="rect">
            <a:avLst/>
          </a:prstGeom>
          <a:solidFill>
            <a:srgbClr val="93E3FF">
              <a:alpha val="49804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5" name="Rectangle 18"/>
          <p:cNvSpPr>
            <a:spLocks noChangeArrowheads="1"/>
          </p:cNvSpPr>
          <p:nvPr/>
        </p:nvSpPr>
        <p:spPr bwMode="gray">
          <a:xfrm>
            <a:off x="804863" y="2540000"/>
            <a:ext cx="6605587" cy="765175"/>
          </a:xfrm>
          <a:prstGeom prst="rect">
            <a:avLst/>
          </a:prstGeom>
          <a:solidFill>
            <a:srgbClr val="0099FF">
              <a:alpha val="49804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744657" y="1803400"/>
            <a:ext cx="158408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1600" b="1" dirty="0" smtClean="0">
                <a:solidFill>
                  <a:schemeClr val="bg1"/>
                </a:solidFill>
                <a:ea typeface="宋体" charset="-122"/>
              </a:rPr>
              <a:t>1.</a:t>
            </a:r>
            <a:r>
              <a:rPr lang="zh-CN" altLang="en-US" sz="1600" b="1" dirty="0" smtClean="0">
                <a:solidFill>
                  <a:schemeClr val="bg1"/>
                </a:solidFill>
                <a:ea typeface="宋体" charset="-122"/>
              </a:rPr>
              <a:t>枚举类型说明</a:t>
            </a:r>
            <a:endParaRPr lang="en-US" altLang="zh-CN" sz="16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30" name="Rectangle 23"/>
          <p:cNvSpPr>
            <a:spLocks noChangeArrowheads="1"/>
          </p:cNvSpPr>
          <p:nvPr/>
        </p:nvSpPr>
        <p:spPr bwMode="gray">
          <a:xfrm>
            <a:off x="2449513" y="1436688"/>
            <a:ext cx="5122862" cy="117570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</a:pPr>
            <a:r>
              <a:rPr lang="zh-CN" altLang="en-US" sz="1600" b="1" dirty="0" smtClean="0">
                <a:latin typeface="+mn-ea"/>
              </a:rPr>
              <a:t>一般形式：</a:t>
            </a:r>
            <a:endParaRPr lang="en-US" altLang="zh-CN" sz="1600" b="1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  </a:t>
            </a:r>
            <a:r>
              <a:rPr lang="en-US" altLang="zh-CN" sz="1600" dirty="0" err="1" smtClean="0">
                <a:latin typeface="+mn-ea"/>
              </a:rPr>
              <a:t>enum</a:t>
            </a:r>
            <a:r>
              <a:rPr lang="en-US" altLang="zh-CN" sz="1600" dirty="0" smtClean="0">
                <a:latin typeface="+mn-ea"/>
              </a:rPr>
              <a:t>  </a:t>
            </a:r>
            <a:r>
              <a:rPr lang="zh-CN" altLang="zh-CN" sz="1600" dirty="0" smtClean="0">
                <a:latin typeface="+mn-ea"/>
              </a:rPr>
              <a:t>枚举名</a:t>
            </a:r>
            <a:r>
              <a:rPr lang="en-US" altLang="zh-CN" sz="1600" dirty="0" smtClean="0">
                <a:latin typeface="+mn-ea"/>
              </a:rPr>
              <a:t>{ </a:t>
            </a:r>
            <a:r>
              <a:rPr lang="zh-CN" altLang="zh-CN" sz="1600" dirty="0" smtClean="0">
                <a:latin typeface="+mn-ea"/>
              </a:rPr>
              <a:t>元素名</a:t>
            </a:r>
            <a:r>
              <a:rPr lang="en-US" altLang="zh-CN" sz="1600" dirty="0" smtClean="0">
                <a:latin typeface="+mn-ea"/>
              </a:rPr>
              <a:t>1</a:t>
            </a:r>
            <a:r>
              <a:rPr lang="zh-CN" altLang="zh-CN" sz="1600" dirty="0" smtClean="0">
                <a:latin typeface="+mn-ea"/>
              </a:rPr>
              <a:t>，元素名</a:t>
            </a:r>
            <a:r>
              <a:rPr lang="en-US" altLang="zh-CN" sz="1600" dirty="0" smtClean="0">
                <a:latin typeface="+mn-ea"/>
              </a:rPr>
              <a:t>2</a:t>
            </a:r>
            <a:r>
              <a:rPr lang="zh-CN" altLang="zh-CN" sz="1600" dirty="0" smtClean="0">
                <a:latin typeface="+mn-ea"/>
              </a:rPr>
              <a:t>，……元素名</a:t>
            </a:r>
            <a:r>
              <a:rPr lang="en-US" altLang="zh-CN" sz="1600" dirty="0" smtClean="0">
                <a:latin typeface="+mn-ea"/>
              </a:rPr>
              <a:t>n }</a:t>
            </a:r>
            <a:r>
              <a:rPr lang="zh-CN" altLang="zh-CN" sz="1600" dirty="0" smtClean="0">
                <a:latin typeface="+mn-ea"/>
              </a:rPr>
              <a:t>；</a:t>
            </a:r>
          </a:p>
          <a:p>
            <a:pPr marL="171450" indent="-171450">
              <a:lnSpc>
                <a:spcPct val="70000"/>
              </a:lnSpc>
            </a:pPr>
            <a:endParaRPr lang="en-US" altLang="zh-CN" sz="1600" b="1" dirty="0" smtClean="0">
              <a:ea typeface="宋体" charset="-122"/>
            </a:endParaRPr>
          </a:p>
          <a:p>
            <a:pPr marL="171450" indent="-171450">
              <a:lnSpc>
                <a:spcPct val="70000"/>
              </a:lnSpc>
            </a:pPr>
            <a:endParaRPr lang="en-US" altLang="zh-CN" sz="1600" b="1" dirty="0">
              <a:ea typeface="宋体" charset="-122"/>
            </a:endParaRPr>
          </a:p>
        </p:txBody>
      </p:sp>
      <p:sp>
        <p:nvSpPr>
          <p:cNvPr id="32" name="Rectangle 25"/>
          <p:cNvSpPr>
            <a:spLocks noChangeArrowheads="1"/>
          </p:cNvSpPr>
          <p:nvPr/>
        </p:nvSpPr>
        <p:spPr bwMode="gray">
          <a:xfrm>
            <a:off x="1019174" y="2619375"/>
            <a:ext cx="660082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50000"/>
              </a:lnSpc>
              <a:defRPr/>
            </a:pPr>
            <a:r>
              <a:rPr lang="zh-CN" altLang="en-US" sz="2000" b="1" dirty="0" smtClean="0">
                <a:latin typeface="+mn-ea"/>
              </a:rPr>
              <a:t>例如：</a:t>
            </a:r>
            <a:r>
              <a:rPr lang="en-US" altLang="zh-CN" sz="2000" dirty="0" smtClean="0">
                <a:latin typeface="+mn-ea"/>
              </a:rPr>
              <a:t> </a:t>
            </a:r>
            <a:r>
              <a:rPr lang="en-US" altLang="zh-CN" sz="2000" dirty="0" err="1" smtClean="0">
                <a:latin typeface="+mn-ea"/>
              </a:rPr>
              <a:t>enum</a:t>
            </a:r>
            <a:r>
              <a:rPr lang="en-US" altLang="zh-CN" sz="2000" dirty="0" smtClean="0">
                <a:latin typeface="+mn-ea"/>
              </a:rPr>
              <a:t> weekday{</a:t>
            </a:r>
            <a:r>
              <a:rPr lang="en-US" altLang="zh-CN" sz="2000" dirty="0" err="1" smtClean="0">
                <a:latin typeface="+mn-ea"/>
              </a:rPr>
              <a:t>sun,mon,tue,wed,thu,fri,sat</a:t>
            </a:r>
            <a:r>
              <a:rPr lang="en-US" altLang="zh-CN" sz="2000" dirty="0" smtClean="0">
                <a:latin typeface="+mn-ea"/>
              </a:rPr>
              <a:t>}</a:t>
            </a:r>
            <a:r>
              <a:rPr lang="zh-CN" altLang="zh-CN" sz="2000" dirty="0" smtClean="0">
                <a:latin typeface="+mn-ea"/>
              </a:rPr>
              <a:t>；</a:t>
            </a:r>
            <a:endParaRPr lang="zh-CN" altLang="zh-CN" sz="2000" dirty="0">
              <a:latin typeface="+mn-ea"/>
            </a:endParaRPr>
          </a:p>
        </p:txBody>
      </p:sp>
      <p:sp>
        <p:nvSpPr>
          <p:cNvPr id="33" name="Rectangle 18"/>
          <p:cNvSpPr>
            <a:spLocks noChangeArrowheads="1"/>
          </p:cNvSpPr>
          <p:nvPr/>
        </p:nvSpPr>
        <p:spPr bwMode="gray">
          <a:xfrm>
            <a:off x="781050" y="3457575"/>
            <a:ext cx="6638925" cy="876301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809750" y="3629709"/>
            <a:ext cx="55435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zh-CN" altLang="zh-CN" sz="1800" dirty="0" smtClean="0">
                <a:latin typeface="+mn-ea"/>
              </a:rPr>
              <a:t>该枚举名为</a:t>
            </a:r>
            <a:r>
              <a:rPr lang="en-US" altLang="zh-CN" sz="1800" dirty="0" smtClean="0">
                <a:latin typeface="+mn-ea"/>
              </a:rPr>
              <a:t>weekday,</a:t>
            </a:r>
            <a:r>
              <a:rPr lang="zh-CN" altLang="zh-CN" sz="1800" dirty="0" smtClean="0">
                <a:latin typeface="+mn-ea"/>
              </a:rPr>
              <a:t>枚举值共有</a:t>
            </a:r>
            <a:r>
              <a:rPr lang="en-US" altLang="zh-CN" sz="1800" dirty="0" smtClean="0">
                <a:latin typeface="+mn-ea"/>
              </a:rPr>
              <a:t>7</a:t>
            </a:r>
            <a:r>
              <a:rPr lang="zh-CN" altLang="zh-CN" sz="1800" dirty="0" smtClean="0">
                <a:latin typeface="+mn-ea"/>
              </a:rPr>
              <a:t>个，即一周中的</a:t>
            </a:r>
            <a:r>
              <a:rPr lang="en-US" altLang="zh-CN" sz="1800" dirty="0" smtClean="0">
                <a:latin typeface="+mn-ea"/>
              </a:rPr>
              <a:t>7</a:t>
            </a:r>
            <a:r>
              <a:rPr lang="zh-CN" altLang="zh-CN" sz="1800" dirty="0" smtClean="0">
                <a:latin typeface="+mn-ea"/>
              </a:rPr>
              <a:t>天。凡被说明为</a:t>
            </a:r>
            <a:r>
              <a:rPr lang="en-US" altLang="zh-CN" sz="1800" dirty="0" smtClean="0">
                <a:latin typeface="+mn-ea"/>
              </a:rPr>
              <a:t>weekday</a:t>
            </a:r>
            <a:r>
              <a:rPr lang="zh-CN" altLang="zh-CN" sz="1800" dirty="0" smtClean="0">
                <a:latin typeface="+mn-ea"/>
              </a:rPr>
              <a:t>类型的变量只能是</a:t>
            </a:r>
            <a:r>
              <a:rPr lang="en-US" altLang="zh-CN" sz="1800" dirty="0" smtClean="0">
                <a:latin typeface="+mn-ea"/>
              </a:rPr>
              <a:t>7</a:t>
            </a:r>
            <a:r>
              <a:rPr lang="zh-CN" altLang="zh-CN" sz="1800" dirty="0" smtClean="0">
                <a:latin typeface="+mn-ea"/>
              </a:rPr>
              <a:t>天中的某一天。</a:t>
            </a:r>
            <a:endParaRPr lang="zh-CN" altLang="zh-CN" sz="1800" dirty="0">
              <a:latin typeface="+mn-ea"/>
            </a:endParaRPr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gray">
          <a:xfrm>
            <a:off x="929225" y="3651250"/>
            <a:ext cx="1005404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1600" b="1" dirty="0" smtClean="0">
                <a:solidFill>
                  <a:schemeClr val="bg1"/>
                </a:solidFill>
                <a:ea typeface="宋体" charset="-122"/>
              </a:rPr>
              <a:t> </a:t>
            </a:r>
            <a:r>
              <a:rPr lang="zh-CN" altLang="en-US" sz="2000" b="1" dirty="0" smtClean="0">
                <a:ea typeface="宋体" charset="-122"/>
              </a:rPr>
              <a:t>说明：</a:t>
            </a:r>
            <a:endParaRPr lang="en-US" altLang="zh-CN" sz="2000" b="1" dirty="0"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/>
      <p:bldP spid="32" grpId="0"/>
      <p:bldP spid="1025" grpId="0"/>
      <p:bldP spid="2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18"/>
          <p:cNvSpPr>
            <a:spLocks noChangeArrowheads="1"/>
          </p:cNvSpPr>
          <p:nvPr/>
        </p:nvSpPr>
        <p:spPr bwMode="gray">
          <a:xfrm>
            <a:off x="752475" y="2114550"/>
            <a:ext cx="6619876" cy="2228851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 dirty="0">
              <a:ea typeface="宋体" charset="-122"/>
            </a:endParaRPr>
          </a:p>
        </p:txBody>
      </p:sp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8501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枚举类型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473575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473575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473575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gray">
          <a:xfrm>
            <a:off x="746125" y="2041525"/>
            <a:ext cx="1633538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gray">
          <a:xfrm>
            <a:off x="2490787" y="2032000"/>
            <a:ext cx="4929187" cy="635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63650"/>
            <a:ext cx="6694487" cy="70802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774614" y="1479550"/>
            <a:ext cx="1790876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1600" b="1" dirty="0" smtClean="0">
                <a:solidFill>
                  <a:schemeClr val="bg1"/>
                </a:solidFill>
                <a:ea typeface="宋体" charset="-122"/>
              </a:rPr>
              <a:t>2.</a:t>
            </a:r>
            <a:r>
              <a:rPr lang="zh-CN" altLang="en-US" sz="1600" b="1" dirty="0" smtClean="0">
                <a:solidFill>
                  <a:schemeClr val="bg1"/>
                </a:solidFill>
                <a:ea typeface="宋体" charset="-122"/>
              </a:rPr>
              <a:t>枚举变量的定义</a:t>
            </a:r>
            <a:endParaRPr lang="en-US" altLang="zh-CN" sz="16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30" name="Rectangle 23"/>
          <p:cNvSpPr>
            <a:spLocks noChangeArrowheads="1"/>
          </p:cNvSpPr>
          <p:nvPr/>
        </p:nvSpPr>
        <p:spPr bwMode="gray">
          <a:xfrm>
            <a:off x="1058863" y="2341563"/>
            <a:ext cx="6189662" cy="9541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</a:pPr>
            <a:r>
              <a:rPr lang="zh-CN" altLang="en-US" sz="1600" b="1" dirty="0" smtClean="0">
                <a:latin typeface="+mn-ea"/>
              </a:rPr>
              <a:t>定义形式：</a:t>
            </a:r>
            <a:endParaRPr lang="en-US" altLang="zh-CN" sz="1600" b="1" dirty="0" smtClean="0">
              <a:latin typeface="+mn-ea"/>
            </a:endParaRPr>
          </a:p>
          <a:p>
            <a:r>
              <a:rPr lang="en-US" altLang="zh-CN" sz="1600" dirty="0" smtClean="0"/>
              <a:t>            </a:t>
            </a:r>
            <a:r>
              <a:rPr lang="en-US" altLang="zh-CN" sz="1600" dirty="0" err="1" smtClean="0"/>
              <a:t>enum</a:t>
            </a:r>
            <a:r>
              <a:rPr lang="en-US" altLang="zh-CN" sz="1600" dirty="0" smtClean="0"/>
              <a:t> </a:t>
            </a:r>
            <a:r>
              <a:rPr lang="zh-CN" altLang="zh-CN" sz="1600" dirty="0" smtClean="0"/>
              <a:t>枚举名</a:t>
            </a:r>
            <a:r>
              <a:rPr lang="en-US" altLang="zh-CN" sz="1600" dirty="0" smtClean="0"/>
              <a:t>{ </a:t>
            </a:r>
            <a:r>
              <a:rPr lang="zh-CN" altLang="zh-CN" sz="1600" dirty="0" smtClean="0"/>
              <a:t>元素名</a:t>
            </a:r>
            <a:r>
              <a:rPr lang="en-US" altLang="zh-CN" sz="1600" dirty="0" smtClean="0"/>
              <a:t>1</a:t>
            </a:r>
            <a:r>
              <a:rPr lang="zh-CN" altLang="zh-CN" sz="1600" dirty="0" smtClean="0"/>
              <a:t>，元素名</a:t>
            </a:r>
            <a:r>
              <a:rPr lang="en-US" altLang="zh-CN" sz="1600" dirty="0" smtClean="0"/>
              <a:t>2</a:t>
            </a:r>
            <a:r>
              <a:rPr lang="zh-CN" altLang="zh-CN" sz="1600" dirty="0" smtClean="0"/>
              <a:t>…元素名</a:t>
            </a:r>
            <a:r>
              <a:rPr lang="en-US" altLang="zh-CN" sz="1600" dirty="0" smtClean="0"/>
              <a:t>n } </a:t>
            </a:r>
            <a:r>
              <a:rPr lang="zh-CN" altLang="zh-CN" sz="1600" dirty="0" smtClean="0"/>
              <a:t>枚举变量列表；</a:t>
            </a:r>
            <a:endParaRPr lang="zh-CN" altLang="en-US" sz="1600" dirty="0" smtClean="0">
              <a:ea typeface="宋体" charset="-122"/>
            </a:endParaRPr>
          </a:p>
          <a:p>
            <a:endParaRPr lang="en-US" altLang="zh-CN" sz="1600" b="1" dirty="0"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3" name="AutoShape 3"/>
          <p:cNvSpPr>
            <a:spLocks noChangeArrowheads="1"/>
          </p:cNvSpPr>
          <p:nvPr/>
        </p:nvSpPr>
        <p:spPr bwMode="ltGray">
          <a:xfrm>
            <a:off x="0" y="1143000"/>
            <a:ext cx="5943600" cy="3371850"/>
          </a:xfrm>
          <a:prstGeom prst="rightArrow">
            <a:avLst>
              <a:gd name="adj1" fmla="val 79306"/>
              <a:gd name="adj2" fmla="val 32745"/>
            </a:avLst>
          </a:prstGeom>
          <a:solidFill>
            <a:schemeClr val="hlink">
              <a:alpha val="50195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167940" name="AutoShape 4"/>
          <p:cNvSpPr>
            <a:spLocks noChangeArrowheads="1"/>
          </p:cNvSpPr>
          <p:nvPr/>
        </p:nvSpPr>
        <p:spPr bwMode="blackWhite">
          <a:xfrm>
            <a:off x="381000" y="1600200"/>
            <a:ext cx="4038600" cy="74295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zh-CN" altLang="en-US" sz="1800" b="1" dirty="0" smtClean="0">
                <a:solidFill>
                  <a:srgbClr val="F2F2F2"/>
                </a:solidFill>
                <a:latin typeface="+mn-ea"/>
              </a:rPr>
              <a:t>结构体类型的引入？</a:t>
            </a:r>
            <a:endParaRPr lang="en-US" altLang="zh-CN" sz="1800" dirty="0">
              <a:solidFill>
                <a:srgbClr val="F2F2F2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67941" name="AutoShape 5"/>
          <p:cNvSpPr>
            <a:spLocks noChangeArrowheads="1"/>
          </p:cNvSpPr>
          <p:nvPr/>
        </p:nvSpPr>
        <p:spPr bwMode="blackWhite">
          <a:xfrm>
            <a:off x="381000" y="2457450"/>
            <a:ext cx="4038600" cy="74295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zh-CN" altLang="en-US" sz="1800" b="1" dirty="0" smtClean="0">
                <a:solidFill>
                  <a:srgbClr val="F2F2F2"/>
                </a:solidFill>
                <a:latin typeface="+mn-ea"/>
              </a:rPr>
              <a:t>结构体的组成？</a:t>
            </a:r>
            <a:endParaRPr lang="en-US" altLang="zh-CN" sz="1800" dirty="0">
              <a:solidFill>
                <a:srgbClr val="F2F2F2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67942" name="AutoShape 6"/>
          <p:cNvSpPr>
            <a:spLocks noChangeArrowheads="1"/>
          </p:cNvSpPr>
          <p:nvPr/>
        </p:nvSpPr>
        <p:spPr bwMode="blackWhite">
          <a:xfrm>
            <a:off x="381000" y="3314700"/>
            <a:ext cx="4038600" cy="74295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zh-CN" altLang="en-US" sz="1800" b="1" dirty="0" smtClean="0">
                <a:solidFill>
                  <a:srgbClr val="F2F2F2"/>
                </a:solidFill>
                <a:latin typeface="+mn-ea"/>
              </a:rPr>
              <a:t>结构体使用原则？</a:t>
            </a:r>
            <a:endParaRPr lang="en-US" altLang="zh-CN" sz="1800" dirty="0">
              <a:solidFill>
                <a:srgbClr val="F2F2F2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67943" name="AutoShape 7"/>
          <p:cNvSpPr>
            <a:spLocks noChangeArrowheads="1"/>
          </p:cNvSpPr>
          <p:nvPr/>
        </p:nvSpPr>
        <p:spPr bwMode="black">
          <a:xfrm>
            <a:off x="5991224" y="1676400"/>
            <a:ext cx="2990851" cy="1857375"/>
          </a:xfrm>
          <a:prstGeom prst="roundRect">
            <a:avLst>
              <a:gd name="adj" fmla="val 9106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9ACDD4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zh-CN" altLang="zh-CN" sz="1600" dirty="0" smtClean="0">
                <a:latin typeface="+mn-ea"/>
              </a:rPr>
              <a:t>在学生登记表中，一个学生的姓名应为字符型；学号可以为整型或字符型等。由于这些量的数据类型不一致，显然不能用一个数组来存放这一组数据，为了解决这个问题，</a:t>
            </a:r>
            <a:r>
              <a:rPr lang="en-US" altLang="zh-CN" sz="1600" dirty="0" smtClean="0">
                <a:latin typeface="+mn-ea"/>
              </a:rPr>
              <a:t>C</a:t>
            </a:r>
            <a:r>
              <a:rPr lang="zh-CN" altLang="zh-CN" sz="1600" dirty="0" smtClean="0">
                <a:latin typeface="+mn-ea"/>
              </a:rPr>
              <a:t>语言中给出了另一种构造数据类型——“结构”。</a:t>
            </a:r>
            <a:endParaRPr lang="en-US" altLang="zh-CN" sz="1600" dirty="0">
              <a:solidFill>
                <a:srgbClr val="FFE10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ea"/>
            </a:endParaRPr>
          </a:p>
        </p:txBody>
      </p:sp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结构体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9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67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6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67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7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7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3" grpId="0" animBg="1"/>
      <p:bldP spid="167940" grpId="0" animBg="1"/>
      <p:bldP spid="167941" grpId="0" animBg="1"/>
      <p:bldP spid="167942" grpId="0" animBg="1"/>
      <p:bldP spid="16794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8501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枚举类型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90220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90220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90220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gray">
          <a:xfrm flipV="1">
            <a:off x="2386012" y="3476625"/>
            <a:ext cx="5024437" cy="3175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63650"/>
            <a:ext cx="1608137" cy="3556000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CN" altLang="zh-CN" sz="1800" b="1" dirty="0" smtClean="0">
                <a:solidFill>
                  <a:schemeClr val="bg1"/>
                </a:solidFill>
                <a:latin typeface="+mn-ea"/>
              </a:rPr>
              <a:t>枚举变量</a:t>
            </a:r>
            <a:r>
              <a:rPr lang="zh-CN" altLang="en-US" sz="1800" b="1" dirty="0" smtClean="0">
                <a:solidFill>
                  <a:schemeClr val="bg1"/>
                </a:solidFill>
                <a:latin typeface="+mn-ea"/>
              </a:rPr>
              <a:t>的</a:t>
            </a:r>
            <a:endParaRPr lang="en-US" altLang="zh-CN" sz="1800" b="1" dirty="0" smtClean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zh-CN" altLang="en-US" sz="1800" b="1" dirty="0" smtClean="0">
                <a:solidFill>
                  <a:schemeClr val="bg1"/>
                </a:solidFill>
                <a:latin typeface="+mn-ea"/>
              </a:rPr>
              <a:t>定义形式</a:t>
            </a:r>
            <a:endParaRPr lang="en-US" altLang="zh-CN" sz="1800" b="1" dirty="0" smtClean="0">
              <a:solidFill>
                <a:schemeClr val="bg1"/>
              </a:solidFill>
              <a:latin typeface="+mn-ea"/>
            </a:endParaRPr>
          </a:p>
          <a:p>
            <a:pPr algn="ctr"/>
            <a:endParaRPr lang="en-US" altLang="zh-CN" sz="1800" b="1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 algn="ctr"/>
            <a:endParaRPr lang="zh-CN" altLang="en-US" sz="1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gray">
          <a:xfrm>
            <a:off x="2376488" y="1292226"/>
            <a:ext cx="5100637" cy="1050924"/>
          </a:xfrm>
          <a:prstGeom prst="rect">
            <a:avLst/>
          </a:prstGeom>
          <a:solidFill>
            <a:srgbClr val="93E3FF">
              <a:alpha val="49804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CN" sz="1600" b="1" dirty="0" smtClean="0">
                <a:latin typeface="+mn-ea"/>
              </a:rPr>
              <a:t>1</a:t>
            </a:r>
            <a:r>
              <a:rPr lang="zh-CN" altLang="en-US" sz="1600" b="1" dirty="0" smtClean="0">
                <a:latin typeface="+mn-ea"/>
              </a:rPr>
              <a:t>）</a:t>
            </a:r>
            <a:r>
              <a:rPr lang="zh-CN" altLang="zh-CN" sz="1600" b="1" dirty="0" smtClean="0">
                <a:latin typeface="+mn-ea"/>
              </a:rPr>
              <a:t>先说明后定义：</a:t>
            </a:r>
          </a:p>
          <a:p>
            <a:r>
              <a:rPr lang="en-US" altLang="zh-CN" sz="1600" dirty="0" smtClean="0">
                <a:latin typeface="+mn-ea"/>
              </a:rPr>
              <a:t>    </a:t>
            </a:r>
            <a:r>
              <a:rPr lang="en-US" altLang="zh-CN" sz="1600" dirty="0" err="1" smtClean="0">
                <a:latin typeface="+mn-ea"/>
              </a:rPr>
              <a:t>enum</a:t>
            </a:r>
            <a:r>
              <a:rPr lang="en-US" altLang="zh-CN" sz="1600" dirty="0" smtClean="0">
                <a:latin typeface="+mn-ea"/>
              </a:rPr>
              <a:t> weekday{ </a:t>
            </a:r>
            <a:r>
              <a:rPr lang="en-US" altLang="zh-CN" sz="1600" dirty="0" err="1" smtClean="0">
                <a:latin typeface="+mn-ea"/>
              </a:rPr>
              <a:t>sun,mon,tue,wed,thu,fri,sat</a:t>
            </a:r>
            <a:r>
              <a:rPr lang="en-US" altLang="zh-CN" sz="1600" dirty="0" smtClean="0">
                <a:latin typeface="+mn-ea"/>
              </a:rPr>
              <a:t> }</a:t>
            </a:r>
            <a:r>
              <a:rPr lang="zh-CN" altLang="zh-CN" sz="1600" dirty="0" smtClean="0">
                <a:latin typeface="+mn-ea"/>
              </a:rPr>
              <a:t>；</a:t>
            </a:r>
          </a:p>
          <a:p>
            <a:r>
              <a:rPr lang="en-US" altLang="zh-CN" sz="1600" dirty="0" smtClean="0">
                <a:latin typeface="+mn-ea"/>
              </a:rPr>
              <a:t>    </a:t>
            </a:r>
            <a:r>
              <a:rPr lang="en-US" altLang="zh-CN" sz="1600" dirty="0" err="1" smtClean="0">
                <a:latin typeface="+mn-ea"/>
              </a:rPr>
              <a:t>enum</a:t>
            </a:r>
            <a:r>
              <a:rPr lang="en-US" altLang="zh-CN" sz="1600" dirty="0" smtClean="0">
                <a:latin typeface="+mn-ea"/>
              </a:rPr>
              <a:t> weekday </a:t>
            </a:r>
            <a:r>
              <a:rPr lang="en-US" altLang="zh-CN" sz="1600" dirty="0" err="1" smtClean="0">
                <a:latin typeface="+mn-ea"/>
              </a:rPr>
              <a:t>a,b</a:t>
            </a:r>
            <a:r>
              <a:rPr lang="zh-CN" altLang="zh-CN" sz="1600" dirty="0" smtClean="0">
                <a:latin typeface="+mn-ea"/>
              </a:rPr>
              <a:t>；</a:t>
            </a:r>
            <a:endParaRPr lang="zh-CN" altLang="zh-CN" sz="1600" dirty="0">
              <a:latin typeface="+mn-ea"/>
            </a:endParaRPr>
          </a:p>
        </p:txBody>
      </p:sp>
      <p:sp>
        <p:nvSpPr>
          <p:cNvPr id="26" name="Rectangle 19"/>
          <p:cNvSpPr>
            <a:spLocks noChangeArrowheads="1"/>
          </p:cNvSpPr>
          <p:nvPr/>
        </p:nvSpPr>
        <p:spPr bwMode="gray">
          <a:xfrm>
            <a:off x="2357437" y="2486025"/>
            <a:ext cx="5138737" cy="990600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CN" sz="1600" b="1" dirty="0" smtClean="0">
                <a:latin typeface="+mn-ea"/>
              </a:rPr>
              <a:t>2</a:t>
            </a:r>
            <a:r>
              <a:rPr lang="zh-CN" altLang="zh-CN" sz="1600" b="1" dirty="0" smtClean="0">
                <a:latin typeface="+mn-ea"/>
              </a:rPr>
              <a:t>）同时定义说明：</a:t>
            </a:r>
          </a:p>
          <a:p>
            <a:r>
              <a:rPr lang="en-US" altLang="zh-CN" sz="1600" dirty="0" smtClean="0">
                <a:latin typeface="+mn-ea"/>
              </a:rPr>
              <a:t>  </a:t>
            </a:r>
            <a:r>
              <a:rPr lang="en-US" altLang="zh-CN" sz="1600" dirty="0" err="1" smtClean="0">
                <a:latin typeface="+mn-ea"/>
              </a:rPr>
              <a:t>enum</a:t>
            </a:r>
            <a:r>
              <a:rPr lang="en-US" altLang="zh-CN" sz="1600" dirty="0" smtClean="0">
                <a:latin typeface="+mn-ea"/>
              </a:rPr>
              <a:t> weekday{ </a:t>
            </a:r>
            <a:r>
              <a:rPr lang="en-US" altLang="zh-CN" sz="1600" dirty="0" err="1" smtClean="0">
                <a:latin typeface="+mn-ea"/>
              </a:rPr>
              <a:t>sun,mon,tue,wed,thu,fri,sat</a:t>
            </a:r>
            <a:r>
              <a:rPr lang="en-US" altLang="zh-CN" sz="1600" dirty="0" smtClean="0">
                <a:latin typeface="+mn-ea"/>
              </a:rPr>
              <a:t> } </a:t>
            </a:r>
            <a:r>
              <a:rPr lang="en-US" altLang="zh-CN" sz="1600" dirty="0" err="1" smtClean="0">
                <a:latin typeface="+mn-ea"/>
              </a:rPr>
              <a:t>a,b</a:t>
            </a:r>
            <a:r>
              <a:rPr lang="zh-CN" altLang="zh-CN" sz="1600" dirty="0" smtClean="0">
                <a:latin typeface="+mn-ea"/>
              </a:rPr>
              <a:t>；</a:t>
            </a:r>
            <a:endParaRPr lang="zh-CN" altLang="zh-CN" sz="1600" dirty="0">
              <a:latin typeface="+mn-ea"/>
            </a:endParaRPr>
          </a:p>
        </p:txBody>
      </p:sp>
      <p:sp>
        <p:nvSpPr>
          <p:cNvPr id="33" name="Line 10"/>
          <p:cNvSpPr>
            <a:spLocks noChangeShapeType="1"/>
          </p:cNvSpPr>
          <p:nvPr/>
        </p:nvSpPr>
        <p:spPr bwMode="gray">
          <a:xfrm flipV="1">
            <a:off x="2338387" y="2371725"/>
            <a:ext cx="5024437" cy="3175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" name="Rectangle 18"/>
          <p:cNvSpPr>
            <a:spLocks noChangeArrowheads="1"/>
          </p:cNvSpPr>
          <p:nvPr/>
        </p:nvSpPr>
        <p:spPr bwMode="gray">
          <a:xfrm>
            <a:off x="2376488" y="3495675"/>
            <a:ext cx="5100637" cy="1181100"/>
          </a:xfrm>
          <a:prstGeom prst="rect">
            <a:avLst/>
          </a:prstGeom>
          <a:solidFill>
            <a:srgbClr val="0099FF">
              <a:alpha val="49804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CN" sz="1600" b="1" dirty="0" smtClean="0">
                <a:latin typeface="+mn-ea"/>
              </a:rPr>
              <a:t>3</a:t>
            </a:r>
            <a:r>
              <a:rPr lang="zh-CN" altLang="zh-CN" sz="1600" b="1" dirty="0" smtClean="0">
                <a:latin typeface="+mn-ea"/>
              </a:rPr>
              <a:t>）直接定义</a:t>
            </a:r>
            <a:r>
              <a:rPr lang="en-US" altLang="zh-CN" sz="1600" b="1" dirty="0" smtClean="0">
                <a:latin typeface="+mn-ea"/>
              </a:rPr>
              <a:t>:</a:t>
            </a:r>
            <a:endParaRPr lang="zh-CN" altLang="zh-CN" sz="1600" b="1" dirty="0" smtClean="0">
              <a:latin typeface="+mn-ea"/>
            </a:endParaRPr>
          </a:p>
          <a:p>
            <a:r>
              <a:rPr lang="en-US" altLang="zh-CN" sz="1600" b="1" dirty="0" smtClean="0">
                <a:latin typeface="+mn-ea"/>
              </a:rPr>
              <a:t>     </a:t>
            </a:r>
            <a:r>
              <a:rPr lang="en-US" altLang="zh-CN" sz="1600" dirty="0" err="1" smtClean="0">
                <a:latin typeface="+mn-ea"/>
              </a:rPr>
              <a:t>enum</a:t>
            </a:r>
            <a:r>
              <a:rPr lang="en-US" altLang="zh-CN" sz="1600" dirty="0" smtClean="0">
                <a:latin typeface="+mn-ea"/>
              </a:rPr>
              <a:t> { </a:t>
            </a:r>
            <a:r>
              <a:rPr lang="en-US" altLang="zh-CN" sz="1600" dirty="0" err="1" smtClean="0">
                <a:latin typeface="+mn-ea"/>
              </a:rPr>
              <a:t>sun,mon,tue,wed,thu,fri,sat</a:t>
            </a:r>
            <a:r>
              <a:rPr lang="en-US" altLang="zh-CN" sz="1600" dirty="0" smtClean="0">
                <a:latin typeface="+mn-ea"/>
              </a:rPr>
              <a:t> } </a:t>
            </a:r>
            <a:r>
              <a:rPr lang="en-US" altLang="zh-CN" sz="1600" dirty="0" err="1" smtClean="0">
                <a:latin typeface="+mn-ea"/>
              </a:rPr>
              <a:t>a,b</a:t>
            </a:r>
            <a:r>
              <a:rPr lang="zh-CN" altLang="zh-CN" sz="1600" dirty="0" smtClean="0">
                <a:latin typeface="+mn-ea"/>
              </a:rPr>
              <a:t>；</a:t>
            </a:r>
            <a:endParaRPr lang="zh-CN" altLang="zh-CN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 animBg="1"/>
      <p:bldP spid="37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18"/>
          <p:cNvSpPr>
            <a:spLocks noChangeArrowheads="1"/>
          </p:cNvSpPr>
          <p:nvPr/>
        </p:nvSpPr>
        <p:spPr bwMode="gray">
          <a:xfrm>
            <a:off x="752475" y="2114550"/>
            <a:ext cx="6619876" cy="2228851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 dirty="0">
              <a:ea typeface="宋体" charset="-122"/>
            </a:endParaRPr>
          </a:p>
        </p:txBody>
      </p:sp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8501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枚举类型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473575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473575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473575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gray">
          <a:xfrm>
            <a:off x="746125" y="2041525"/>
            <a:ext cx="1633538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gray">
          <a:xfrm>
            <a:off x="2490787" y="2032000"/>
            <a:ext cx="4929187" cy="635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63650"/>
            <a:ext cx="6694487" cy="70802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869864" y="1479550"/>
            <a:ext cx="1790876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1600" b="1" dirty="0" smtClean="0">
                <a:solidFill>
                  <a:schemeClr val="bg1"/>
                </a:solidFill>
                <a:ea typeface="宋体" charset="-122"/>
              </a:rPr>
              <a:t>3.</a:t>
            </a:r>
            <a:r>
              <a:rPr lang="zh-CN" altLang="en-US" sz="1600" b="1" dirty="0" smtClean="0">
                <a:solidFill>
                  <a:schemeClr val="bg1"/>
                </a:solidFill>
                <a:ea typeface="宋体" charset="-122"/>
              </a:rPr>
              <a:t>枚举变量的引用</a:t>
            </a:r>
            <a:endParaRPr lang="en-US" altLang="zh-CN" sz="16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30" name="Rectangle 23"/>
          <p:cNvSpPr>
            <a:spLocks noChangeArrowheads="1"/>
          </p:cNvSpPr>
          <p:nvPr/>
        </p:nvSpPr>
        <p:spPr bwMode="gray">
          <a:xfrm>
            <a:off x="1058863" y="2341563"/>
            <a:ext cx="6189662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1600" dirty="0" smtClean="0"/>
              <a:t>1</a:t>
            </a:r>
            <a:r>
              <a:rPr lang="zh-CN" altLang="zh-CN" sz="1600" dirty="0" smtClean="0"/>
              <a:t>）枚举值是常量，不是变量。不能在程序中用赋值语句再对它赋值。</a:t>
            </a:r>
          </a:p>
          <a:p>
            <a:r>
              <a:rPr lang="en-US" altLang="zh-CN" sz="1600" dirty="0" smtClean="0"/>
              <a:t>    </a:t>
            </a:r>
          </a:p>
          <a:p>
            <a:pPr>
              <a:lnSpc>
                <a:spcPct val="150000"/>
              </a:lnSpc>
            </a:pPr>
            <a:r>
              <a:rPr lang="en-US" altLang="zh-CN" sz="1600" dirty="0" smtClean="0"/>
              <a:t>       </a:t>
            </a:r>
            <a:r>
              <a:rPr lang="zh-CN" altLang="zh-CN" sz="1600" dirty="0" smtClean="0"/>
              <a:t>例如，对枚举</a:t>
            </a:r>
            <a:r>
              <a:rPr lang="en-US" altLang="zh-CN" sz="1600" dirty="0" smtClean="0"/>
              <a:t>weekday</a:t>
            </a:r>
            <a:r>
              <a:rPr lang="zh-CN" altLang="zh-CN" sz="1600" dirty="0" smtClean="0"/>
              <a:t>的元素再作以下赋值：</a:t>
            </a:r>
          </a:p>
          <a:p>
            <a:pPr>
              <a:lnSpc>
                <a:spcPct val="150000"/>
              </a:lnSpc>
            </a:pPr>
            <a:r>
              <a:rPr lang="en-US" altLang="zh-CN" sz="1600" dirty="0" smtClean="0"/>
              <a:t>                     sun=3</a:t>
            </a:r>
            <a:r>
              <a:rPr lang="zh-CN" altLang="zh-CN" sz="1600" dirty="0" smtClean="0"/>
              <a:t>；</a:t>
            </a:r>
            <a:r>
              <a:rPr lang="en-US" altLang="zh-CN" sz="1600" dirty="0" smtClean="0"/>
              <a:t>sun=</a:t>
            </a:r>
            <a:r>
              <a:rPr lang="en-US" altLang="zh-CN" sz="1600" dirty="0" err="1" smtClean="0"/>
              <a:t>tue</a:t>
            </a:r>
            <a:r>
              <a:rPr lang="zh-CN" altLang="zh-CN" sz="1600" dirty="0" smtClean="0"/>
              <a:t>；</a:t>
            </a:r>
            <a:r>
              <a:rPr lang="en-US" altLang="zh-CN" sz="1600" dirty="0" smtClean="0"/>
              <a:t>     </a:t>
            </a:r>
            <a:r>
              <a:rPr lang="zh-CN" altLang="zh-CN" sz="1600" dirty="0" smtClean="0"/>
              <a:t>都是错误的。</a:t>
            </a:r>
          </a:p>
          <a:p>
            <a:endParaRPr lang="en-US" altLang="zh-CN" sz="1600" b="1" dirty="0"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18"/>
          <p:cNvSpPr>
            <a:spLocks noChangeArrowheads="1"/>
          </p:cNvSpPr>
          <p:nvPr/>
        </p:nvSpPr>
        <p:spPr bwMode="gray">
          <a:xfrm>
            <a:off x="752475" y="2114550"/>
            <a:ext cx="6619876" cy="2228851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 dirty="0">
              <a:ea typeface="宋体" charset="-122"/>
            </a:endParaRPr>
          </a:p>
        </p:txBody>
      </p:sp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8501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枚举类型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473575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473575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473575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gray">
          <a:xfrm>
            <a:off x="746125" y="2041525"/>
            <a:ext cx="1633538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gray">
          <a:xfrm>
            <a:off x="2490787" y="2032000"/>
            <a:ext cx="4929187" cy="635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63650"/>
            <a:ext cx="6694487" cy="70802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869864" y="1479550"/>
            <a:ext cx="1790876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1600" b="1" dirty="0" smtClean="0">
                <a:solidFill>
                  <a:schemeClr val="bg1"/>
                </a:solidFill>
                <a:ea typeface="宋体" charset="-122"/>
              </a:rPr>
              <a:t>3.</a:t>
            </a:r>
            <a:r>
              <a:rPr lang="zh-CN" altLang="en-US" sz="1600" b="1" dirty="0" smtClean="0">
                <a:solidFill>
                  <a:schemeClr val="bg1"/>
                </a:solidFill>
                <a:ea typeface="宋体" charset="-122"/>
              </a:rPr>
              <a:t>枚举变量的引用</a:t>
            </a:r>
            <a:endParaRPr lang="en-US" altLang="zh-CN" sz="16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30" name="Rectangle 23"/>
          <p:cNvSpPr>
            <a:spLocks noChangeArrowheads="1"/>
          </p:cNvSpPr>
          <p:nvPr/>
        </p:nvSpPr>
        <p:spPr bwMode="gray">
          <a:xfrm>
            <a:off x="1058863" y="2341563"/>
            <a:ext cx="6189662" cy="144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2</a:t>
            </a:r>
            <a:r>
              <a:rPr lang="zh-CN" altLang="zh-CN" sz="1600" dirty="0" smtClean="0">
                <a:latin typeface="+mn-ea"/>
              </a:rPr>
              <a:t>）枚举元素本身由系统定义了一个表示序号的数值，从</a:t>
            </a:r>
            <a:r>
              <a:rPr lang="en-US" altLang="zh-CN" sz="1600" dirty="0" smtClean="0">
                <a:latin typeface="+mn-ea"/>
              </a:rPr>
              <a:t>0</a:t>
            </a:r>
            <a:r>
              <a:rPr lang="zh-CN" altLang="zh-CN" sz="1600" dirty="0" smtClean="0">
                <a:latin typeface="+mn-ea"/>
              </a:rPr>
              <a:t>开始顺序</a:t>
            </a:r>
            <a:endParaRPr lang="en-US" altLang="zh-CN" sz="16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   </a:t>
            </a:r>
            <a:r>
              <a:rPr lang="zh-CN" altLang="zh-CN" sz="1600" dirty="0" smtClean="0">
                <a:latin typeface="+mn-ea"/>
              </a:rPr>
              <a:t>定义为</a:t>
            </a:r>
            <a:r>
              <a:rPr lang="en-US" altLang="zh-CN" sz="1600" dirty="0" smtClean="0">
                <a:latin typeface="+mn-ea"/>
              </a:rPr>
              <a:t>0</a:t>
            </a:r>
            <a:r>
              <a:rPr lang="zh-CN" altLang="zh-CN" sz="1600" dirty="0" smtClean="0">
                <a:latin typeface="+mn-ea"/>
              </a:rPr>
              <a:t>，</a:t>
            </a:r>
            <a:r>
              <a:rPr lang="en-US" altLang="zh-CN" sz="1600" dirty="0" smtClean="0">
                <a:latin typeface="+mn-ea"/>
              </a:rPr>
              <a:t>1</a:t>
            </a:r>
            <a:r>
              <a:rPr lang="zh-CN" altLang="zh-CN" sz="1600" dirty="0" smtClean="0">
                <a:latin typeface="+mn-ea"/>
              </a:rPr>
              <a:t>，</a:t>
            </a:r>
            <a:r>
              <a:rPr lang="en-US" altLang="zh-CN" sz="1600" dirty="0" smtClean="0">
                <a:latin typeface="+mn-ea"/>
              </a:rPr>
              <a:t>2</a:t>
            </a:r>
            <a:r>
              <a:rPr lang="zh-CN" altLang="zh-CN" sz="1600" dirty="0" smtClean="0">
                <a:latin typeface="+mn-ea"/>
              </a:rPr>
              <a:t>…</a:t>
            </a:r>
            <a:r>
              <a:rPr lang="en-US" altLang="zh-CN" sz="1600" dirty="0" smtClean="0">
                <a:latin typeface="+mn-ea"/>
              </a:rPr>
              <a:t>n</a:t>
            </a:r>
            <a:r>
              <a:rPr lang="zh-CN" altLang="zh-CN" sz="1600" dirty="0" smtClean="0">
                <a:latin typeface="+mn-ea"/>
              </a:rPr>
              <a:t>。</a:t>
            </a:r>
            <a:endParaRPr lang="en-US" altLang="zh-CN" sz="16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      </a:t>
            </a:r>
            <a:r>
              <a:rPr lang="zh-CN" altLang="zh-CN" sz="1600" dirty="0" smtClean="0">
                <a:latin typeface="+mn-ea"/>
              </a:rPr>
              <a:t>如在</a:t>
            </a:r>
            <a:r>
              <a:rPr lang="en-US" altLang="zh-CN" sz="1600" dirty="0" smtClean="0">
                <a:latin typeface="+mn-ea"/>
              </a:rPr>
              <a:t>weekday</a:t>
            </a:r>
            <a:r>
              <a:rPr lang="zh-CN" altLang="zh-CN" sz="1600" dirty="0" smtClean="0">
                <a:latin typeface="+mn-ea"/>
              </a:rPr>
              <a:t>中，</a:t>
            </a:r>
            <a:r>
              <a:rPr lang="en-US" altLang="zh-CN" sz="1600" dirty="0" smtClean="0">
                <a:latin typeface="+mn-ea"/>
              </a:rPr>
              <a:t>sun</a:t>
            </a:r>
            <a:r>
              <a:rPr lang="zh-CN" altLang="zh-CN" sz="1600" dirty="0" smtClean="0">
                <a:latin typeface="+mn-ea"/>
              </a:rPr>
              <a:t>的值为</a:t>
            </a:r>
            <a:r>
              <a:rPr lang="en-US" altLang="zh-CN" sz="1600" dirty="0" smtClean="0">
                <a:latin typeface="+mn-ea"/>
              </a:rPr>
              <a:t>0</a:t>
            </a:r>
            <a:r>
              <a:rPr lang="zh-CN" altLang="zh-CN" sz="1600" dirty="0" smtClean="0">
                <a:latin typeface="+mn-ea"/>
              </a:rPr>
              <a:t>，</a:t>
            </a:r>
            <a:r>
              <a:rPr lang="en-US" altLang="zh-CN" sz="1600" dirty="0" err="1" smtClean="0">
                <a:latin typeface="+mn-ea"/>
              </a:rPr>
              <a:t>mon</a:t>
            </a:r>
            <a:r>
              <a:rPr lang="zh-CN" altLang="zh-CN" sz="1600" dirty="0" smtClean="0">
                <a:latin typeface="+mn-ea"/>
              </a:rPr>
              <a:t>的值为</a:t>
            </a:r>
            <a:r>
              <a:rPr lang="en-US" altLang="zh-CN" sz="1600" dirty="0" smtClean="0">
                <a:latin typeface="+mn-ea"/>
              </a:rPr>
              <a:t>1</a:t>
            </a:r>
            <a:r>
              <a:rPr lang="zh-CN" altLang="zh-CN" sz="1600" dirty="0" smtClean="0">
                <a:latin typeface="+mn-ea"/>
              </a:rPr>
              <a:t>…</a:t>
            </a:r>
            <a:r>
              <a:rPr lang="en-US" altLang="zh-CN" sz="1600" dirty="0" smtClean="0">
                <a:latin typeface="+mn-ea"/>
              </a:rPr>
              <a:t>sat</a:t>
            </a:r>
            <a:r>
              <a:rPr lang="zh-CN" altLang="zh-CN" sz="1600" dirty="0" smtClean="0">
                <a:latin typeface="+mn-ea"/>
              </a:rPr>
              <a:t>的值为</a:t>
            </a:r>
            <a:r>
              <a:rPr lang="en-US" altLang="zh-CN" sz="1600" dirty="0" smtClean="0">
                <a:latin typeface="+mn-ea"/>
              </a:rPr>
              <a:t>6</a:t>
            </a:r>
            <a:r>
              <a:rPr lang="zh-CN" altLang="zh-CN" sz="1600" dirty="0" smtClean="0">
                <a:latin typeface="+mn-ea"/>
              </a:rPr>
              <a:t>。</a:t>
            </a:r>
          </a:p>
          <a:p>
            <a:endParaRPr lang="en-US" altLang="zh-CN" sz="1600" b="1" dirty="0"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18"/>
          <p:cNvSpPr>
            <a:spLocks noChangeArrowheads="1"/>
          </p:cNvSpPr>
          <p:nvPr/>
        </p:nvSpPr>
        <p:spPr bwMode="gray">
          <a:xfrm>
            <a:off x="752475" y="2114550"/>
            <a:ext cx="6619876" cy="2228851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 dirty="0">
              <a:ea typeface="宋体" charset="-122"/>
            </a:endParaRPr>
          </a:p>
        </p:txBody>
      </p:sp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8501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枚举类型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473575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473575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473575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gray">
          <a:xfrm>
            <a:off x="746125" y="2041525"/>
            <a:ext cx="1633538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gray">
          <a:xfrm>
            <a:off x="2490787" y="2032000"/>
            <a:ext cx="4929187" cy="635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63650"/>
            <a:ext cx="6694487" cy="70802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869864" y="1479550"/>
            <a:ext cx="1790876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1600" b="1" dirty="0" smtClean="0">
                <a:solidFill>
                  <a:schemeClr val="bg1"/>
                </a:solidFill>
                <a:ea typeface="宋体" charset="-122"/>
              </a:rPr>
              <a:t>3.</a:t>
            </a:r>
            <a:r>
              <a:rPr lang="zh-CN" altLang="en-US" sz="1600" b="1" dirty="0" smtClean="0">
                <a:solidFill>
                  <a:schemeClr val="bg1"/>
                </a:solidFill>
                <a:ea typeface="宋体" charset="-122"/>
              </a:rPr>
              <a:t>枚举变量的引用</a:t>
            </a:r>
            <a:endParaRPr lang="en-US" altLang="zh-CN" sz="16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30" name="Rectangle 23"/>
          <p:cNvSpPr>
            <a:spLocks noChangeArrowheads="1"/>
          </p:cNvSpPr>
          <p:nvPr/>
        </p:nvSpPr>
        <p:spPr bwMode="gray">
          <a:xfrm>
            <a:off x="1058863" y="2341563"/>
            <a:ext cx="6189662" cy="193899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3</a:t>
            </a:r>
            <a:r>
              <a:rPr lang="zh-CN" altLang="zh-CN" sz="1600" dirty="0" smtClean="0">
                <a:latin typeface="+mn-ea"/>
              </a:rPr>
              <a:t>）枚举元素的值也可以在定义时指定。</a:t>
            </a:r>
            <a:endParaRPr lang="en-US" altLang="zh-CN" sz="16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       </a:t>
            </a:r>
            <a:r>
              <a:rPr lang="zh-CN" altLang="zh-CN" sz="1600" dirty="0" smtClean="0">
                <a:latin typeface="+mn-ea"/>
              </a:rPr>
              <a:t>例如：</a:t>
            </a: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         </a:t>
            </a:r>
            <a:r>
              <a:rPr lang="en-US" altLang="zh-CN" sz="1600" dirty="0" err="1" smtClean="0">
                <a:latin typeface="+mn-ea"/>
              </a:rPr>
              <a:t>enum</a:t>
            </a:r>
            <a:r>
              <a:rPr lang="en-US" altLang="zh-CN" sz="1600" dirty="0" smtClean="0">
                <a:latin typeface="+mn-ea"/>
              </a:rPr>
              <a:t> weekday{ sun=1,mon,tue,wed,thu=7,fri,sat } a</a:t>
            </a:r>
            <a:r>
              <a:rPr lang="zh-CN" altLang="zh-CN" sz="1600" dirty="0" smtClean="0">
                <a:latin typeface="+mn-ea"/>
              </a:rPr>
              <a:t>；</a:t>
            </a: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         </a:t>
            </a:r>
            <a:r>
              <a:rPr lang="zh-CN" altLang="zh-CN" sz="1600" dirty="0" smtClean="0">
                <a:latin typeface="+mn-ea"/>
              </a:rPr>
              <a:t>对于没有赋值的元素，取值仍按顺序递增。</a:t>
            </a:r>
          </a:p>
          <a:p>
            <a:pPr>
              <a:lnSpc>
                <a:spcPct val="150000"/>
              </a:lnSpc>
            </a:pPr>
            <a:endParaRPr lang="en-US" altLang="zh-CN" sz="1600" b="1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18"/>
          <p:cNvSpPr>
            <a:spLocks noChangeArrowheads="1"/>
          </p:cNvSpPr>
          <p:nvPr/>
        </p:nvSpPr>
        <p:spPr bwMode="gray">
          <a:xfrm>
            <a:off x="752475" y="2114550"/>
            <a:ext cx="6619876" cy="2228851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 dirty="0">
              <a:ea typeface="宋体" charset="-122"/>
            </a:endParaRPr>
          </a:p>
        </p:txBody>
      </p:sp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8501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枚举类型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473575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473575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473575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gray">
          <a:xfrm>
            <a:off x="746125" y="2041525"/>
            <a:ext cx="1633538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gray">
          <a:xfrm>
            <a:off x="2490787" y="2032000"/>
            <a:ext cx="4929187" cy="635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63650"/>
            <a:ext cx="6694487" cy="70802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869864" y="1479550"/>
            <a:ext cx="1790876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1600" b="1" dirty="0" smtClean="0">
                <a:solidFill>
                  <a:schemeClr val="bg1"/>
                </a:solidFill>
                <a:ea typeface="宋体" charset="-122"/>
              </a:rPr>
              <a:t>3.</a:t>
            </a:r>
            <a:r>
              <a:rPr lang="zh-CN" altLang="en-US" sz="1600" b="1" dirty="0" smtClean="0">
                <a:solidFill>
                  <a:schemeClr val="bg1"/>
                </a:solidFill>
                <a:ea typeface="宋体" charset="-122"/>
              </a:rPr>
              <a:t>枚举变量的引用</a:t>
            </a:r>
            <a:endParaRPr lang="en-US" altLang="zh-CN" sz="16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30" name="Rectangle 23"/>
          <p:cNvSpPr>
            <a:spLocks noChangeArrowheads="1"/>
          </p:cNvSpPr>
          <p:nvPr/>
        </p:nvSpPr>
        <p:spPr bwMode="gray">
          <a:xfrm>
            <a:off x="1058863" y="2341563"/>
            <a:ext cx="618966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4</a:t>
            </a:r>
            <a:r>
              <a:rPr lang="zh-CN" altLang="zh-CN" sz="1600" dirty="0" smtClean="0">
                <a:latin typeface="+mn-ea"/>
              </a:rPr>
              <a:t>）可对枚举变量进行判断或比较。例如：</a:t>
            </a: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    if(a!=</a:t>
            </a:r>
            <a:r>
              <a:rPr lang="en-US" altLang="zh-CN" sz="1600" dirty="0" err="1" smtClean="0">
                <a:latin typeface="+mn-ea"/>
              </a:rPr>
              <a:t>sunday</a:t>
            </a:r>
            <a:r>
              <a:rPr lang="en-US" altLang="zh-CN" sz="1600" dirty="0" smtClean="0">
                <a:latin typeface="+mn-ea"/>
              </a:rPr>
              <a:t>) </a:t>
            </a:r>
            <a:r>
              <a:rPr lang="en-US" altLang="zh-CN" sz="1600" dirty="0" err="1" smtClean="0">
                <a:latin typeface="+mn-ea"/>
              </a:rPr>
              <a:t>printf</a:t>
            </a:r>
            <a:r>
              <a:rPr lang="en-US" altLang="zh-CN" sz="1600" dirty="0" smtClean="0">
                <a:latin typeface="+mn-ea"/>
              </a:rPr>
              <a:t>(</a:t>
            </a:r>
            <a:r>
              <a:rPr lang="zh-CN" altLang="zh-CN" sz="1600" dirty="0" smtClean="0">
                <a:latin typeface="+mn-ea"/>
              </a:rPr>
              <a:t>“</a:t>
            </a:r>
            <a:r>
              <a:rPr lang="en-US" altLang="zh-CN" sz="1600" dirty="0" smtClean="0">
                <a:latin typeface="+mn-ea"/>
              </a:rPr>
              <a:t>not free time</a:t>
            </a:r>
            <a:r>
              <a:rPr lang="zh-CN" altLang="zh-CN" sz="1600" dirty="0" smtClean="0">
                <a:latin typeface="+mn-ea"/>
              </a:rPr>
              <a:t>”</a:t>
            </a:r>
            <a:r>
              <a:rPr lang="en-US" altLang="zh-CN" sz="1600" dirty="0" smtClean="0">
                <a:latin typeface="+mn-ea"/>
              </a:rPr>
              <a:t>)</a:t>
            </a:r>
            <a:r>
              <a:rPr lang="zh-CN" altLang="zh-CN" sz="1600" dirty="0" smtClean="0">
                <a:latin typeface="+mn-ea"/>
              </a:rPr>
              <a:t>；</a:t>
            </a:r>
          </a:p>
          <a:p>
            <a:pPr>
              <a:lnSpc>
                <a:spcPct val="150000"/>
              </a:lnSpc>
            </a:pPr>
            <a:endParaRPr lang="en-US" altLang="zh-CN" sz="1600" b="1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18"/>
          <p:cNvSpPr>
            <a:spLocks noChangeArrowheads="1"/>
          </p:cNvSpPr>
          <p:nvPr/>
        </p:nvSpPr>
        <p:spPr bwMode="gray">
          <a:xfrm>
            <a:off x="752475" y="2114550"/>
            <a:ext cx="6619876" cy="2228851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 dirty="0">
              <a:ea typeface="宋体" charset="-122"/>
            </a:endParaRPr>
          </a:p>
        </p:txBody>
      </p:sp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8501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枚举类型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473575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473575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473575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gray">
          <a:xfrm>
            <a:off x="746125" y="2041525"/>
            <a:ext cx="1633538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gray">
          <a:xfrm>
            <a:off x="2490787" y="2032000"/>
            <a:ext cx="4929187" cy="635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63650"/>
            <a:ext cx="6694487" cy="70802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869864" y="1479550"/>
            <a:ext cx="1790876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1600" b="1" dirty="0" smtClean="0">
                <a:solidFill>
                  <a:schemeClr val="bg1"/>
                </a:solidFill>
                <a:ea typeface="宋体" charset="-122"/>
              </a:rPr>
              <a:t>3.</a:t>
            </a:r>
            <a:r>
              <a:rPr lang="zh-CN" altLang="en-US" sz="1600" b="1" dirty="0" smtClean="0">
                <a:solidFill>
                  <a:schemeClr val="bg1"/>
                </a:solidFill>
                <a:ea typeface="宋体" charset="-122"/>
              </a:rPr>
              <a:t>枚举变量的引用</a:t>
            </a:r>
            <a:endParaRPr lang="en-US" altLang="zh-CN" sz="16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30" name="Rectangle 23"/>
          <p:cNvSpPr>
            <a:spLocks noChangeArrowheads="1"/>
          </p:cNvSpPr>
          <p:nvPr/>
        </p:nvSpPr>
        <p:spPr bwMode="gray">
          <a:xfrm>
            <a:off x="904874" y="2341563"/>
            <a:ext cx="6677025" cy="193899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5</a:t>
            </a:r>
            <a:r>
              <a:rPr lang="zh-CN" altLang="zh-CN" sz="1600" dirty="0" smtClean="0">
                <a:latin typeface="+mn-ea"/>
              </a:rPr>
              <a:t>）只能把枚举值赋予枚举变量，不能把元素的数值直接赋予枚举变量。</a:t>
            </a:r>
            <a:endParaRPr lang="en-US" altLang="zh-CN" sz="16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        </a:t>
            </a:r>
            <a:r>
              <a:rPr lang="zh-CN" altLang="zh-CN" sz="1600" dirty="0" smtClean="0">
                <a:latin typeface="+mn-ea"/>
              </a:rPr>
              <a:t>例如：</a:t>
            </a: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          a=sat</a:t>
            </a:r>
            <a:r>
              <a:rPr lang="zh-CN" altLang="zh-CN" sz="1600" dirty="0" smtClean="0">
                <a:latin typeface="+mn-ea"/>
              </a:rPr>
              <a:t>；</a:t>
            </a:r>
            <a:r>
              <a:rPr lang="en-US" altLang="zh-CN" sz="1600" dirty="0" smtClean="0">
                <a:latin typeface="+mn-ea"/>
              </a:rPr>
              <a:t>b=</a:t>
            </a:r>
            <a:r>
              <a:rPr lang="en-US" altLang="zh-CN" sz="1600" dirty="0" err="1" smtClean="0">
                <a:latin typeface="+mn-ea"/>
              </a:rPr>
              <a:t>tue</a:t>
            </a:r>
            <a:r>
              <a:rPr lang="zh-CN" altLang="zh-CN" sz="1600" dirty="0" smtClean="0">
                <a:latin typeface="+mn-ea"/>
              </a:rPr>
              <a:t>；是正确的。</a:t>
            </a:r>
          </a:p>
          <a:p>
            <a:pPr>
              <a:lnSpc>
                <a:spcPct val="150000"/>
              </a:lnSpc>
            </a:pPr>
            <a:r>
              <a:rPr lang="pt-BR" altLang="zh-CN" sz="1600" dirty="0" smtClean="0">
                <a:latin typeface="+mn-ea"/>
              </a:rPr>
              <a:t>          a=6</a:t>
            </a:r>
            <a:r>
              <a:rPr lang="zh-CN" altLang="zh-CN" sz="1600" dirty="0" smtClean="0">
                <a:latin typeface="+mn-ea"/>
              </a:rPr>
              <a:t>；</a:t>
            </a:r>
            <a:r>
              <a:rPr lang="pt-BR" altLang="zh-CN" sz="1600" dirty="0" smtClean="0">
                <a:latin typeface="+mn-ea"/>
              </a:rPr>
              <a:t>b=2</a:t>
            </a:r>
            <a:r>
              <a:rPr lang="zh-CN" altLang="zh-CN" sz="1600" dirty="0" smtClean="0">
                <a:latin typeface="+mn-ea"/>
              </a:rPr>
              <a:t>；是错误的。</a:t>
            </a:r>
          </a:p>
          <a:p>
            <a:pPr>
              <a:lnSpc>
                <a:spcPct val="150000"/>
              </a:lnSpc>
            </a:pPr>
            <a:endParaRPr lang="en-US" altLang="zh-CN" sz="1600" b="1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18"/>
          <p:cNvSpPr>
            <a:spLocks noChangeArrowheads="1"/>
          </p:cNvSpPr>
          <p:nvPr/>
        </p:nvSpPr>
        <p:spPr bwMode="gray">
          <a:xfrm>
            <a:off x="752475" y="2114550"/>
            <a:ext cx="6619876" cy="2228851"/>
          </a:xfrm>
          <a:prstGeom prst="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 dirty="0">
              <a:ea typeface="宋体" charset="-122"/>
            </a:endParaRPr>
          </a:p>
        </p:txBody>
      </p:sp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8501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枚举类型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473575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473575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473575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gray">
          <a:xfrm>
            <a:off x="746125" y="2041525"/>
            <a:ext cx="1633538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gray">
          <a:xfrm>
            <a:off x="2490787" y="2032000"/>
            <a:ext cx="4929187" cy="635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63650"/>
            <a:ext cx="6694487" cy="70802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869864" y="1479550"/>
            <a:ext cx="1790876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1600" b="1" dirty="0" smtClean="0">
                <a:solidFill>
                  <a:schemeClr val="bg1"/>
                </a:solidFill>
                <a:ea typeface="宋体" charset="-122"/>
              </a:rPr>
              <a:t>3.</a:t>
            </a:r>
            <a:r>
              <a:rPr lang="zh-CN" altLang="en-US" sz="1600" b="1" dirty="0" smtClean="0">
                <a:solidFill>
                  <a:schemeClr val="bg1"/>
                </a:solidFill>
                <a:ea typeface="宋体" charset="-122"/>
              </a:rPr>
              <a:t>枚举变量的引用</a:t>
            </a:r>
            <a:endParaRPr lang="en-US" altLang="zh-CN" sz="16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30" name="Rectangle 23"/>
          <p:cNvSpPr>
            <a:spLocks noChangeArrowheads="1"/>
          </p:cNvSpPr>
          <p:nvPr/>
        </p:nvSpPr>
        <p:spPr bwMode="gray">
          <a:xfrm>
            <a:off x="904874" y="2341563"/>
            <a:ext cx="6677025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6</a:t>
            </a:r>
            <a:r>
              <a:rPr lang="zh-CN" altLang="zh-CN" sz="1600" dirty="0" smtClean="0">
                <a:latin typeface="+mn-ea"/>
              </a:rPr>
              <a:t>）枚举元素只是一个符号，代表一个数值，它不是字符常量也不是字符</a:t>
            </a:r>
            <a:endParaRPr lang="en-US" altLang="zh-CN" sz="16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   </a:t>
            </a:r>
            <a:r>
              <a:rPr lang="zh-CN" altLang="zh-CN" sz="1600" dirty="0" smtClean="0">
                <a:latin typeface="+mn-ea"/>
              </a:rPr>
              <a:t>串常量，使用时不要加单、双引号。 </a:t>
            </a:r>
            <a:endParaRPr lang="en-US" altLang="zh-CN" sz="16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    </a:t>
            </a:r>
            <a:r>
              <a:rPr lang="zh-CN" altLang="zh-CN" sz="1600" dirty="0" smtClean="0">
                <a:latin typeface="+mn-ea"/>
              </a:rPr>
              <a:t>例如：</a:t>
            </a:r>
            <a:r>
              <a:rPr lang="fr-FR" altLang="zh-CN" sz="1600" dirty="0" smtClean="0">
                <a:latin typeface="+mn-ea"/>
              </a:rPr>
              <a:t>printf(</a:t>
            </a:r>
            <a:r>
              <a:rPr lang="zh-CN" altLang="zh-CN" sz="1600" dirty="0" smtClean="0">
                <a:latin typeface="+mn-ea"/>
              </a:rPr>
              <a:t>“</a:t>
            </a:r>
            <a:r>
              <a:rPr lang="fr-FR" altLang="zh-CN" sz="1600" dirty="0" smtClean="0">
                <a:latin typeface="+mn-ea"/>
              </a:rPr>
              <a:t>%s</a:t>
            </a:r>
            <a:r>
              <a:rPr lang="zh-CN" altLang="zh-CN" sz="1600" dirty="0" smtClean="0">
                <a:latin typeface="+mn-ea"/>
              </a:rPr>
              <a:t>”，</a:t>
            </a:r>
            <a:r>
              <a:rPr lang="fr-FR" altLang="zh-CN" sz="1600" dirty="0" smtClean="0">
                <a:latin typeface="+mn-ea"/>
              </a:rPr>
              <a:t>tue)</a:t>
            </a:r>
            <a:r>
              <a:rPr lang="zh-CN" altLang="zh-CN" sz="1600" dirty="0" smtClean="0">
                <a:latin typeface="+mn-ea"/>
              </a:rPr>
              <a:t>；是错误的。</a:t>
            </a:r>
          </a:p>
          <a:p>
            <a:pPr>
              <a:lnSpc>
                <a:spcPct val="150000"/>
              </a:lnSpc>
            </a:pPr>
            <a:endParaRPr lang="en-US" altLang="zh-CN" sz="1600" b="1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6"/>
          <p:cNvSpPr txBox="1">
            <a:spLocks noChangeArrowheads="1"/>
          </p:cNvSpPr>
          <p:nvPr/>
        </p:nvSpPr>
        <p:spPr bwMode="auto">
          <a:xfrm>
            <a:off x="3790334" y="2121240"/>
            <a:ext cx="27006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+mn-ea"/>
              </a:rPr>
              <a:t>知识拓展</a:t>
            </a:r>
            <a:endParaRPr kumimoji="0" lang="zh-CN" sz="3200" b="1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itchFamily="34" charset="0"/>
              <a:cs typeface="+mn-ea"/>
            </a:endParaRPr>
          </a:p>
        </p:txBody>
      </p:sp>
      <p:sp>
        <p:nvSpPr>
          <p:cNvPr id="38" name="TextBox 6"/>
          <p:cNvSpPr txBox="1">
            <a:spLocks noChangeArrowheads="1"/>
          </p:cNvSpPr>
          <p:nvPr/>
        </p:nvSpPr>
        <p:spPr bwMode="auto">
          <a:xfrm>
            <a:off x="2458323" y="1897071"/>
            <a:ext cx="1316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>
                <a:ln>
                  <a:noFill/>
                </a:ln>
                <a:solidFill>
                  <a:srgbClr val="577188"/>
                </a:solidFill>
                <a:effectLst/>
                <a:latin typeface="+mn-ea"/>
                <a:cs typeface="+mn-ea"/>
              </a:rPr>
              <a:t>PART</a:t>
            </a:r>
            <a:endParaRPr kumimoji="0" lang="zh-CN" sz="1800" b="0" i="0" u="none" strike="noStrike" cap="none" normalizeH="0" baseline="0" dirty="0">
              <a:ln>
                <a:noFill/>
              </a:ln>
              <a:solidFill>
                <a:srgbClr val="577188"/>
              </a:solidFill>
              <a:effectLst/>
              <a:latin typeface="Arial" pitchFamily="34" charset="0"/>
              <a:cs typeface="+mn-ea"/>
            </a:endParaRPr>
          </a:p>
        </p:txBody>
      </p:sp>
      <p:grpSp>
        <p:nvGrpSpPr>
          <p:cNvPr id="2" name="组合 10">
            <a:extLst>
              <a:ext uri="{FF2B5EF4-FFF2-40B4-BE49-F238E27FC236}">
                <a16:creationId xmlns="" xmlns:a16="http://schemas.microsoft.com/office/drawing/2014/main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2" name="Freeform 5">
              <a:extLst>
                <a:ext uri="{FF2B5EF4-FFF2-40B4-BE49-F238E27FC236}">
                  <a16:creationId xmlns="" xmlns:a16="http://schemas.microsoft.com/office/drawing/2014/main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6">
              <a:extLst>
                <a:ext uri="{FF2B5EF4-FFF2-40B4-BE49-F238E27FC236}">
                  <a16:creationId xmlns="" xmlns:a16="http://schemas.microsoft.com/office/drawing/2014/main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7">
              <a:extLst>
                <a:ext uri="{FF2B5EF4-FFF2-40B4-BE49-F238E27FC236}">
                  <a16:creationId xmlns="" xmlns:a16="http://schemas.microsoft.com/office/drawing/2014/main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6" name="Freeform 8">
              <a:extLst>
                <a:ext uri="{FF2B5EF4-FFF2-40B4-BE49-F238E27FC236}">
                  <a16:creationId xmlns="" xmlns:a16="http://schemas.microsoft.com/office/drawing/2014/main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7" name="Freeform 9">
              <a:extLst>
                <a:ext uri="{FF2B5EF4-FFF2-40B4-BE49-F238E27FC236}">
                  <a16:creationId xmlns="" xmlns:a16="http://schemas.microsoft.com/office/drawing/2014/main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8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366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2900"/>
                            </p:stCondLst>
                            <p:childTnLst>
                              <p:par>
                                <p:cTn id="2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识拓展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76885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76885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76885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gray">
          <a:xfrm>
            <a:off x="717550" y="1860550"/>
            <a:ext cx="1633538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gray">
          <a:xfrm>
            <a:off x="2433638" y="1860550"/>
            <a:ext cx="3427412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Line 11"/>
          <p:cNvSpPr>
            <a:spLocks noChangeShapeType="1"/>
          </p:cNvSpPr>
          <p:nvPr/>
        </p:nvSpPr>
        <p:spPr bwMode="gray">
          <a:xfrm>
            <a:off x="5919788" y="1851025"/>
            <a:ext cx="1465262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71525" y="1254125"/>
            <a:ext cx="6677025" cy="95567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866775" y="1317625"/>
            <a:ext cx="7770027" cy="123110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zh-CN" sz="1800" b="1" dirty="0" smtClean="0">
                <a:solidFill>
                  <a:srgbClr val="FFF3FF"/>
                </a:solidFill>
                <a:latin typeface="+mn-ea"/>
              </a:rPr>
              <a:t>【例</a:t>
            </a:r>
            <a:r>
              <a:rPr lang="en-US" altLang="zh-CN" sz="1800" b="1" dirty="0" smtClean="0">
                <a:solidFill>
                  <a:srgbClr val="FFF3FF"/>
                </a:solidFill>
                <a:latin typeface="+mn-ea"/>
              </a:rPr>
              <a:t>10-4</a:t>
            </a:r>
            <a:r>
              <a:rPr lang="zh-CN" altLang="zh-CN" sz="1800" b="1" dirty="0" smtClean="0">
                <a:solidFill>
                  <a:srgbClr val="FFF3FF"/>
                </a:solidFill>
                <a:latin typeface="+mn-ea"/>
              </a:rPr>
              <a:t>】</a:t>
            </a:r>
            <a:r>
              <a:rPr lang="zh-CN" altLang="zh-CN" sz="1800" dirty="0" smtClean="0">
                <a:solidFill>
                  <a:schemeClr val="bg1"/>
                </a:solidFill>
                <a:latin typeface="+mn-ea"/>
              </a:rPr>
              <a:t>统计候选人得票情况。设有</a:t>
            </a:r>
            <a:r>
              <a:rPr lang="en-US" altLang="zh-CN" sz="1800" dirty="0" smtClean="0">
                <a:solidFill>
                  <a:schemeClr val="bg1"/>
                </a:solidFill>
                <a:latin typeface="+mn-ea"/>
              </a:rPr>
              <a:t>3</a:t>
            </a:r>
            <a:r>
              <a:rPr lang="zh-CN" altLang="zh-CN" sz="1800" dirty="0" smtClean="0">
                <a:solidFill>
                  <a:schemeClr val="bg1"/>
                </a:solidFill>
                <a:latin typeface="+mn-ea"/>
              </a:rPr>
              <a:t>个候选人，每次输入一</a:t>
            </a:r>
            <a:endParaRPr lang="en-US" altLang="zh-CN" sz="1800" dirty="0" smtClean="0">
              <a:solidFill>
                <a:schemeClr val="bg1"/>
              </a:solidFill>
              <a:latin typeface="+mn-ea"/>
            </a:endParaRPr>
          </a:p>
          <a:p>
            <a:r>
              <a:rPr lang="en-US" altLang="zh-CN" sz="1800" dirty="0" smtClean="0">
                <a:solidFill>
                  <a:schemeClr val="bg1"/>
                </a:solidFill>
                <a:latin typeface="+mn-ea"/>
              </a:rPr>
              <a:t>          </a:t>
            </a:r>
            <a:r>
              <a:rPr lang="zh-CN" altLang="zh-CN" sz="1800" dirty="0" smtClean="0">
                <a:solidFill>
                  <a:schemeClr val="bg1"/>
                </a:solidFill>
                <a:latin typeface="+mn-ea"/>
              </a:rPr>
              <a:t>个得票的候选人的名字，要求输出每一个人的得票结</a:t>
            </a:r>
            <a:endParaRPr lang="en-US" altLang="zh-CN" sz="1800" dirty="0" smtClean="0">
              <a:solidFill>
                <a:schemeClr val="bg1"/>
              </a:solidFill>
              <a:latin typeface="+mn-ea"/>
            </a:endParaRPr>
          </a:p>
          <a:p>
            <a:r>
              <a:rPr lang="en-US" altLang="zh-CN" sz="1800" dirty="0" smtClean="0">
                <a:solidFill>
                  <a:schemeClr val="bg1"/>
                </a:solidFill>
                <a:latin typeface="+mn-ea"/>
              </a:rPr>
              <a:t>          </a:t>
            </a:r>
            <a:r>
              <a:rPr lang="zh-CN" altLang="zh-CN" sz="1800" dirty="0" smtClean="0">
                <a:solidFill>
                  <a:schemeClr val="bg1"/>
                </a:solidFill>
                <a:latin typeface="+mn-ea"/>
              </a:rPr>
              <a:t>果。</a:t>
            </a:r>
            <a:endParaRPr lang="zh-CN" altLang="zh-CN" sz="1800" b="1" dirty="0" smtClean="0">
              <a:solidFill>
                <a:schemeClr val="bg1"/>
              </a:solidFill>
              <a:latin typeface="+mn-ea"/>
            </a:endParaRPr>
          </a:p>
          <a:p>
            <a:pPr algn="ctr"/>
            <a:endParaRPr lang="en-US" altLang="zh-CN" sz="2000" b="1" dirty="0">
              <a:solidFill>
                <a:schemeClr val="bg1"/>
              </a:solidFill>
              <a:ea typeface="宋体" charset="-122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9638" y="2566988"/>
            <a:ext cx="149542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矩形 20"/>
          <p:cNvSpPr/>
          <p:nvPr/>
        </p:nvSpPr>
        <p:spPr>
          <a:xfrm>
            <a:off x="2581276" y="2776835"/>
            <a:ext cx="4733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800" dirty="0" smtClean="0"/>
              <a:t>        </a:t>
            </a:r>
            <a:r>
              <a:rPr lang="zh-CN" altLang="zh-CN" sz="1600" dirty="0" smtClean="0"/>
              <a:t>在程序中定义一个全局的结构体数组</a:t>
            </a:r>
            <a:r>
              <a:rPr lang="en-US" altLang="zh-CN" sz="1600" dirty="0" smtClean="0"/>
              <a:t>leader</a:t>
            </a:r>
            <a:r>
              <a:rPr lang="zh-CN" altLang="zh-CN" sz="1600" dirty="0" smtClean="0"/>
              <a:t>，它有</a:t>
            </a:r>
            <a:r>
              <a:rPr lang="en-US" altLang="zh-CN" sz="1600" dirty="0" smtClean="0"/>
              <a:t>3</a:t>
            </a:r>
            <a:r>
              <a:rPr lang="zh-CN" altLang="zh-CN" sz="1600" dirty="0" smtClean="0"/>
              <a:t>个元素，每一元素包含</a:t>
            </a:r>
            <a:r>
              <a:rPr lang="en-US" altLang="zh-CN" sz="1600" dirty="0" smtClean="0"/>
              <a:t>2</a:t>
            </a:r>
            <a:r>
              <a:rPr lang="zh-CN" altLang="zh-CN" sz="1600" dirty="0" smtClean="0"/>
              <a:t>个成员，分别是：</a:t>
            </a:r>
            <a:r>
              <a:rPr lang="en-US" altLang="zh-CN" sz="1600" dirty="0" smtClean="0"/>
              <a:t>name</a:t>
            </a:r>
            <a:r>
              <a:rPr lang="zh-CN" altLang="zh-CN" sz="1600" dirty="0" smtClean="0"/>
              <a:t>（姓名）和</a:t>
            </a:r>
            <a:r>
              <a:rPr lang="en-US" altLang="zh-CN" sz="1600" dirty="0" smtClean="0"/>
              <a:t>count(</a:t>
            </a:r>
            <a:r>
              <a:rPr lang="zh-CN" altLang="zh-CN" sz="1600" dirty="0" smtClean="0"/>
              <a:t>票数</a:t>
            </a:r>
            <a:r>
              <a:rPr lang="en-US" altLang="zh-CN" sz="1600" dirty="0" smtClean="0"/>
              <a:t>)</a:t>
            </a:r>
            <a:r>
              <a:rPr lang="zh-CN" altLang="zh-CN" sz="1600" dirty="0" smtClean="0"/>
              <a:t>。在定义数组时使之初始化，使</a:t>
            </a:r>
            <a:r>
              <a:rPr lang="en-US" altLang="zh-CN" sz="1600" dirty="0" smtClean="0"/>
              <a:t>3</a:t>
            </a:r>
            <a:r>
              <a:rPr lang="zh-CN" altLang="zh-CN" sz="1600" dirty="0" smtClean="0"/>
              <a:t>位候选人的得票数都先为</a:t>
            </a:r>
            <a:r>
              <a:rPr lang="en-US" altLang="zh-CN" sz="1600" dirty="0" smtClean="0"/>
              <a:t>0</a:t>
            </a:r>
            <a:r>
              <a:rPr lang="zh-CN" altLang="zh-CN" sz="1600" dirty="0" smtClean="0"/>
              <a:t>。</a:t>
            </a:r>
            <a:endParaRPr lang="zh-CN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知识拓展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76885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76885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76885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gray">
          <a:xfrm>
            <a:off x="717550" y="1860550"/>
            <a:ext cx="1633538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gray">
          <a:xfrm>
            <a:off x="2433638" y="1860550"/>
            <a:ext cx="3427412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Line 11"/>
          <p:cNvSpPr>
            <a:spLocks noChangeShapeType="1"/>
          </p:cNvSpPr>
          <p:nvPr/>
        </p:nvSpPr>
        <p:spPr bwMode="gray">
          <a:xfrm>
            <a:off x="5919788" y="1851025"/>
            <a:ext cx="1465262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71525" y="1254125"/>
            <a:ext cx="6677025" cy="95567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866775" y="1317625"/>
            <a:ext cx="7770027" cy="123110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zh-CN" sz="1800" b="1" dirty="0" smtClean="0">
                <a:solidFill>
                  <a:srgbClr val="FFF3FF"/>
                </a:solidFill>
                <a:latin typeface="+mn-ea"/>
              </a:rPr>
              <a:t>【例</a:t>
            </a:r>
            <a:r>
              <a:rPr lang="en-US" altLang="zh-CN" sz="1800" b="1" dirty="0" smtClean="0">
                <a:solidFill>
                  <a:srgbClr val="FFF3FF"/>
                </a:solidFill>
                <a:latin typeface="+mn-ea"/>
              </a:rPr>
              <a:t>10-4</a:t>
            </a:r>
            <a:r>
              <a:rPr lang="zh-CN" altLang="zh-CN" sz="1800" b="1" dirty="0" smtClean="0">
                <a:solidFill>
                  <a:srgbClr val="FFF3FF"/>
                </a:solidFill>
                <a:latin typeface="+mn-ea"/>
              </a:rPr>
              <a:t>】</a:t>
            </a:r>
            <a:r>
              <a:rPr lang="zh-CN" altLang="zh-CN" sz="1800" dirty="0" smtClean="0">
                <a:solidFill>
                  <a:schemeClr val="bg1"/>
                </a:solidFill>
                <a:latin typeface="+mn-ea"/>
              </a:rPr>
              <a:t>统计候选人得票情况。设有</a:t>
            </a:r>
            <a:r>
              <a:rPr lang="en-US" altLang="zh-CN" sz="1800" dirty="0" smtClean="0">
                <a:solidFill>
                  <a:schemeClr val="bg1"/>
                </a:solidFill>
                <a:latin typeface="+mn-ea"/>
              </a:rPr>
              <a:t>3</a:t>
            </a:r>
            <a:r>
              <a:rPr lang="zh-CN" altLang="zh-CN" sz="1800" dirty="0" smtClean="0">
                <a:solidFill>
                  <a:schemeClr val="bg1"/>
                </a:solidFill>
                <a:latin typeface="+mn-ea"/>
              </a:rPr>
              <a:t>个候选人，每次输入一</a:t>
            </a:r>
            <a:endParaRPr lang="en-US" altLang="zh-CN" sz="1800" dirty="0" smtClean="0">
              <a:solidFill>
                <a:schemeClr val="bg1"/>
              </a:solidFill>
              <a:latin typeface="+mn-ea"/>
            </a:endParaRPr>
          </a:p>
          <a:p>
            <a:r>
              <a:rPr lang="en-US" altLang="zh-CN" sz="1800" dirty="0" smtClean="0">
                <a:solidFill>
                  <a:schemeClr val="bg1"/>
                </a:solidFill>
                <a:latin typeface="+mn-ea"/>
              </a:rPr>
              <a:t>          </a:t>
            </a:r>
            <a:r>
              <a:rPr lang="zh-CN" altLang="zh-CN" sz="1800" dirty="0" smtClean="0">
                <a:solidFill>
                  <a:schemeClr val="bg1"/>
                </a:solidFill>
                <a:latin typeface="+mn-ea"/>
              </a:rPr>
              <a:t>个得票的候选人的名字，要求输出每一个人的得票结</a:t>
            </a:r>
            <a:endParaRPr lang="en-US" altLang="zh-CN" sz="1800" dirty="0" smtClean="0">
              <a:solidFill>
                <a:schemeClr val="bg1"/>
              </a:solidFill>
              <a:latin typeface="+mn-ea"/>
            </a:endParaRPr>
          </a:p>
          <a:p>
            <a:r>
              <a:rPr lang="en-US" altLang="zh-CN" sz="1800" dirty="0" smtClean="0">
                <a:solidFill>
                  <a:schemeClr val="bg1"/>
                </a:solidFill>
                <a:latin typeface="+mn-ea"/>
              </a:rPr>
              <a:t>          </a:t>
            </a:r>
            <a:r>
              <a:rPr lang="zh-CN" altLang="zh-CN" sz="1800" dirty="0" smtClean="0">
                <a:solidFill>
                  <a:schemeClr val="bg1"/>
                </a:solidFill>
                <a:latin typeface="+mn-ea"/>
              </a:rPr>
              <a:t>果。</a:t>
            </a:r>
            <a:endParaRPr lang="zh-CN" altLang="zh-CN" sz="1800" b="1" dirty="0" smtClean="0">
              <a:solidFill>
                <a:schemeClr val="bg1"/>
              </a:solidFill>
              <a:latin typeface="+mn-ea"/>
            </a:endParaRPr>
          </a:p>
          <a:p>
            <a:pPr algn="ctr"/>
            <a:endParaRPr lang="en-US" altLang="zh-CN" sz="2000" b="1" dirty="0">
              <a:solidFill>
                <a:schemeClr val="bg1"/>
              </a:solidFill>
              <a:ea typeface="宋体" charset="-122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9638" y="2566988"/>
            <a:ext cx="149542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矩形 23"/>
          <p:cNvSpPr/>
          <p:nvPr/>
        </p:nvSpPr>
        <p:spPr>
          <a:xfrm>
            <a:off x="2581276" y="2776836"/>
            <a:ext cx="473392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1800" dirty="0" smtClean="0"/>
              <a:t>候选人初始得票情况</a:t>
            </a:r>
            <a:r>
              <a:rPr lang="zh-CN" altLang="en-US" sz="1800" dirty="0" smtClean="0"/>
              <a:t>：</a:t>
            </a:r>
            <a:endParaRPr lang="zh-CN" altLang="zh-CN" sz="1800" dirty="0" smtClean="0"/>
          </a:p>
          <a:p>
            <a:endParaRPr lang="zh-CN" altLang="en-US" sz="1600" dirty="0"/>
          </a:p>
        </p:txBody>
      </p:sp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363" y="3238500"/>
            <a:ext cx="2087562" cy="1057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结构体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63550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63550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63550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gray">
          <a:xfrm>
            <a:off x="717550" y="2822575"/>
            <a:ext cx="1633538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gray">
          <a:xfrm>
            <a:off x="2433638" y="2822575"/>
            <a:ext cx="3427412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Line 11"/>
          <p:cNvSpPr>
            <a:spLocks noChangeShapeType="1"/>
          </p:cNvSpPr>
          <p:nvPr/>
        </p:nvSpPr>
        <p:spPr bwMode="gray">
          <a:xfrm>
            <a:off x="5929313" y="2822575"/>
            <a:ext cx="1465262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63650"/>
            <a:ext cx="1608137" cy="148272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gray">
          <a:xfrm>
            <a:off x="725488" y="2898775"/>
            <a:ext cx="1633537" cy="161607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gray">
          <a:xfrm>
            <a:off x="2452688" y="1149350"/>
            <a:ext cx="4948237" cy="1651000"/>
          </a:xfrm>
          <a:prstGeom prst="rect">
            <a:avLst/>
          </a:prstGeom>
          <a:solidFill>
            <a:srgbClr val="93E3FF">
              <a:alpha val="49804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744658" y="1803400"/>
            <a:ext cx="1584087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1600" b="1" dirty="0" smtClean="0">
                <a:solidFill>
                  <a:schemeClr val="bg1"/>
                </a:solidFill>
                <a:ea typeface="宋体" charset="-122"/>
              </a:rPr>
              <a:t>1.</a:t>
            </a:r>
            <a:r>
              <a:rPr lang="zh-CN" altLang="en-US" sz="1600" b="1" dirty="0" smtClean="0">
                <a:solidFill>
                  <a:schemeClr val="bg1"/>
                </a:solidFill>
                <a:ea typeface="宋体" charset="-122"/>
              </a:rPr>
              <a:t>结构体类型的</a:t>
            </a:r>
            <a:endParaRPr lang="en-US" altLang="zh-CN" sz="1600" b="1" dirty="0" smtClean="0">
              <a:solidFill>
                <a:schemeClr val="bg1"/>
              </a:solidFill>
              <a:ea typeface="宋体" charset="-122"/>
            </a:endParaRPr>
          </a:p>
          <a:p>
            <a:pPr algn="ctr"/>
            <a:r>
              <a:rPr lang="zh-CN" altLang="en-US" sz="1600" b="1" dirty="0" smtClean="0">
                <a:solidFill>
                  <a:schemeClr val="bg1"/>
                </a:solidFill>
                <a:ea typeface="宋体" charset="-122"/>
              </a:rPr>
              <a:t>定义</a:t>
            </a:r>
            <a:endParaRPr lang="en-US" altLang="zh-CN" sz="16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29" name="Rectangle 22"/>
          <p:cNvSpPr>
            <a:spLocks noChangeArrowheads="1"/>
          </p:cNvSpPr>
          <p:nvPr/>
        </p:nvSpPr>
        <p:spPr bwMode="gray">
          <a:xfrm>
            <a:off x="1057243" y="3502025"/>
            <a:ext cx="958917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zh-CN" altLang="en-US" sz="2000" b="1" dirty="0" smtClean="0">
                <a:solidFill>
                  <a:schemeClr val="bg1"/>
                </a:solidFill>
                <a:ea typeface="宋体" charset="-122"/>
              </a:rPr>
              <a:t>例如：</a:t>
            </a:r>
            <a:endParaRPr lang="en-US" altLang="zh-CN" sz="20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30" name="Rectangle 23"/>
          <p:cNvSpPr>
            <a:spLocks noChangeArrowheads="1"/>
          </p:cNvSpPr>
          <p:nvPr/>
        </p:nvSpPr>
        <p:spPr bwMode="gray">
          <a:xfrm>
            <a:off x="2478088" y="1341439"/>
            <a:ext cx="4818062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-171450"/>
            <a:r>
              <a:rPr lang="zh-CN" altLang="en-US" sz="1600" b="1" dirty="0" smtClean="0">
                <a:solidFill>
                  <a:srgbClr val="0000CC"/>
                </a:solidFill>
                <a:latin typeface="+mn-ea"/>
              </a:rPr>
              <a:t>定义形式：</a:t>
            </a:r>
            <a:r>
              <a:rPr lang="en-US" altLang="zh-CN" sz="1600" dirty="0" smtClean="0"/>
              <a:t>        </a:t>
            </a:r>
            <a:r>
              <a:rPr lang="en-US" altLang="zh-CN" sz="1600" dirty="0" err="1" smtClean="0"/>
              <a:t>struct</a:t>
            </a:r>
            <a:r>
              <a:rPr lang="en-US" altLang="zh-CN" sz="1600" dirty="0" smtClean="0"/>
              <a:t> </a:t>
            </a:r>
            <a:r>
              <a:rPr lang="zh-CN" altLang="zh-CN" sz="1600" dirty="0" smtClean="0"/>
              <a:t>结构体名</a:t>
            </a:r>
          </a:p>
          <a:p>
            <a:r>
              <a:rPr lang="en-US" altLang="zh-CN" sz="1600" dirty="0" smtClean="0"/>
              <a:t>                                {</a:t>
            </a:r>
            <a:endParaRPr lang="zh-CN" altLang="zh-CN" sz="1600" dirty="0" smtClean="0"/>
          </a:p>
          <a:p>
            <a:r>
              <a:rPr lang="en-US" altLang="zh-CN" sz="1600" dirty="0" smtClean="0"/>
              <a:t>                                     </a:t>
            </a:r>
            <a:r>
              <a:rPr lang="zh-CN" altLang="zh-CN" sz="1600" dirty="0" smtClean="0"/>
              <a:t>成员列表</a:t>
            </a:r>
          </a:p>
          <a:p>
            <a:r>
              <a:rPr lang="en-US" altLang="zh-CN" sz="1600" dirty="0" smtClean="0"/>
              <a:t>                                }</a:t>
            </a:r>
            <a:r>
              <a:rPr lang="zh-CN" altLang="zh-CN" sz="1600" dirty="0" smtClean="0"/>
              <a:t>；</a:t>
            </a:r>
            <a:endParaRPr lang="en-US" altLang="zh-CN" sz="1600" b="1" dirty="0">
              <a:ea typeface="宋体" charset="-122"/>
            </a:endParaRPr>
          </a:p>
        </p:txBody>
      </p:sp>
      <p:sp>
        <p:nvSpPr>
          <p:cNvPr id="31" name="Rectangle 24"/>
          <p:cNvSpPr>
            <a:spLocks noChangeArrowheads="1"/>
          </p:cNvSpPr>
          <p:nvPr/>
        </p:nvSpPr>
        <p:spPr bwMode="gray">
          <a:xfrm>
            <a:off x="2592388" y="2873276"/>
            <a:ext cx="4827587" cy="181588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1600" dirty="0" err="1" smtClean="0"/>
              <a:t>struct</a:t>
            </a:r>
            <a:r>
              <a:rPr lang="en-US" altLang="zh-CN" sz="1600" dirty="0" smtClean="0"/>
              <a:t> student</a:t>
            </a:r>
            <a:endParaRPr lang="zh-CN" altLang="zh-CN" sz="1600" dirty="0" smtClean="0"/>
          </a:p>
          <a:p>
            <a:r>
              <a:rPr lang="en-US" altLang="zh-CN" sz="1600" dirty="0" smtClean="0"/>
              <a:t>{     </a:t>
            </a:r>
            <a:r>
              <a:rPr lang="en-US" altLang="zh-CN" sz="1600" dirty="0" err="1" smtClean="0"/>
              <a:t>int</a:t>
            </a:r>
            <a:r>
              <a:rPr lang="en-US" altLang="zh-CN" sz="1600" dirty="0" smtClean="0"/>
              <a:t> num</a:t>
            </a:r>
            <a:r>
              <a:rPr lang="zh-CN" altLang="zh-CN" sz="1600" dirty="0" smtClean="0"/>
              <a:t>；</a:t>
            </a:r>
          </a:p>
          <a:p>
            <a:r>
              <a:rPr lang="en-US" altLang="zh-CN" sz="1600" dirty="0" smtClean="0"/>
              <a:t>      char name[20]</a:t>
            </a:r>
            <a:r>
              <a:rPr lang="zh-CN" altLang="zh-CN" sz="1600" dirty="0" smtClean="0"/>
              <a:t>；</a:t>
            </a:r>
          </a:p>
          <a:p>
            <a:r>
              <a:rPr lang="en-US" altLang="zh-CN" sz="1600" dirty="0" smtClean="0"/>
              <a:t>      char sex</a:t>
            </a:r>
            <a:r>
              <a:rPr lang="zh-CN" altLang="zh-CN" sz="1600" dirty="0" smtClean="0"/>
              <a:t>；</a:t>
            </a:r>
          </a:p>
          <a:p>
            <a:r>
              <a:rPr lang="en-US" altLang="zh-CN" sz="1600" dirty="0" smtClean="0"/>
              <a:t>      </a:t>
            </a:r>
            <a:r>
              <a:rPr lang="en-US" altLang="zh-CN" sz="1600" dirty="0" err="1" smtClean="0"/>
              <a:t>int</a:t>
            </a:r>
            <a:r>
              <a:rPr lang="en-US" altLang="zh-CN" sz="1600" dirty="0" smtClean="0"/>
              <a:t> age</a:t>
            </a:r>
            <a:r>
              <a:rPr lang="zh-CN" altLang="zh-CN" sz="1600" dirty="0" smtClean="0"/>
              <a:t>；</a:t>
            </a:r>
          </a:p>
          <a:p>
            <a:r>
              <a:rPr lang="en-US" altLang="zh-CN" sz="1600" dirty="0" smtClean="0"/>
              <a:t>      float score</a:t>
            </a:r>
            <a:r>
              <a:rPr lang="zh-CN" altLang="zh-CN" sz="1600" dirty="0" smtClean="0"/>
              <a:t>；</a:t>
            </a:r>
          </a:p>
          <a:p>
            <a:r>
              <a:rPr lang="en-US" altLang="zh-CN" sz="1600" dirty="0" smtClean="0"/>
              <a:t>}</a:t>
            </a:r>
            <a:r>
              <a:rPr lang="zh-CN" altLang="zh-CN" sz="1600" dirty="0" smtClean="0"/>
              <a:t>；</a:t>
            </a:r>
            <a:endParaRPr lang="en-US" altLang="zh-CN" sz="1600" b="1" dirty="0">
              <a:solidFill>
                <a:srgbClr val="000000"/>
              </a:solidFill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8368863" y="4771623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www.1ppt.com/moban/     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www.1ppt.com/hangye/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www.1ppt.com/jieri/   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素材下载：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www.1ppt.com/sucai/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www.1ppt.com/beijing/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图表下载：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www.1ppt.com/tubiao/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优秀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www.1ppt.com/xiazai/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www.1ppt.com/powerpoint/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Word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www.1ppt.com/word/              Excel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教程：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www.1ppt.com/excel/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资料下载：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www.1ppt.com/ziliao/        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课件下载：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www.1ppt.com/kejian/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范文下载：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www.1ppt.com/fanwen/             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试卷下载：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www.1ppt.com/shiti/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教案下载：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www.1ppt.com/jiaoan/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www.1ppt.com/ziti/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 </a:t>
            </a:r>
            <a:endParaRPr kumimoji="0" lang="zh-CN" altLang="en-US" sz="100" b="0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98218" y="339502"/>
            <a:ext cx="4248472" cy="361279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 flipH="1">
            <a:off x="422439" y="1963349"/>
            <a:ext cx="3121367" cy="6832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lnSpc>
                <a:spcPct val="120000"/>
              </a:lnSpc>
            </a:pPr>
            <a:r>
              <a:rPr lang="zh-CN" altLang="en-US" sz="3200" b="1" dirty="0" smtClean="0">
                <a:solidFill>
                  <a:srgbClr val="414042"/>
                </a:solidFill>
                <a:latin typeface="微软雅黑" pitchFamily="34" charset="-122"/>
                <a:ea typeface="微软雅黑" pitchFamily="34" charset="-122"/>
                <a:sym typeface="Arial" pitchFamily="34" charset="0"/>
              </a:rPr>
              <a:t>            谢  谢！</a:t>
            </a:r>
            <a:endParaRPr lang="zh-CN" altLang="en-US" sz="3200" b="1" dirty="0">
              <a:solidFill>
                <a:srgbClr val="414042"/>
              </a:solidFill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467544" y="1975920"/>
            <a:ext cx="4608512" cy="0"/>
          </a:xfrm>
          <a:prstGeom prst="line">
            <a:avLst/>
          </a:prstGeom>
          <a:ln w="12700">
            <a:solidFill>
              <a:srgbClr val="414042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467544" y="2597907"/>
            <a:ext cx="4673074" cy="0"/>
          </a:xfrm>
          <a:prstGeom prst="line">
            <a:avLst/>
          </a:prstGeom>
          <a:ln w="12700">
            <a:solidFill>
              <a:srgbClr val="414042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图片 6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3607256"/>
            <a:ext cx="9143999" cy="1556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0314040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 advTm="0">
        <p14:vortex dir="r"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2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75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结构体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63550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63550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63550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gray">
          <a:xfrm>
            <a:off x="717550" y="2822575"/>
            <a:ext cx="1633538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gray">
          <a:xfrm>
            <a:off x="2433638" y="2822575"/>
            <a:ext cx="3427412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Line 11"/>
          <p:cNvSpPr>
            <a:spLocks noChangeShapeType="1"/>
          </p:cNvSpPr>
          <p:nvPr/>
        </p:nvSpPr>
        <p:spPr bwMode="gray">
          <a:xfrm>
            <a:off x="5929313" y="2822575"/>
            <a:ext cx="1465262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63650"/>
            <a:ext cx="1608137" cy="148272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gray">
          <a:xfrm>
            <a:off x="725488" y="2898775"/>
            <a:ext cx="1633537" cy="161607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gray">
          <a:xfrm>
            <a:off x="2452688" y="1149350"/>
            <a:ext cx="4948237" cy="1651000"/>
          </a:xfrm>
          <a:prstGeom prst="rect">
            <a:avLst/>
          </a:prstGeom>
          <a:solidFill>
            <a:srgbClr val="93E3FF">
              <a:alpha val="49804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744658" y="1803400"/>
            <a:ext cx="1584087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1600" b="1" dirty="0" smtClean="0">
                <a:solidFill>
                  <a:schemeClr val="bg1"/>
                </a:solidFill>
                <a:ea typeface="宋体" charset="-122"/>
              </a:rPr>
              <a:t>1.</a:t>
            </a:r>
            <a:r>
              <a:rPr lang="zh-CN" altLang="en-US" sz="1600" b="1" dirty="0" smtClean="0">
                <a:solidFill>
                  <a:schemeClr val="bg1"/>
                </a:solidFill>
                <a:ea typeface="宋体" charset="-122"/>
              </a:rPr>
              <a:t>结构体类型的</a:t>
            </a:r>
            <a:endParaRPr lang="en-US" altLang="zh-CN" sz="1600" b="1" dirty="0" smtClean="0">
              <a:solidFill>
                <a:schemeClr val="bg1"/>
              </a:solidFill>
              <a:ea typeface="宋体" charset="-122"/>
            </a:endParaRPr>
          </a:p>
          <a:p>
            <a:pPr algn="ctr"/>
            <a:r>
              <a:rPr lang="zh-CN" altLang="en-US" sz="1600" b="1" dirty="0" smtClean="0">
                <a:solidFill>
                  <a:schemeClr val="bg1"/>
                </a:solidFill>
                <a:ea typeface="宋体" charset="-122"/>
              </a:rPr>
              <a:t>定义</a:t>
            </a:r>
            <a:endParaRPr lang="en-US" altLang="zh-CN" sz="16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29" name="Rectangle 22"/>
          <p:cNvSpPr>
            <a:spLocks noChangeArrowheads="1"/>
          </p:cNvSpPr>
          <p:nvPr/>
        </p:nvSpPr>
        <p:spPr bwMode="gray">
          <a:xfrm>
            <a:off x="863279" y="3502025"/>
            <a:ext cx="134684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zh-CN" altLang="en-US" sz="1800" b="1" dirty="0" smtClean="0">
                <a:solidFill>
                  <a:schemeClr val="bg1"/>
                </a:solidFill>
                <a:ea typeface="宋体" charset="-122"/>
              </a:rPr>
              <a:t>几点事项：</a:t>
            </a:r>
            <a:endParaRPr lang="en-US" altLang="zh-CN" sz="18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30" name="Rectangle 23"/>
          <p:cNvSpPr>
            <a:spLocks noChangeArrowheads="1"/>
          </p:cNvSpPr>
          <p:nvPr/>
        </p:nvSpPr>
        <p:spPr bwMode="gray">
          <a:xfrm>
            <a:off x="2478088" y="1341439"/>
            <a:ext cx="4818062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-171450"/>
            <a:r>
              <a:rPr lang="zh-CN" altLang="en-US" sz="1600" b="1" dirty="0" smtClean="0">
                <a:solidFill>
                  <a:srgbClr val="0000CC"/>
                </a:solidFill>
                <a:latin typeface="+mn-ea"/>
              </a:rPr>
              <a:t>定义形式：</a:t>
            </a:r>
            <a:r>
              <a:rPr lang="en-US" altLang="zh-CN" sz="1600" dirty="0" smtClean="0"/>
              <a:t>        </a:t>
            </a:r>
            <a:r>
              <a:rPr lang="en-US" altLang="zh-CN" sz="1600" dirty="0" err="1" smtClean="0"/>
              <a:t>struct</a:t>
            </a:r>
            <a:r>
              <a:rPr lang="en-US" altLang="zh-CN" sz="1600" dirty="0" smtClean="0"/>
              <a:t> </a:t>
            </a:r>
            <a:r>
              <a:rPr lang="zh-CN" altLang="zh-CN" sz="1600" dirty="0" smtClean="0"/>
              <a:t>结构体名</a:t>
            </a:r>
          </a:p>
          <a:p>
            <a:r>
              <a:rPr lang="en-US" altLang="zh-CN" sz="1600" dirty="0" smtClean="0"/>
              <a:t>                                {</a:t>
            </a:r>
            <a:endParaRPr lang="zh-CN" altLang="zh-CN" sz="1600" dirty="0" smtClean="0"/>
          </a:p>
          <a:p>
            <a:r>
              <a:rPr lang="en-US" altLang="zh-CN" sz="1600" dirty="0" smtClean="0"/>
              <a:t>                                     </a:t>
            </a:r>
            <a:r>
              <a:rPr lang="zh-CN" altLang="zh-CN" sz="1600" dirty="0" smtClean="0"/>
              <a:t>成员列表</a:t>
            </a:r>
          </a:p>
          <a:p>
            <a:r>
              <a:rPr lang="en-US" altLang="zh-CN" sz="1600" dirty="0" smtClean="0"/>
              <a:t>                                }</a:t>
            </a:r>
            <a:r>
              <a:rPr lang="zh-CN" altLang="zh-CN" sz="1600" dirty="0" smtClean="0"/>
              <a:t>；</a:t>
            </a:r>
            <a:endParaRPr lang="en-US" altLang="zh-CN" sz="1600" b="1" dirty="0">
              <a:ea typeface="宋体" charset="-122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gray">
          <a:xfrm>
            <a:off x="2535239" y="3254276"/>
            <a:ext cx="4608512" cy="77328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1</a:t>
            </a:r>
            <a:r>
              <a:rPr lang="zh-CN" altLang="zh-CN" sz="1600" dirty="0" smtClean="0">
                <a:latin typeface="+mn-ea"/>
              </a:rPr>
              <a:t>）</a:t>
            </a:r>
            <a:r>
              <a:rPr lang="en-US" altLang="zh-CN" sz="1600" dirty="0" err="1" smtClean="0">
                <a:latin typeface="+mn-ea"/>
              </a:rPr>
              <a:t>struct</a:t>
            </a:r>
            <a:r>
              <a:rPr lang="zh-CN" altLang="zh-CN" sz="1600" dirty="0" smtClean="0">
                <a:latin typeface="+mn-ea"/>
              </a:rPr>
              <a:t>是关键字，表示后面的类型是结构体类</a:t>
            </a:r>
            <a:endParaRPr lang="en-US" altLang="zh-CN" sz="16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   </a:t>
            </a:r>
            <a:r>
              <a:rPr lang="zh-CN" altLang="zh-CN" sz="1600" dirty="0" smtClean="0">
                <a:latin typeface="+mn-ea"/>
              </a:rPr>
              <a:t>型</a:t>
            </a:r>
            <a:r>
              <a:rPr lang="en-US" altLang="zh-CN" sz="1600" dirty="0" smtClean="0">
                <a:latin typeface="+mn-ea"/>
              </a:rPr>
              <a:t>,</a:t>
            </a:r>
            <a:r>
              <a:rPr lang="zh-CN" altLang="zh-CN" sz="1600" dirty="0" smtClean="0">
                <a:latin typeface="+mn-ea"/>
              </a:rPr>
              <a:t>不能省略。注意不要忘写花括号外的分号。</a:t>
            </a:r>
            <a:endParaRPr lang="zh-CN" altLang="zh-CN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结构体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63550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63550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63550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gray">
          <a:xfrm>
            <a:off x="717550" y="2822575"/>
            <a:ext cx="1633538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gray">
          <a:xfrm>
            <a:off x="2433638" y="2822575"/>
            <a:ext cx="3427412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Line 11"/>
          <p:cNvSpPr>
            <a:spLocks noChangeShapeType="1"/>
          </p:cNvSpPr>
          <p:nvPr/>
        </p:nvSpPr>
        <p:spPr bwMode="gray">
          <a:xfrm>
            <a:off x="5929313" y="2822575"/>
            <a:ext cx="1465262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63650"/>
            <a:ext cx="1608137" cy="148272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gray">
          <a:xfrm>
            <a:off x="725488" y="2898775"/>
            <a:ext cx="1633537" cy="161607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gray">
          <a:xfrm>
            <a:off x="2452688" y="1149350"/>
            <a:ext cx="4948237" cy="1651000"/>
          </a:xfrm>
          <a:prstGeom prst="rect">
            <a:avLst/>
          </a:prstGeom>
          <a:solidFill>
            <a:srgbClr val="93E3FF">
              <a:alpha val="49804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744658" y="1803400"/>
            <a:ext cx="1584087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1600" b="1" dirty="0" smtClean="0">
                <a:solidFill>
                  <a:schemeClr val="bg1"/>
                </a:solidFill>
                <a:ea typeface="宋体" charset="-122"/>
              </a:rPr>
              <a:t>1.</a:t>
            </a:r>
            <a:r>
              <a:rPr lang="zh-CN" altLang="en-US" sz="1600" b="1" dirty="0" smtClean="0">
                <a:solidFill>
                  <a:schemeClr val="bg1"/>
                </a:solidFill>
                <a:ea typeface="宋体" charset="-122"/>
              </a:rPr>
              <a:t>结构体类型的</a:t>
            </a:r>
            <a:endParaRPr lang="en-US" altLang="zh-CN" sz="1600" b="1" dirty="0" smtClean="0">
              <a:solidFill>
                <a:schemeClr val="bg1"/>
              </a:solidFill>
              <a:ea typeface="宋体" charset="-122"/>
            </a:endParaRPr>
          </a:p>
          <a:p>
            <a:pPr algn="ctr"/>
            <a:r>
              <a:rPr lang="zh-CN" altLang="en-US" sz="1600" b="1" dirty="0" smtClean="0">
                <a:solidFill>
                  <a:schemeClr val="bg1"/>
                </a:solidFill>
                <a:ea typeface="宋体" charset="-122"/>
              </a:rPr>
              <a:t>定义</a:t>
            </a:r>
            <a:endParaRPr lang="en-US" altLang="zh-CN" sz="16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29" name="Rectangle 22"/>
          <p:cNvSpPr>
            <a:spLocks noChangeArrowheads="1"/>
          </p:cNvSpPr>
          <p:nvPr/>
        </p:nvSpPr>
        <p:spPr bwMode="gray">
          <a:xfrm>
            <a:off x="863279" y="3502025"/>
            <a:ext cx="134684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zh-CN" altLang="en-US" sz="1800" b="1" dirty="0" smtClean="0">
                <a:solidFill>
                  <a:schemeClr val="bg1"/>
                </a:solidFill>
                <a:ea typeface="宋体" charset="-122"/>
              </a:rPr>
              <a:t>几点事项：</a:t>
            </a:r>
            <a:endParaRPr lang="en-US" altLang="zh-CN" sz="18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30" name="Rectangle 23"/>
          <p:cNvSpPr>
            <a:spLocks noChangeArrowheads="1"/>
          </p:cNvSpPr>
          <p:nvPr/>
        </p:nvSpPr>
        <p:spPr bwMode="gray">
          <a:xfrm>
            <a:off x="2478088" y="1341439"/>
            <a:ext cx="4818062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-171450"/>
            <a:r>
              <a:rPr lang="zh-CN" altLang="en-US" sz="1600" b="1" dirty="0" smtClean="0">
                <a:solidFill>
                  <a:srgbClr val="0000CC"/>
                </a:solidFill>
                <a:latin typeface="+mn-ea"/>
              </a:rPr>
              <a:t>定义形式：</a:t>
            </a:r>
            <a:r>
              <a:rPr lang="en-US" altLang="zh-CN" sz="1600" dirty="0" smtClean="0"/>
              <a:t>        </a:t>
            </a:r>
            <a:r>
              <a:rPr lang="en-US" altLang="zh-CN" sz="1600" dirty="0" err="1" smtClean="0"/>
              <a:t>struct</a:t>
            </a:r>
            <a:r>
              <a:rPr lang="en-US" altLang="zh-CN" sz="1600" dirty="0" smtClean="0"/>
              <a:t> </a:t>
            </a:r>
            <a:r>
              <a:rPr lang="zh-CN" altLang="zh-CN" sz="1600" dirty="0" smtClean="0"/>
              <a:t>结构体名</a:t>
            </a:r>
          </a:p>
          <a:p>
            <a:r>
              <a:rPr lang="en-US" altLang="zh-CN" sz="1600" dirty="0" smtClean="0"/>
              <a:t>                                {</a:t>
            </a:r>
            <a:endParaRPr lang="zh-CN" altLang="zh-CN" sz="1600" dirty="0" smtClean="0"/>
          </a:p>
          <a:p>
            <a:r>
              <a:rPr lang="en-US" altLang="zh-CN" sz="1600" dirty="0" smtClean="0"/>
              <a:t>                                     </a:t>
            </a:r>
            <a:r>
              <a:rPr lang="zh-CN" altLang="zh-CN" sz="1600" dirty="0" smtClean="0"/>
              <a:t>成员列表</a:t>
            </a:r>
          </a:p>
          <a:p>
            <a:r>
              <a:rPr lang="en-US" altLang="zh-CN" sz="1600" dirty="0" smtClean="0"/>
              <a:t>                                }</a:t>
            </a:r>
            <a:r>
              <a:rPr lang="zh-CN" altLang="zh-CN" sz="1600" dirty="0" smtClean="0"/>
              <a:t>；</a:t>
            </a:r>
            <a:endParaRPr lang="en-US" altLang="zh-CN" sz="1600" b="1" dirty="0">
              <a:ea typeface="宋体" charset="-122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gray">
          <a:xfrm>
            <a:off x="2554289" y="3063776"/>
            <a:ext cx="4608512" cy="15119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2</a:t>
            </a:r>
            <a:r>
              <a:rPr lang="zh-CN" altLang="zh-CN" sz="1600" dirty="0" smtClean="0">
                <a:latin typeface="+mn-ea"/>
              </a:rPr>
              <a:t>）结构体名为</a:t>
            </a:r>
            <a:r>
              <a:rPr lang="en-US" altLang="zh-CN" sz="1600" dirty="0" smtClean="0">
                <a:latin typeface="+mn-ea"/>
              </a:rPr>
              <a:t>C</a:t>
            </a:r>
            <a:r>
              <a:rPr lang="zh-CN" altLang="zh-CN" sz="1600" dirty="0" smtClean="0">
                <a:latin typeface="+mn-ea"/>
              </a:rPr>
              <a:t>语言合法的标识符，用作结构体类型的标志，类型与变量是不同的概念。</a:t>
            </a:r>
            <a:endParaRPr lang="en-US" altLang="zh-CN" sz="16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   </a:t>
            </a:r>
            <a:r>
              <a:rPr lang="zh-CN" altLang="zh-CN" sz="1600" dirty="0" smtClean="0">
                <a:latin typeface="+mn-ea"/>
              </a:rPr>
              <a:t>在编译时，系统对变量分配存储空间，而对类型是不分配存储空间的。</a:t>
            </a:r>
            <a:endParaRPr lang="zh-CN" altLang="zh-CN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结构体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63550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63550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63550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gray">
          <a:xfrm>
            <a:off x="717550" y="2822575"/>
            <a:ext cx="1633538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gray">
          <a:xfrm>
            <a:off x="2433638" y="2822575"/>
            <a:ext cx="3427412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Line 11"/>
          <p:cNvSpPr>
            <a:spLocks noChangeShapeType="1"/>
          </p:cNvSpPr>
          <p:nvPr/>
        </p:nvSpPr>
        <p:spPr bwMode="gray">
          <a:xfrm>
            <a:off x="5929313" y="2822575"/>
            <a:ext cx="1465262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63650"/>
            <a:ext cx="1608137" cy="148272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gray">
          <a:xfrm>
            <a:off x="725488" y="2898775"/>
            <a:ext cx="1633537" cy="161607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gray">
          <a:xfrm>
            <a:off x="2452688" y="1149350"/>
            <a:ext cx="4948237" cy="1651000"/>
          </a:xfrm>
          <a:prstGeom prst="rect">
            <a:avLst/>
          </a:prstGeom>
          <a:solidFill>
            <a:srgbClr val="93E3FF">
              <a:alpha val="49804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744658" y="1803400"/>
            <a:ext cx="1584087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1600" b="1" dirty="0" smtClean="0">
                <a:solidFill>
                  <a:schemeClr val="bg1"/>
                </a:solidFill>
                <a:ea typeface="宋体" charset="-122"/>
              </a:rPr>
              <a:t>1.</a:t>
            </a:r>
            <a:r>
              <a:rPr lang="zh-CN" altLang="en-US" sz="1600" b="1" dirty="0" smtClean="0">
                <a:solidFill>
                  <a:schemeClr val="bg1"/>
                </a:solidFill>
                <a:ea typeface="宋体" charset="-122"/>
              </a:rPr>
              <a:t>结构体类型的</a:t>
            </a:r>
            <a:endParaRPr lang="en-US" altLang="zh-CN" sz="1600" b="1" dirty="0" smtClean="0">
              <a:solidFill>
                <a:schemeClr val="bg1"/>
              </a:solidFill>
              <a:ea typeface="宋体" charset="-122"/>
            </a:endParaRPr>
          </a:p>
          <a:p>
            <a:pPr algn="ctr"/>
            <a:r>
              <a:rPr lang="zh-CN" altLang="en-US" sz="1600" b="1" dirty="0" smtClean="0">
                <a:solidFill>
                  <a:schemeClr val="bg1"/>
                </a:solidFill>
                <a:ea typeface="宋体" charset="-122"/>
              </a:rPr>
              <a:t>定义</a:t>
            </a:r>
            <a:endParaRPr lang="en-US" altLang="zh-CN" sz="16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29" name="Rectangle 22"/>
          <p:cNvSpPr>
            <a:spLocks noChangeArrowheads="1"/>
          </p:cNvSpPr>
          <p:nvPr/>
        </p:nvSpPr>
        <p:spPr bwMode="gray">
          <a:xfrm>
            <a:off x="863279" y="3502025"/>
            <a:ext cx="134684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zh-CN" altLang="en-US" sz="1800" b="1" dirty="0" smtClean="0">
                <a:solidFill>
                  <a:schemeClr val="bg1"/>
                </a:solidFill>
                <a:ea typeface="宋体" charset="-122"/>
              </a:rPr>
              <a:t>几点事项：</a:t>
            </a:r>
            <a:endParaRPr lang="en-US" altLang="zh-CN" sz="18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30" name="Rectangle 23"/>
          <p:cNvSpPr>
            <a:spLocks noChangeArrowheads="1"/>
          </p:cNvSpPr>
          <p:nvPr/>
        </p:nvSpPr>
        <p:spPr bwMode="gray">
          <a:xfrm>
            <a:off x="2478088" y="1341439"/>
            <a:ext cx="4818062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-171450"/>
            <a:r>
              <a:rPr lang="zh-CN" altLang="en-US" sz="1600" b="1" dirty="0" smtClean="0">
                <a:solidFill>
                  <a:srgbClr val="0000CC"/>
                </a:solidFill>
                <a:latin typeface="+mn-ea"/>
              </a:rPr>
              <a:t>定义形式：</a:t>
            </a:r>
            <a:r>
              <a:rPr lang="en-US" altLang="zh-CN" sz="1600" dirty="0" smtClean="0"/>
              <a:t>        </a:t>
            </a:r>
            <a:r>
              <a:rPr lang="en-US" altLang="zh-CN" sz="1600" dirty="0" err="1" smtClean="0"/>
              <a:t>struct</a:t>
            </a:r>
            <a:r>
              <a:rPr lang="en-US" altLang="zh-CN" sz="1600" dirty="0" smtClean="0"/>
              <a:t> </a:t>
            </a:r>
            <a:r>
              <a:rPr lang="zh-CN" altLang="zh-CN" sz="1600" dirty="0" smtClean="0"/>
              <a:t>结构体名</a:t>
            </a:r>
          </a:p>
          <a:p>
            <a:r>
              <a:rPr lang="en-US" altLang="zh-CN" sz="1600" dirty="0" smtClean="0"/>
              <a:t>                                {</a:t>
            </a:r>
            <a:endParaRPr lang="zh-CN" altLang="zh-CN" sz="1600" dirty="0" smtClean="0"/>
          </a:p>
          <a:p>
            <a:r>
              <a:rPr lang="en-US" altLang="zh-CN" sz="1600" dirty="0" smtClean="0"/>
              <a:t>                                     </a:t>
            </a:r>
            <a:r>
              <a:rPr lang="zh-CN" altLang="zh-CN" sz="1600" dirty="0" smtClean="0"/>
              <a:t>成员列表</a:t>
            </a:r>
          </a:p>
          <a:p>
            <a:r>
              <a:rPr lang="en-US" altLang="zh-CN" sz="1600" dirty="0" smtClean="0"/>
              <a:t>                                }</a:t>
            </a:r>
            <a:r>
              <a:rPr lang="zh-CN" altLang="zh-CN" sz="1600" dirty="0" smtClean="0"/>
              <a:t>；</a:t>
            </a:r>
            <a:endParaRPr lang="en-US" altLang="zh-CN" sz="1600" b="1" dirty="0">
              <a:ea typeface="宋体" charset="-122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gray">
          <a:xfrm>
            <a:off x="2506663" y="2987576"/>
            <a:ext cx="5018087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3</a:t>
            </a:r>
            <a:r>
              <a:rPr lang="zh-CN" altLang="zh-CN" sz="1600" dirty="0" smtClean="0">
                <a:latin typeface="+mn-ea"/>
              </a:rPr>
              <a:t>）花括号内的成员列表用来说明组成该结构体的各个</a:t>
            </a:r>
            <a:endParaRPr lang="en-US" altLang="zh-CN" sz="16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   </a:t>
            </a:r>
            <a:r>
              <a:rPr lang="zh-CN" altLang="zh-CN" sz="1600" dirty="0" smtClean="0">
                <a:latin typeface="+mn-ea"/>
              </a:rPr>
              <a:t>成员，对每个成员应进行类型说明，其说明格式为：</a:t>
            </a: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      </a:t>
            </a:r>
            <a:r>
              <a:rPr lang="zh-CN" altLang="zh-CN" sz="1600" dirty="0" smtClean="0">
                <a:latin typeface="+mn-ea"/>
              </a:rPr>
              <a:t>类型符</a:t>
            </a:r>
            <a:r>
              <a:rPr lang="en-US" altLang="zh-CN" sz="1600" dirty="0" smtClean="0">
                <a:latin typeface="+mn-ea"/>
              </a:rPr>
              <a:t>  </a:t>
            </a:r>
            <a:r>
              <a:rPr lang="zh-CN" altLang="zh-CN" sz="1600" dirty="0" smtClean="0">
                <a:latin typeface="+mn-ea"/>
              </a:rPr>
              <a:t>成员名</a:t>
            </a:r>
            <a:endParaRPr lang="zh-CN" altLang="zh-CN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V="1">
            <a:off x="523875" y="723900"/>
            <a:ext cx="7829550" cy="28575"/>
          </a:xfrm>
          <a:prstGeom prst="line">
            <a:avLst/>
          </a:prstGeom>
          <a:ln w="19050">
            <a:prstDash val="sysDot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715168" y="327536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结构体</a:t>
            </a:r>
            <a:endParaRPr lang="zh-CN" altLang="en-US" sz="18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gray">
          <a:xfrm>
            <a:off x="717550" y="1166813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gray">
          <a:xfrm>
            <a:off x="2433638" y="1166813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gray">
          <a:xfrm>
            <a:off x="5929313" y="1166813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gray">
          <a:xfrm>
            <a:off x="717550" y="4635500"/>
            <a:ext cx="1633538" cy="0"/>
          </a:xfrm>
          <a:prstGeom prst="line">
            <a:avLst/>
          </a:prstGeom>
          <a:noFill/>
          <a:ln w="76200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gray">
          <a:xfrm>
            <a:off x="2433638" y="4635500"/>
            <a:ext cx="3427412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gray">
          <a:xfrm>
            <a:off x="5929313" y="4635500"/>
            <a:ext cx="1465262" cy="0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gray">
          <a:xfrm>
            <a:off x="717550" y="2822575"/>
            <a:ext cx="1633538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gray">
          <a:xfrm>
            <a:off x="2433638" y="2822575"/>
            <a:ext cx="3427412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Line 11"/>
          <p:cNvSpPr>
            <a:spLocks noChangeShapeType="1"/>
          </p:cNvSpPr>
          <p:nvPr/>
        </p:nvSpPr>
        <p:spPr bwMode="gray">
          <a:xfrm>
            <a:off x="5929313" y="2822575"/>
            <a:ext cx="1465262" cy="0"/>
          </a:xfrm>
          <a:prstGeom prst="line">
            <a:avLst/>
          </a:prstGeom>
          <a:noFill/>
          <a:ln w="3175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gray">
          <a:xfrm>
            <a:off x="725488" y="1263650"/>
            <a:ext cx="1608137" cy="148272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gray">
          <a:xfrm>
            <a:off x="725488" y="2898775"/>
            <a:ext cx="1633537" cy="1616075"/>
          </a:xfrm>
          <a:prstGeom prst="rect">
            <a:avLst/>
          </a:prstGeom>
          <a:solidFill>
            <a:srgbClr val="AE69B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gray">
          <a:xfrm>
            <a:off x="730250" y="920750"/>
            <a:ext cx="6615113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gray">
          <a:xfrm>
            <a:off x="727075" y="625475"/>
            <a:ext cx="88900" cy="301625"/>
          </a:xfrm>
          <a:prstGeom prst="rect">
            <a:avLst/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gray">
          <a:xfrm>
            <a:off x="2452688" y="1149350"/>
            <a:ext cx="4948237" cy="1651000"/>
          </a:xfrm>
          <a:prstGeom prst="rect">
            <a:avLst/>
          </a:prstGeom>
          <a:solidFill>
            <a:srgbClr val="93E3FF">
              <a:alpha val="49804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gray">
          <a:xfrm>
            <a:off x="744658" y="1803400"/>
            <a:ext cx="1584087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1600" b="1" dirty="0" smtClean="0">
                <a:solidFill>
                  <a:schemeClr val="bg1"/>
                </a:solidFill>
                <a:ea typeface="宋体" charset="-122"/>
              </a:rPr>
              <a:t>1.</a:t>
            </a:r>
            <a:r>
              <a:rPr lang="zh-CN" altLang="en-US" sz="1600" b="1" dirty="0" smtClean="0">
                <a:solidFill>
                  <a:schemeClr val="bg1"/>
                </a:solidFill>
                <a:ea typeface="宋体" charset="-122"/>
              </a:rPr>
              <a:t>结构体类型的</a:t>
            </a:r>
            <a:endParaRPr lang="en-US" altLang="zh-CN" sz="1600" b="1" dirty="0" smtClean="0">
              <a:solidFill>
                <a:schemeClr val="bg1"/>
              </a:solidFill>
              <a:ea typeface="宋体" charset="-122"/>
            </a:endParaRPr>
          </a:p>
          <a:p>
            <a:pPr algn="ctr"/>
            <a:r>
              <a:rPr lang="zh-CN" altLang="en-US" sz="1600" b="1" dirty="0" smtClean="0">
                <a:solidFill>
                  <a:schemeClr val="bg1"/>
                </a:solidFill>
                <a:ea typeface="宋体" charset="-122"/>
              </a:rPr>
              <a:t>定义</a:t>
            </a:r>
            <a:endParaRPr lang="en-US" altLang="zh-CN" sz="16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29" name="Rectangle 22"/>
          <p:cNvSpPr>
            <a:spLocks noChangeArrowheads="1"/>
          </p:cNvSpPr>
          <p:nvPr/>
        </p:nvSpPr>
        <p:spPr bwMode="gray">
          <a:xfrm>
            <a:off x="863279" y="3502025"/>
            <a:ext cx="134684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zh-CN" altLang="en-US" sz="1800" b="1" dirty="0" smtClean="0">
                <a:solidFill>
                  <a:schemeClr val="bg1"/>
                </a:solidFill>
                <a:ea typeface="宋体" charset="-122"/>
              </a:rPr>
              <a:t>几点事项：</a:t>
            </a:r>
            <a:endParaRPr lang="en-US" altLang="zh-CN" sz="1800" b="1" dirty="0">
              <a:solidFill>
                <a:schemeClr val="bg1"/>
              </a:solidFill>
              <a:ea typeface="宋体" charset="-122"/>
            </a:endParaRPr>
          </a:p>
        </p:txBody>
      </p:sp>
      <p:sp>
        <p:nvSpPr>
          <p:cNvPr id="30" name="Rectangle 23"/>
          <p:cNvSpPr>
            <a:spLocks noChangeArrowheads="1"/>
          </p:cNvSpPr>
          <p:nvPr/>
        </p:nvSpPr>
        <p:spPr bwMode="gray">
          <a:xfrm>
            <a:off x="2478088" y="1341439"/>
            <a:ext cx="4818062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-171450"/>
            <a:r>
              <a:rPr lang="zh-CN" altLang="en-US" sz="1600" b="1" dirty="0" smtClean="0">
                <a:solidFill>
                  <a:srgbClr val="0000CC"/>
                </a:solidFill>
                <a:latin typeface="+mn-ea"/>
              </a:rPr>
              <a:t>定义形式：</a:t>
            </a:r>
            <a:r>
              <a:rPr lang="en-US" altLang="zh-CN" sz="1600" dirty="0" smtClean="0"/>
              <a:t>        </a:t>
            </a:r>
            <a:r>
              <a:rPr lang="en-US" altLang="zh-CN" sz="1600" dirty="0" err="1" smtClean="0"/>
              <a:t>struct</a:t>
            </a:r>
            <a:r>
              <a:rPr lang="en-US" altLang="zh-CN" sz="1600" dirty="0" smtClean="0"/>
              <a:t> </a:t>
            </a:r>
            <a:r>
              <a:rPr lang="zh-CN" altLang="zh-CN" sz="1600" dirty="0" smtClean="0"/>
              <a:t>结构体名</a:t>
            </a:r>
          </a:p>
          <a:p>
            <a:r>
              <a:rPr lang="en-US" altLang="zh-CN" sz="1600" dirty="0" smtClean="0"/>
              <a:t>                                {</a:t>
            </a:r>
            <a:endParaRPr lang="zh-CN" altLang="zh-CN" sz="1600" dirty="0" smtClean="0"/>
          </a:p>
          <a:p>
            <a:r>
              <a:rPr lang="en-US" altLang="zh-CN" sz="1600" dirty="0" smtClean="0"/>
              <a:t>                                     </a:t>
            </a:r>
            <a:r>
              <a:rPr lang="zh-CN" altLang="zh-CN" sz="1600" dirty="0" smtClean="0"/>
              <a:t>成员列表</a:t>
            </a:r>
          </a:p>
          <a:p>
            <a:r>
              <a:rPr lang="en-US" altLang="zh-CN" sz="1600" dirty="0" smtClean="0"/>
              <a:t>                                }</a:t>
            </a:r>
            <a:r>
              <a:rPr lang="zh-CN" altLang="zh-CN" sz="1600" dirty="0" smtClean="0"/>
              <a:t>；</a:t>
            </a:r>
            <a:endParaRPr lang="en-US" altLang="zh-CN" sz="1600" b="1" dirty="0">
              <a:ea typeface="宋体" charset="-122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gray">
          <a:xfrm>
            <a:off x="2506663" y="2959001"/>
            <a:ext cx="5018087" cy="15119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4</a:t>
            </a:r>
            <a:r>
              <a:rPr lang="zh-CN" altLang="zh-CN" sz="1600" dirty="0" smtClean="0">
                <a:latin typeface="+mn-ea"/>
              </a:rPr>
              <a:t>）成员名的命名规则与变量名相同。同一个结构体类型中的各成员不可互相重名，但不同结构体类型的成员名可以重名，并且成员名还可以与程序中的变量重名。</a:t>
            </a:r>
            <a:endParaRPr lang="zh-CN" altLang="zh-CN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theme/theme1.xml><?xml version="1.0" encoding="utf-8"?>
<a:theme xmlns:a="http://schemas.openxmlformats.org/drawingml/2006/main" name="第一PPT，www.1ppt.com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5868</TotalTime>
  <Words>3596</Words>
  <Application>Microsoft Office PowerPoint</Application>
  <PresentationFormat>全屏显示(16:9)</PresentationFormat>
  <Paragraphs>462</Paragraphs>
  <Slides>50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50</vt:i4>
      </vt:variant>
    </vt:vector>
  </HeadingPairs>
  <TitlesOfParts>
    <vt:vector size="51" baseType="lpstr">
      <vt:lpstr>第一PPT，www.1ppt.com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  <vt:lpstr>幻灯片 29</vt:lpstr>
      <vt:lpstr>幻灯片 30</vt:lpstr>
      <vt:lpstr>幻灯片 31</vt:lpstr>
      <vt:lpstr>幻灯片 32</vt:lpstr>
      <vt:lpstr>幻灯片 33</vt:lpstr>
      <vt:lpstr>幻灯片 34</vt:lpstr>
      <vt:lpstr>幻灯片 35</vt:lpstr>
      <vt:lpstr>幻灯片 36</vt:lpstr>
      <vt:lpstr>幻灯片 37</vt:lpstr>
      <vt:lpstr>幻灯片 38</vt:lpstr>
      <vt:lpstr>幻灯片 39</vt:lpstr>
      <vt:lpstr>幻灯片 40</vt:lpstr>
      <vt:lpstr>幻灯片 41</vt:lpstr>
      <vt:lpstr>幻灯片 42</vt:lpstr>
      <vt:lpstr>幻灯片 43</vt:lpstr>
      <vt:lpstr>幻灯片 44</vt:lpstr>
      <vt:lpstr>幻灯片 45</vt:lpstr>
      <vt:lpstr>幻灯片 46</vt:lpstr>
      <vt:lpstr>幻灯片 47</vt:lpstr>
      <vt:lpstr>幻灯片 48</vt:lpstr>
      <vt:lpstr>幻灯片 49</vt:lpstr>
      <vt:lpstr>幻灯片 50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述职报告</dc:title>
  <dc:creator>第一PPT</dc:creator>
  <cp:keywords>www.1ppt.com</cp:keywords>
  <cp:lastModifiedBy>User</cp:lastModifiedBy>
  <cp:revision>209</cp:revision>
  <dcterms:created xsi:type="dcterms:W3CDTF">2016-11-19T08:32:13Z</dcterms:created>
  <dcterms:modified xsi:type="dcterms:W3CDTF">2020-03-14T06:25:52Z</dcterms:modified>
</cp:coreProperties>
</file>