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tags/tag12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2"/>
  </p:notesMasterIdLst>
  <p:sldIdLst>
    <p:sldId id="260" r:id="rId3"/>
    <p:sldId id="267" r:id="rId4"/>
    <p:sldId id="298" r:id="rId5"/>
    <p:sldId id="320" r:id="rId6"/>
    <p:sldId id="355" r:id="rId7"/>
    <p:sldId id="308" r:id="rId8"/>
    <p:sldId id="321" r:id="rId9"/>
    <p:sldId id="356" r:id="rId10"/>
    <p:sldId id="357" r:id="rId11"/>
    <p:sldId id="358" r:id="rId12"/>
    <p:sldId id="359" r:id="rId13"/>
    <p:sldId id="360" r:id="rId14"/>
    <p:sldId id="361" r:id="rId15"/>
    <p:sldId id="362" r:id="rId16"/>
    <p:sldId id="312" r:id="rId17"/>
    <p:sldId id="324" r:id="rId18"/>
    <p:sldId id="363" r:id="rId19"/>
    <p:sldId id="364" r:id="rId20"/>
    <p:sldId id="365" r:id="rId21"/>
    <p:sldId id="366" r:id="rId22"/>
    <p:sldId id="378" r:id="rId23"/>
    <p:sldId id="367" r:id="rId24"/>
    <p:sldId id="368" r:id="rId25"/>
    <p:sldId id="369" r:id="rId26"/>
    <p:sldId id="370" r:id="rId27"/>
    <p:sldId id="379" r:id="rId28"/>
    <p:sldId id="371" r:id="rId29"/>
    <p:sldId id="372" r:id="rId30"/>
    <p:sldId id="380" r:id="rId31"/>
    <p:sldId id="373" r:id="rId32"/>
    <p:sldId id="374" r:id="rId33"/>
    <p:sldId id="381" r:id="rId34"/>
    <p:sldId id="343" r:id="rId35"/>
    <p:sldId id="342" r:id="rId36"/>
    <p:sldId id="375" r:id="rId37"/>
    <p:sldId id="347" r:id="rId38"/>
    <p:sldId id="376" r:id="rId39"/>
    <p:sldId id="377" r:id="rId40"/>
    <p:sldId id="290" r:id="rId41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70D"/>
    <a:srgbClr val="577188"/>
    <a:srgbClr val="8FA4B7"/>
    <a:srgbClr val="FFDA25"/>
    <a:srgbClr val="A6A6A6"/>
    <a:srgbClr val="FECAB2"/>
    <a:srgbClr val="FFC8B3"/>
    <a:srgbClr val="374552"/>
    <a:srgbClr val="984C9E"/>
    <a:srgbClr val="36BAD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13" autoAdjust="0"/>
    <p:restoredTop sz="94660"/>
  </p:normalViewPr>
  <p:slideViewPr>
    <p:cSldViewPr snapToGrid="0">
      <p:cViewPr varScale="1">
        <p:scale>
          <a:sx n="94" d="100"/>
          <a:sy n="94" d="100"/>
        </p:scale>
        <p:origin x="-822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Relationship Id="rId56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6114B6-6EDC-447E-B20D-8184C0EC2F95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4DF707-8859-4E0D-9A22-DA180B778DC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654203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4DF707-8859-4E0D-9A22-DA180B778DC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253652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43D-C435-4951-B49A-F9FD94B99A55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31F87-751E-4A30-9A27-4BFECAB65FD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471225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43D-C435-4951-B49A-F9FD94B99A55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31F87-751E-4A30-9A27-4BFECAB65FD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601553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43D-C435-4951-B49A-F9FD94B99A55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31F87-751E-4A30-9A27-4BFECAB65FD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885554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1577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0862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15777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30456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90507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83605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95287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2620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041515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69571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33129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36647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6504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7994933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898939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43D-C435-4951-B49A-F9FD94B99A55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31F87-751E-4A30-9A27-4BFECAB65FD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6168182" y="4153917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</a:t>
            </a:r>
            <a:r>
              <a:rPr lang="en-US" altLang="zh-CN" sz="100" dirty="0" smtClean="0">
                <a:solidFill>
                  <a:prstClr val="white"/>
                </a:solidFill>
                <a:latin typeface="Calibri"/>
                <a:ea typeface="宋体"/>
              </a:rPr>
              <a:t>      </a:t>
            </a:r>
            <a:endParaRPr lang="en-US" altLang="zh-CN" sz="100" dirty="0">
              <a:solidFill>
                <a:prstClr val="white"/>
              </a:solidFill>
              <a:latin typeface="Calibri"/>
              <a:ea typeface="宋体"/>
            </a:endParaRPr>
          </a:p>
          <a:p>
            <a:pPr defTabSz="914400"/>
            <a:r>
              <a:rPr lang="zh-CN" altLang="en-US" sz="100" dirty="0" smtClean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 smtClean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/>
              <a:ea typeface="宋体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0352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43D-C435-4951-B49A-F9FD94B99A55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31F87-751E-4A30-9A27-4BFECAB65FD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302790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43D-C435-4951-B49A-F9FD94B99A55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31F87-751E-4A30-9A27-4BFECAB65FD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281103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43D-C435-4951-B49A-F9FD94B99A55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31F87-751E-4A30-9A27-4BFECAB65FD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401273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43D-C435-4951-B49A-F9FD94B99A55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31F87-751E-4A30-9A27-4BFECAB65FD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479856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B143D-C435-4951-B49A-F9FD94B99A55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31F87-751E-4A30-9A27-4BFECAB65FD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162980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2020/3/14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8694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slideLayout" Target="../slideLayouts/slideLayout1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矩形 67"/>
          <p:cNvSpPr/>
          <p:nvPr/>
        </p:nvSpPr>
        <p:spPr>
          <a:xfrm>
            <a:off x="2275840" y="1688137"/>
            <a:ext cx="5447404" cy="646331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r>
              <a:rPr lang="zh-CN" altLang="en-US" sz="3600" dirty="0" smtClean="0">
                <a:solidFill>
                  <a:srgbClr val="374552"/>
                </a:solidFill>
                <a:latin typeface="+mn-ea"/>
              </a:rPr>
              <a:t>第</a:t>
            </a:r>
            <a:r>
              <a:rPr lang="en-US" altLang="zh-CN" sz="3600" dirty="0" smtClean="0">
                <a:solidFill>
                  <a:srgbClr val="374552"/>
                </a:solidFill>
                <a:latin typeface="+mn-ea"/>
              </a:rPr>
              <a:t>11</a:t>
            </a:r>
            <a:r>
              <a:rPr lang="zh-CN" altLang="en-US" sz="3600" dirty="0" smtClean="0">
                <a:solidFill>
                  <a:srgbClr val="374552"/>
                </a:solidFill>
                <a:latin typeface="+mn-ea"/>
              </a:rPr>
              <a:t>单元  文</a:t>
            </a:r>
            <a:r>
              <a:rPr lang="zh-CN" altLang="en-US" sz="3600" dirty="0" smtClean="0">
                <a:solidFill>
                  <a:srgbClr val="374552"/>
                </a:solidFill>
                <a:latin typeface="+mn-ea"/>
              </a:rPr>
              <a:t>件读写技术</a:t>
            </a:r>
            <a:endParaRPr lang="zh-CN" altLang="en-US" sz="3600" dirty="0">
              <a:solidFill>
                <a:srgbClr val="374552"/>
              </a:solidFill>
              <a:latin typeface="+mn-ea"/>
            </a:endParaRPr>
          </a:p>
        </p:txBody>
      </p:sp>
      <p:grpSp>
        <p:nvGrpSpPr>
          <p:cNvPr id="70" name="组合 69">
            <a:extLst>
              <a:ext uri="{FF2B5EF4-FFF2-40B4-BE49-F238E27FC236}">
                <a16:creationId xmlns="" xmlns:a16="http://schemas.microsoft.com/office/drawing/2014/main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71" name="Freeform 5">
              <a:extLst>
                <a:ext uri="{FF2B5EF4-FFF2-40B4-BE49-F238E27FC236}">
                  <a16:creationId xmlns="" xmlns:a16="http://schemas.microsoft.com/office/drawing/2014/main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72" name="Freeform 6">
              <a:extLst>
                <a:ext uri="{FF2B5EF4-FFF2-40B4-BE49-F238E27FC236}">
                  <a16:creationId xmlns="" xmlns:a16="http://schemas.microsoft.com/office/drawing/2014/main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73" name="Freeform 7">
              <a:extLst>
                <a:ext uri="{FF2B5EF4-FFF2-40B4-BE49-F238E27FC236}">
                  <a16:creationId xmlns="" xmlns:a16="http://schemas.microsoft.com/office/drawing/2014/main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75" name="Freeform 8">
              <a:extLst>
                <a:ext uri="{FF2B5EF4-FFF2-40B4-BE49-F238E27FC236}">
                  <a16:creationId xmlns="" xmlns:a16="http://schemas.microsoft.com/office/drawing/2014/main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76" name="Freeform 9">
              <a:extLst>
                <a:ext uri="{FF2B5EF4-FFF2-40B4-BE49-F238E27FC236}">
                  <a16:creationId xmlns="" xmlns:a16="http://schemas.microsoft.com/office/drawing/2014/main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77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8" name="椭圆 77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椭圆 78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椭圆 84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6" name="椭圆 85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8" name="椭圆 87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9" name="椭圆 88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0" name="椭圆 89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1" name="椭圆 90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2" name="椭圆 91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3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4" name="椭圆 93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椭圆 94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椭圆 95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7" name="椭圆 96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8" name="椭圆 97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椭圆 98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07" name="直接连接符 106">
            <a:extLst>
              <a:ext uri="{FF2B5EF4-FFF2-40B4-BE49-F238E27FC236}">
                <a16:creationId xmlns="" xmlns:a16="http://schemas.microsoft.com/office/drawing/2014/main" id="{E313177E-59BA-45B4-A649-116184D482FA}"/>
              </a:ext>
            </a:extLst>
          </p:cNvPr>
          <p:cNvCxnSpPr/>
          <p:nvPr/>
        </p:nvCxnSpPr>
        <p:spPr>
          <a:xfrm>
            <a:off x="1701936" y="1621194"/>
            <a:ext cx="596353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接连接符 107">
            <a:extLst>
              <a:ext uri="{FF2B5EF4-FFF2-40B4-BE49-F238E27FC236}">
                <a16:creationId xmlns="" xmlns:a16="http://schemas.microsoft.com/office/drawing/2014/main" id="{4813C647-C18F-49A4-9F27-02A75536227E}"/>
              </a:ext>
            </a:extLst>
          </p:cNvPr>
          <p:cNvCxnSpPr/>
          <p:nvPr/>
        </p:nvCxnSpPr>
        <p:spPr>
          <a:xfrm>
            <a:off x="1701936" y="2751725"/>
            <a:ext cx="596353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33373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7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3250"/>
                            </p:stCondLst>
                            <p:childTnLst>
                              <p:par>
                                <p:cTn id="262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7" grpId="0" animBg="1"/>
      <p:bldP spid="78" grpId="0" animBg="1"/>
      <p:bldP spid="79" grpId="0" animBg="1"/>
      <p:bldP spid="85" grpId="0" animBg="1"/>
      <p:bldP spid="86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330199" y="3905537"/>
            <a:ext cx="913882" cy="717263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522720" y="1375697"/>
            <a:ext cx="87701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4243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417720" y="97535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760720" y="3098800"/>
            <a:ext cx="944879" cy="77216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9178"/>
            <a:ext cx="8229600" cy="857250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文件的打开与关闭</a:t>
            </a:r>
            <a:endParaRPr lang="zh-CN" altLang="en-US" sz="27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3" name="组合 4"/>
          <p:cNvGrpSpPr/>
          <p:nvPr/>
        </p:nvGrpSpPr>
        <p:grpSpPr>
          <a:xfrm>
            <a:off x="527735" y="582868"/>
            <a:ext cx="566993" cy="388503"/>
            <a:chOff x="1489166" y="2322031"/>
            <a:chExt cx="566993" cy="388503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563012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89166" y="2323004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一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>
            <a:off x="752174" y="1032388"/>
            <a:ext cx="3982386" cy="3932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614160" y="15544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注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892800" y="3190240"/>
            <a:ext cx="62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事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451600" y="400304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项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任意多边形 21"/>
          <p:cNvSpPr/>
          <p:nvPr/>
        </p:nvSpPr>
        <p:spPr>
          <a:xfrm rot="10800000" flipV="1">
            <a:off x="5873400" y="214375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24880" y="2275840"/>
            <a:ext cx="81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意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任意多边形 25"/>
          <p:cNvSpPr/>
          <p:nvPr/>
        </p:nvSpPr>
        <p:spPr>
          <a:xfrm rot="10800000" flipV="1">
            <a:off x="7366920" y="410463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325120" y="1459230"/>
            <a:ext cx="560831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打开文件的几点注意事项：</a:t>
            </a:r>
            <a:endParaRPr lang="en-US" altLang="zh-CN" sz="20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000" kern="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1280161" y="2556510"/>
            <a:ext cx="406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在打开一个文件时，如果出错，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fopen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将返回一个空指针值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NULL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。</a:t>
            </a:r>
            <a:endParaRPr lang="zh-CN" altLang="en-US" sz="1600" kern="0" dirty="0"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737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6430" y="2604770"/>
            <a:ext cx="4953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0" grpId="0"/>
      <p:bldP spid="31" grpId="0"/>
      <p:bldP spid="23" grpId="0"/>
      <p:bldP spid="24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330199" y="3905537"/>
            <a:ext cx="913882" cy="717263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522720" y="1375697"/>
            <a:ext cx="87701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4243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417720" y="97535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760720" y="3098800"/>
            <a:ext cx="944879" cy="77216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9178"/>
            <a:ext cx="8229600" cy="857250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文件的打开与关闭</a:t>
            </a:r>
            <a:endParaRPr lang="zh-CN" altLang="en-US" sz="27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3" name="组合 4"/>
          <p:cNvGrpSpPr/>
          <p:nvPr/>
        </p:nvGrpSpPr>
        <p:grpSpPr>
          <a:xfrm>
            <a:off x="527735" y="582868"/>
            <a:ext cx="566993" cy="388503"/>
            <a:chOff x="1489166" y="2322031"/>
            <a:chExt cx="566993" cy="388503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563012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89166" y="2323004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一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>
            <a:off x="752174" y="1032388"/>
            <a:ext cx="3982386" cy="3932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614160" y="15544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注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892800" y="3190240"/>
            <a:ext cx="62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事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451600" y="400304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项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任意多边形 21"/>
          <p:cNvSpPr/>
          <p:nvPr/>
        </p:nvSpPr>
        <p:spPr>
          <a:xfrm rot="10800000" flipV="1">
            <a:off x="5873400" y="214375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24880" y="2275840"/>
            <a:ext cx="81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意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任意多边形 25"/>
          <p:cNvSpPr/>
          <p:nvPr/>
        </p:nvSpPr>
        <p:spPr>
          <a:xfrm rot="10800000" flipV="1">
            <a:off x="7366920" y="410463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325120" y="1459230"/>
            <a:ext cx="560831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打开文件的几点注意事项：</a:t>
            </a:r>
            <a:endParaRPr lang="en-US" altLang="zh-CN" sz="20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000" kern="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1280161" y="2556510"/>
            <a:ext cx="406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用“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r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”打开一个文件时，该文件必须已经存在，且只能对该文件读。用“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w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”打开的文件只能向该文件写入。</a:t>
            </a:r>
            <a:endParaRPr lang="zh-CN" altLang="en-US" sz="1600" kern="0" dirty="0"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3883" y="2499043"/>
            <a:ext cx="6000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330199" y="3905537"/>
            <a:ext cx="913882" cy="717263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522720" y="1375697"/>
            <a:ext cx="87701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4243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417720" y="97535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760720" y="3098800"/>
            <a:ext cx="944879" cy="77216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9178"/>
            <a:ext cx="8229600" cy="857250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文件的打开与关闭</a:t>
            </a:r>
            <a:endParaRPr lang="zh-CN" altLang="en-US" sz="27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3" name="组合 4"/>
          <p:cNvGrpSpPr/>
          <p:nvPr/>
        </p:nvGrpSpPr>
        <p:grpSpPr>
          <a:xfrm>
            <a:off x="527735" y="582868"/>
            <a:ext cx="566993" cy="388503"/>
            <a:chOff x="1489166" y="2322031"/>
            <a:chExt cx="566993" cy="388503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563012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89166" y="2323004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一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>
            <a:off x="752174" y="1032388"/>
            <a:ext cx="3982386" cy="3932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614160" y="15544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注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892800" y="3190240"/>
            <a:ext cx="62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事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451600" y="400304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项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任意多边形 21"/>
          <p:cNvSpPr/>
          <p:nvPr/>
        </p:nvSpPr>
        <p:spPr>
          <a:xfrm rot="10800000" flipV="1">
            <a:off x="5873400" y="214375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24880" y="2275840"/>
            <a:ext cx="81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意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任意多边形 25"/>
          <p:cNvSpPr/>
          <p:nvPr/>
        </p:nvSpPr>
        <p:spPr>
          <a:xfrm rot="10800000" flipV="1">
            <a:off x="7366920" y="410463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325120" y="1459230"/>
            <a:ext cx="560831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打开文件的几点注意事项：</a:t>
            </a:r>
            <a:endParaRPr lang="en-US" altLang="zh-CN" sz="20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000" kern="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1280161" y="2556510"/>
            <a:ext cx="4064000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若要向一个已存在的文件追加新的信息，只能用“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a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”方式打开文件。但此时该文件必须是存在的，否则将会出错。</a:t>
            </a:r>
            <a:endParaRPr lang="zh-CN" altLang="en-US" sz="1600" kern="0" dirty="0"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757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0070" y="2524125"/>
            <a:ext cx="6477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5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330199" y="3905537"/>
            <a:ext cx="913882" cy="717263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522720" y="1375697"/>
            <a:ext cx="87701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4243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417720" y="97535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760720" y="3098800"/>
            <a:ext cx="944879" cy="77216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9178"/>
            <a:ext cx="8229600" cy="857250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文件的打开与关闭</a:t>
            </a:r>
            <a:endParaRPr lang="zh-CN" altLang="en-US" sz="27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3" name="组合 4"/>
          <p:cNvGrpSpPr/>
          <p:nvPr/>
        </p:nvGrpSpPr>
        <p:grpSpPr>
          <a:xfrm>
            <a:off x="527735" y="582868"/>
            <a:ext cx="566993" cy="388503"/>
            <a:chOff x="1489166" y="2322031"/>
            <a:chExt cx="566993" cy="388503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563012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89166" y="2323004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一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>
            <a:off x="752174" y="1032388"/>
            <a:ext cx="3982386" cy="3932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614160" y="15544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注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892800" y="3190240"/>
            <a:ext cx="62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事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451600" y="400304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项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任意多边形 21"/>
          <p:cNvSpPr/>
          <p:nvPr/>
        </p:nvSpPr>
        <p:spPr>
          <a:xfrm rot="10800000" flipV="1">
            <a:off x="5873400" y="214375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24880" y="2275840"/>
            <a:ext cx="81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意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任意多边形 25"/>
          <p:cNvSpPr/>
          <p:nvPr/>
        </p:nvSpPr>
        <p:spPr>
          <a:xfrm rot="10800000" flipV="1">
            <a:off x="7366920" y="410463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325120" y="1459230"/>
            <a:ext cx="560831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打开文件的几点注意事项：</a:t>
            </a:r>
            <a:endParaRPr lang="en-US" altLang="zh-CN" sz="20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000" kern="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1270000" y="2485390"/>
            <a:ext cx="426719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把一个文本文件读入内存时，要将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ASCII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码转换成二进制码，而把文件以文本方式写入磁盘时，也要把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ASCII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码转换成二进制码，因此文本文件的读写要花费较多的转换时间。对二进制文件的读写不存在这种转换。</a:t>
            </a:r>
            <a:endParaRPr lang="zh-CN" altLang="en-US" sz="1600" kern="0" dirty="0"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383" y="2435225"/>
            <a:ext cx="6762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726439" y="4037617"/>
            <a:ext cx="913882" cy="717263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380480" y="1517937"/>
            <a:ext cx="87701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8307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133240" y="99567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953760" y="3322320"/>
            <a:ext cx="944879" cy="77216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9178"/>
            <a:ext cx="8229600" cy="857250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文件的打开与关闭</a:t>
            </a:r>
            <a:endParaRPr lang="zh-CN" altLang="en-US" sz="27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3" name="组合 4"/>
          <p:cNvGrpSpPr/>
          <p:nvPr/>
        </p:nvGrpSpPr>
        <p:grpSpPr>
          <a:xfrm>
            <a:off x="527735" y="582868"/>
            <a:ext cx="566993" cy="388503"/>
            <a:chOff x="1489166" y="2322031"/>
            <a:chExt cx="566993" cy="388503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563012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89166" y="2323004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一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>
            <a:off x="752174" y="1032388"/>
            <a:ext cx="3982386" cy="3932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461760" y="16764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件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315200" y="1137920"/>
            <a:ext cx="619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116320" y="3495040"/>
            <a:ext cx="62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关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817360" y="41960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闭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任意多边形 21"/>
          <p:cNvSpPr/>
          <p:nvPr/>
        </p:nvSpPr>
        <p:spPr>
          <a:xfrm rot="10800000" flipV="1">
            <a:off x="5822600" y="241807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974080" y="2550160"/>
            <a:ext cx="81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132080" y="1469390"/>
            <a:ext cx="560831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    关闭文件的一般形式：</a:t>
            </a:r>
            <a:endParaRPr lang="en-US" altLang="zh-CN" sz="20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         </a:t>
            </a:r>
            <a:r>
              <a:rPr lang="en-US" altLang="zh-CN" sz="2000" dirty="0" err="1" smtClean="0">
                <a:latin typeface="宋体" pitchFamily="2" charset="-122"/>
                <a:ea typeface="宋体" pitchFamily="2" charset="-122"/>
              </a:rPr>
              <a:t>fclose</a:t>
            </a:r>
            <a:r>
              <a:rPr lang="zh-CN" altLang="zh-CN" sz="2000" dirty="0" smtClean="0">
                <a:latin typeface="宋体" pitchFamily="2" charset="-122"/>
                <a:ea typeface="宋体" pitchFamily="2" charset="-122"/>
              </a:rPr>
              <a:t>（文件指针变量）；</a:t>
            </a:r>
            <a:endParaRPr lang="en-US" altLang="zh-CN" sz="20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    </a:t>
            </a:r>
            <a:r>
              <a:rPr lang="zh-CN" altLang="zh-CN" sz="2000" dirty="0" smtClean="0">
                <a:latin typeface="宋体" pitchFamily="2" charset="-122"/>
                <a:ea typeface="宋体" pitchFamily="2" charset="-122"/>
              </a:rPr>
              <a:t>【功能】关闭指针所指的文件，同时自动释放分配给文件的内存缓冲区。</a:t>
            </a:r>
            <a:endParaRPr lang="en-US" altLang="zh-CN" sz="20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 </a:t>
            </a:r>
            <a:endParaRPr lang="zh-CN" altLang="zh-CN" sz="20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endParaRPr lang="zh-CN" altLang="zh-CN" sz="20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endParaRPr lang="zh-CN" altLang="zh-CN" sz="20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sz="20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000" kern="0" dirty="0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  <p:bldP spid="23" grpId="0"/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6"/>
          <p:cNvSpPr txBox="1">
            <a:spLocks noChangeArrowheads="1"/>
          </p:cNvSpPr>
          <p:nvPr/>
        </p:nvSpPr>
        <p:spPr bwMode="auto">
          <a:xfrm>
            <a:off x="2391526" y="2143263"/>
            <a:ext cx="145058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4400" u="none" strike="noStrike" cap="none" normalizeH="0" baseline="0" dirty="0" smtClean="0">
                <a:ln>
                  <a:noFill/>
                </a:ln>
                <a:solidFill>
                  <a:srgbClr val="577188"/>
                </a:solidFill>
                <a:effectLst/>
                <a:latin typeface="Impact" pitchFamily="34" charset="0"/>
                <a:cs typeface="+mn-ea"/>
              </a:rPr>
              <a:t>二</a:t>
            </a:r>
            <a:endParaRPr kumimoji="0" lang="zh-CN" sz="4400" u="none" strike="noStrike" cap="none" normalizeH="0" baseline="0" dirty="0">
              <a:ln>
                <a:noFill/>
              </a:ln>
              <a:solidFill>
                <a:srgbClr val="577188"/>
              </a:solidFill>
              <a:effectLst/>
              <a:latin typeface="Impact" pitchFamily="34" charset="0"/>
              <a:cs typeface="+mn-ea"/>
            </a:endParaRPr>
          </a:p>
        </p:txBody>
      </p:sp>
      <p:sp>
        <p:nvSpPr>
          <p:cNvPr id="36" name="TextBox 6"/>
          <p:cNvSpPr txBox="1">
            <a:spLocks noChangeArrowheads="1"/>
          </p:cNvSpPr>
          <p:nvPr/>
        </p:nvSpPr>
        <p:spPr bwMode="auto">
          <a:xfrm>
            <a:off x="3861454" y="2131400"/>
            <a:ext cx="27006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+mn-ea"/>
              </a:rPr>
              <a:t>字符的读写</a:t>
            </a:r>
            <a:endParaRPr kumimoji="0" lang="zh-CN" sz="3200" b="1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itchFamily="34" charset="0"/>
              <a:cs typeface="+mn-ea"/>
            </a:endParaRPr>
          </a:p>
        </p:txBody>
      </p:sp>
      <p:sp>
        <p:nvSpPr>
          <p:cNvPr id="38" name="TextBox 6"/>
          <p:cNvSpPr txBox="1">
            <a:spLocks noChangeArrowheads="1"/>
          </p:cNvSpPr>
          <p:nvPr/>
        </p:nvSpPr>
        <p:spPr bwMode="auto">
          <a:xfrm>
            <a:off x="2458323" y="1897071"/>
            <a:ext cx="1316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>
                <a:ln>
                  <a:noFill/>
                </a:ln>
                <a:solidFill>
                  <a:srgbClr val="577188"/>
                </a:solidFill>
                <a:effectLst/>
                <a:latin typeface="+mn-ea"/>
                <a:cs typeface="+mn-ea"/>
              </a:rPr>
              <a:t>PART</a:t>
            </a:r>
            <a:endParaRPr kumimoji="0" lang="zh-CN" sz="1800" b="0" i="0" u="none" strike="noStrike" cap="none" normalizeH="0" baseline="0" dirty="0">
              <a:ln>
                <a:noFill/>
              </a:ln>
              <a:solidFill>
                <a:srgbClr val="577188"/>
              </a:solidFill>
              <a:effectLst/>
              <a:latin typeface="Arial" pitchFamily="34" charset="0"/>
              <a:cs typeface="+mn-ea"/>
            </a:endParaRPr>
          </a:p>
        </p:txBody>
      </p:sp>
      <p:grpSp>
        <p:nvGrpSpPr>
          <p:cNvPr id="2" name="组合 10">
            <a:extLst>
              <a:ext uri="{FF2B5EF4-FFF2-40B4-BE49-F238E27FC236}">
                <a16:creationId xmlns="" xmlns:a16="http://schemas.microsoft.com/office/drawing/2014/main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12" name="Freeform 5">
              <a:extLst>
                <a:ext uri="{FF2B5EF4-FFF2-40B4-BE49-F238E27FC236}">
                  <a16:creationId xmlns="" xmlns:a16="http://schemas.microsoft.com/office/drawing/2014/main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4" name="Freeform 6">
              <a:extLst>
                <a:ext uri="{FF2B5EF4-FFF2-40B4-BE49-F238E27FC236}">
                  <a16:creationId xmlns="" xmlns:a16="http://schemas.microsoft.com/office/drawing/2014/main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5" name="Freeform 7">
              <a:extLst>
                <a:ext uri="{FF2B5EF4-FFF2-40B4-BE49-F238E27FC236}">
                  <a16:creationId xmlns="" xmlns:a16="http://schemas.microsoft.com/office/drawing/2014/main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6" name="Freeform 8">
              <a:extLst>
                <a:ext uri="{FF2B5EF4-FFF2-40B4-BE49-F238E27FC236}">
                  <a16:creationId xmlns="" xmlns:a16="http://schemas.microsoft.com/office/drawing/2014/main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7" name="Freeform 9">
              <a:extLst>
                <a:ext uri="{FF2B5EF4-FFF2-40B4-BE49-F238E27FC236}">
                  <a16:creationId xmlns="" xmlns:a16="http://schemas.microsoft.com/office/drawing/2014/main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18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椭圆 33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366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400"/>
                            </p:stCondLst>
                            <p:childTnLst>
                              <p:par>
                                <p:cTn id="2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2900"/>
                            </p:stCondLst>
                            <p:childTnLst>
                              <p:par>
                                <p:cTn id="2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8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360678" y="3793777"/>
            <a:ext cx="1089853" cy="88998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96000" y="1629697"/>
            <a:ext cx="93797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147377" y="392221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001160" y="99567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943600" y="2936240"/>
            <a:ext cx="944879" cy="86360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9178"/>
            <a:ext cx="8229600" cy="857250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字符的读写</a:t>
            </a:r>
            <a:endParaRPr lang="zh-CN" altLang="en-US" sz="27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3" name="组合 4"/>
          <p:cNvGrpSpPr/>
          <p:nvPr/>
        </p:nvGrpSpPr>
        <p:grpSpPr>
          <a:xfrm>
            <a:off x="517575" y="533041"/>
            <a:ext cx="566993" cy="461665"/>
            <a:chOff x="1468846" y="2383964"/>
            <a:chExt cx="566993" cy="461665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479591" y="2433791"/>
              <a:ext cx="525581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68846" y="2383964"/>
              <a:ext cx="56699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24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二</a:t>
              </a:r>
              <a:endParaRPr kumimoji="0" lang="zh-CN" sz="24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 flipV="1">
            <a:off x="752174" y="1026160"/>
            <a:ext cx="3484546" cy="6228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151590" y="108256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四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85840" y="3108960"/>
            <a:ext cx="62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函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82034" y="179061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种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57756" y="394663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数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ardrop 1"/>
          <p:cNvSpPr/>
          <p:nvPr>
            <p:custDataLst>
              <p:tags r:id="rId1"/>
            </p:custDataLst>
          </p:nvPr>
        </p:nvSpPr>
        <p:spPr>
          <a:xfrm>
            <a:off x="1107441" y="1835151"/>
            <a:ext cx="690880" cy="623570"/>
          </a:xfrm>
          <a:prstGeom prst="teardrop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bg-BG" sz="2160" noProof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6" name="Rectangle 23"/>
          <p:cNvSpPr/>
          <p:nvPr>
            <p:custDataLst>
              <p:tags r:id="rId2"/>
            </p:custDataLst>
          </p:nvPr>
        </p:nvSpPr>
        <p:spPr>
          <a:xfrm>
            <a:off x="2024140" y="2005330"/>
            <a:ext cx="3070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/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字符读写函数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: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fgetc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和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fputc</a:t>
            </a:r>
            <a:endParaRPr lang="zh-CN" sz="1800" noProof="1">
              <a:solidFill>
                <a:schemeClr val="tx2"/>
              </a:solidFill>
              <a:latin typeface="宋体" pitchFamily="2" charset="-122"/>
              <a:ea typeface="宋体" pitchFamily="2" charset="-122"/>
              <a:cs typeface="Open Sans Light" pitchFamily="34" charset="0"/>
            </a:endParaRPr>
          </a:p>
        </p:txBody>
      </p:sp>
      <p:sp>
        <p:nvSpPr>
          <p:cNvPr id="31" name="Teardrop 28"/>
          <p:cNvSpPr/>
          <p:nvPr>
            <p:custDataLst>
              <p:tags r:id="rId3"/>
            </p:custDataLst>
          </p:nvPr>
        </p:nvSpPr>
        <p:spPr>
          <a:xfrm>
            <a:off x="1148081" y="3357245"/>
            <a:ext cx="609600" cy="584835"/>
          </a:xfrm>
          <a:prstGeom prst="teardrop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bg-BG" sz="2160" noProof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2" name="Rectangle 29"/>
          <p:cNvSpPr/>
          <p:nvPr>
            <p:custDataLst>
              <p:tags r:id="rId4"/>
            </p:custDataLst>
          </p:nvPr>
        </p:nvSpPr>
        <p:spPr>
          <a:xfrm>
            <a:off x="2066834" y="3375025"/>
            <a:ext cx="35317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/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数据块读写函数：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fread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和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fwrite</a:t>
            </a:r>
            <a:endParaRPr lang="zh-CN" sz="1800" noProof="1">
              <a:solidFill>
                <a:schemeClr val="tx2"/>
              </a:solidFill>
              <a:latin typeface="宋体" pitchFamily="2" charset="-122"/>
              <a:ea typeface="宋体" pitchFamily="2" charset="-122"/>
              <a:cs typeface="Open Sans Light" pitchFamily="34" charset="0"/>
            </a:endParaRPr>
          </a:p>
        </p:txBody>
      </p:sp>
      <p:sp>
        <p:nvSpPr>
          <p:cNvPr id="34" name="Teardrop 38"/>
          <p:cNvSpPr/>
          <p:nvPr>
            <p:custDataLst>
              <p:tags r:id="rId5"/>
            </p:custDataLst>
          </p:nvPr>
        </p:nvSpPr>
        <p:spPr>
          <a:xfrm>
            <a:off x="1128395" y="2617471"/>
            <a:ext cx="680085" cy="603250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bg-BG" sz="2160" noProof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5" name="Rectangle 40"/>
          <p:cNvSpPr/>
          <p:nvPr>
            <p:custDataLst>
              <p:tags r:id="rId6"/>
            </p:custDataLst>
          </p:nvPr>
        </p:nvSpPr>
        <p:spPr>
          <a:xfrm>
            <a:off x="2033736" y="2665730"/>
            <a:ext cx="34163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/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字符串读写函数：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fgets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和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fputs</a:t>
            </a:r>
            <a:endParaRPr lang="zh-CN" sz="1800" noProof="1">
              <a:solidFill>
                <a:schemeClr val="tx2"/>
              </a:solidFill>
              <a:latin typeface="宋体" pitchFamily="2" charset="-122"/>
              <a:ea typeface="宋体" pitchFamily="2" charset="-122"/>
              <a:cs typeface="Open Sans Light" pitchFamily="34" charset="0"/>
            </a:endParaRPr>
          </a:p>
        </p:txBody>
      </p:sp>
      <p:sp>
        <p:nvSpPr>
          <p:cNvPr id="37" name="Teardrop 42"/>
          <p:cNvSpPr/>
          <p:nvPr>
            <p:custDataLst>
              <p:tags r:id="rId7"/>
            </p:custDataLst>
          </p:nvPr>
        </p:nvSpPr>
        <p:spPr>
          <a:xfrm>
            <a:off x="1219835" y="4114800"/>
            <a:ext cx="608965" cy="558800"/>
          </a:xfrm>
          <a:prstGeom prst="teardrop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bg-BG" sz="2160" noProof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8" name="Rectangle 43"/>
          <p:cNvSpPr/>
          <p:nvPr>
            <p:custDataLst>
              <p:tags r:id="rId8"/>
            </p:custDataLst>
          </p:nvPr>
        </p:nvSpPr>
        <p:spPr>
          <a:xfrm>
            <a:off x="2023173" y="4167505"/>
            <a:ext cx="37625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/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格式化读写函数：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fscanf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和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fprintf</a:t>
            </a:r>
            <a:endParaRPr lang="zh-CN" sz="1680" noProof="1">
              <a:solidFill>
                <a:schemeClr val="tx2"/>
              </a:solidFill>
              <a:latin typeface="宋体" pitchFamily="2" charset="-122"/>
              <a:ea typeface="宋体" pitchFamily="2" charset="-122"/>
              <a:cs typeface="Open Sans Light" pitchFamily="34" charset="0"/>
            </a:endParaRPr>
          </a:p>
        </p:txBody>
      </p:sp>
      <p:sp>
        <p:nvSpPr>
          <p:cNvPr id="46" name="Freeform 5"/>
          <p:cNvSpPr>
            <a:spLocks noEditPoints="1"/>
          </p:cNvSpPr>
          <p:nvPr>
            <p:custDataLst>
              <p:tags r:id="rId9"/>
            </p:custDataLst>
          </p:nvPr>
        </p:nvSpPr>
        <p:spPr bwMode="auto">
          <a:xfrm>
            <a:off x="1355090" y="4230688"/>
            <a:ext cx="320675" cy="350837"/>
          </a:xfrm>
          <a:custGeom>
            <a:avLst/>
            <a:gdLst>
              <a:gd name="T0" fmla="*/ 378 w 1506"/>
              <a:gd name="T1" fmla="*/ 9 h 1657"/>
              <a:gd name="T2" fmla="*/ 1491 w 1506"/>
              <a:gd name="T3" fmla="*/ 1122 h 1657"/>
              <a:gd name="T4" fmla="*/ 378 w 1506"/>
              <a:gd name="T5" fmla="*/ 9 h 1657"/>
              <a:gd name="T6" fmla="*/ 1126 w 1506"/>
              <a:gd name="T7" fmla="*/ 555 h 1657"/>
              <a:gd name="T8" fmla="*/ 1323 w 1506"/>
              <a:gd name="T9" fmla="*/ 240 h 1657"/>
              <a:gd name="T10" fmla="*/ 1378 w 1506"/>
              <a:gd name="T11" fmla="*/ 214 h 1657"/>
              <a:gd name="T12" fmla="*/ 1471 w 1506"/>
              <a:gd name="T13" fmla="*/ 178 h 1657"/>
              <a:gd name="T14" fmla="*/ 1456 w 1506"/>
              <a:gd name="T15" fmla="*/ 35 h 1657"/>
              <a:gd name="T16" fmla="*/ 1314 w 1506"/>
              <a:gd name="T17" fmla="*/ 50 h 1657"/>
              <a:gd name="T18" fmla="*/ 1292 w 1506"/>
              <a:gd name="T19" fmla="*/ 129 h 1657"/>
              <a:gd name="T20" fmla="*/ 1267 w 1506"/>
              <a:gd name="T21" fmla="*/ 183 h 1657"/>
              <a:gd name="T22" fmla="*/ 951 w 1506"/>
              <a:gd name="T23" fmla="*/ 380 h 1657"/>
              <a:gd name="T24" fmla="*/ 1126 w 1506"/>
              <a:gd name="T25" fmla="*/ 555 h 1657"/>
              <a:gd name="T26" fmla="*/ 392 w 1506"/>
              <a:gd name="T27" fmla="*/ 1657 h 1657"/>
              <a:gd name="T28" fmla="*/ 445 w 1506"/>
              <a:gd name="T29" fmla="*/ 1609 h 1657"/>
              <a:gd name="T30" fmla="*/ 771 w 1506"/>
              <a:gd name="T31" fmla="*/ 1609 h 1657"/>
              <a:gd name="T32" fmla="*/ 824 w 1506"/>
              <a:gd name="T33" fmla="*/ 1657 h 1657"/>
              <a:gd name="T34" fmla="*/ 1064 w 1506"/>
              <a:gd name="T35" fmla="*/ 1657 h 1657"/>
              <a:gd name="T36" fmla="*/ 608 w 1506"/>
              <a:gd name="T37" fmla="*/ 1246 h 1657"/>
              <a:gd name="T38" fmla="*/ 152 w 1506"/>
              <a:gd name="T39" fmla="*/ 1657 h 1657"/>
              <a:gd name="T40" fmla="*/ 392 w 1506"/>
              <a:gd name="T41" fmla="*/ 1657 h 1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506" h="1657">
                <a:moveTo>
                  <a:pt x="378" y="9"/>
                </a:moveTo>
                <a:cubicBezTo>
                  <a:pt x="0" y="783"/>
                  <a:pt x="725" y="1495"/>
                  <a:pt x="1491" y="1122"/>
                </a:cubicBezTo>
                <a:lnTo>
                  <a:pt x="378" y="9"/>
                </a:lnTo>
                <a:close/>
                <a:moveTo>
                  <a:pt x="1126" y="555"/>
                </a:moveTo>
                <a:cubicBezTo>
                  <a:pt x="1323" y="240"/>
                  <a:pt x="1323" y="240"/>
                  <a:pt x="1323" y="240"/>
                </a:cubicBezTo>
                <a:cubicBezTo>
                  <a:pt x="1335" y="221"/>
                  <a:pt x="1356" y="211"/>
                  <a:pt x="1378" y="214"/>
                </a:cubicBezTo>
                <a:cubicBezTo>
                  <a:pt x="1412" y="219"/>
                  <a:pt x="1448" y="207"/>
                  <a:pt x="1471" y="178"/>
                </a:cubicBezTo>
                <a:cubicBezTo>
                  <a:pt x="1506" y="135"/>
                  <a:pt x="1500" y="71"/>
                  <a:pt x="1456" y="35"/>
                </a:cubicBezTo>
                <a:cubicBezTo>
                  <a:pt x="1413" y="0"/>
                  <a:pt x="1349" y="7"/>
                  <a:pt x="1314" y="50"/>
                </a:cubicBezTo>
                <a:cubicBezTo>
                  <a:pt x="1295" y="73"/>
                  <a:pt x="1288" y="102"/>
                  <a:pt x="1292" y="129"/>
                </a:cubicBezTo>
                <a:cubicBezTo>
                  <a:pt x="1295" y="150"/>
                  <a:pt x="1285" y="172"/>
                  <a:pt x="1267" y="183"/>
                </a:cubicBezTo>
                <a:cubicBezTo>
                  <a:pt x="951" y="380"/>
                  <a:pt x="951" y="380"/>
                  <a:pt x="951" y="380"/>
                </a:cubicBezTo>
                <a:lnTo>
                  <a:pt x="1126" y="555"/>
                </a:lnTo>
                <a:close/>
                <a:moveTo>
                  <a:pt x="392" y="1657"/>
                </a:moveTo>
                <a:cubicBezTo>
                  <a:pt x="445" y="1609"/>
                  <a:pt x="445" y="1609"/>
                  <a:pt x="445" y="1609"/>
                </a:cubicBezTo>
                <a:cubicBezTo>
                  <a:pt x="538" y="1526"/>
                  <a:pt x="678" y="1526"/>
                  <a:pt x="771" y="1609"/>
                </a:cubicBezTo>
                <a:cubicBezTo>
                  <a:pt x="824" y="1657"/>
                  <a:pt x="824" y="1657"/>
                  <a:pt x="824" y="1657"/>
                </a:cubicBezTo>
                <a:cubicBezTo>
                  <a:pt x="1064" y="1657"/>
                  <a:pt x="1064" y="1657"/>
                  <a:pt x="1064" y="1657"/>
                </a:cubicBezTo>
                <a:cubicBezTo>
                  <a:pt x="608" y="1246"/>
                  <a:pt x="608" y="1246"/>
                  <a:pt x="608" y="1246"/>
                </a:cubicBezTo>
                <a:cubicBezTo>
                  <a:pt x="152" y="1657"/>
                  <a:pt x="152" y="1657"/>
                  <a:pt x="152" y="1657"/>
                </a:cubicBezTo>
                <a:lnTo>
                  <a:pt x="392" y="1657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lIns="109728" tIns="54864" rIns="109728" bIns="54864"/>
          <a:lstStyle/>
          <a:p>
            <a:pPr fontAlgn="auto"/>
            <a:endParaRPr lang="bg-BG" sz="2160" noProof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7" name="Freeform 9"/>
          <p:cNvSpPr>
            <a:spLocks noEditPoints="1"/>
          </p:cNvSpPr>
          <p:nvPr>
            <p:custDataLst>
              <p:tags r:id="rId10"/>
            </p:custDataLst>
          </p:nvPr>
        </p:nvSpPr>
        <p:spPr bwMode="auto">
          <a:xfrm>
            <a:off x="1249680" y="2795270"/>
            <a:ext cx="425450" cy="269875"/>
          </a:xfrm>
          <a:custGeom>
            <a:avLst/>
            <a:gdLst>
              <a:gd name="T0" fmla="*/ 1190 w 1648"/>
              <a:gd name="T1" fmla="*/ 536 h 1046"/>
              <a:gd name="T2" fmla="*/ 878 w 1648"/>
              <a:gd name="T3" fmla="*/ 401 h 1046"/>
              <a:gd name="T4" fmla="*/ 833 w 1648"/>
              <a:gd name="T5" fmla="*/ 389 h 1046"/>
              <a:gd name="T6" fmla="*/ 802 w 1648"/>
              <a:gd name="T7" fmla="*/ 386 h 1046"/>
              <a:gd name="T8" fmla="*/ 718 w 1648"/>
              <a:gd name="T9" fmla="*/ 312 h 1046"/>
              <a:gd name="T10" fmla="*/ 740 w 1648"/>
              <a:gd name="T11" fmla="*/ 260 h 1046"/>
              <a:gd name="T12" fmla="*/ 853 w 1648"/>
              <a:gd name="T13" fmla="*/ 268 h 1046"/>
              <a:gd name="T14" fmla="*/ 877 w 1648"/>
              <a:gd name="T15" fmla="*/ 289 h 1046"/>
              <a:gd name="T16" fmla="*/ 916 w 1648"/>
              <a:gd name="T17" fmla="*/ 313 h 1046"/>
              <a:gd name="T18" fmla="*/ 1051 w 1648"/>
              <a:gd name="T19" fmla="*/ 371 h 1046"/>
              <a:gd name="T20" fmla="*/ 1190 w 1648"/>
              <a:gd name="T21" fmla="*/ 536 h 1046"/>
              <a:gd name="T22" fmla="*/ 1063 w 1648"/>
              <a:gd name="T23" fmla="*/ 74 h 1046"/>
              <a:gd name="T24" fmla="*/ 904 w 1648"/>
              <a:gd name="T25" fmla="*/ 0 h 1046"/>
              <a:gd name="T26" fmla="*/ 814 w 1648"/>
              <a:gd name="T27" fmla="*/ 0 h 1046"/>
              <a:gd name="T28" fmla="*/ 1274 w 1648"/>
              <a:gd name="T29" fmla="*/ 542 h 1046"/>
              <a:gd name="T30" fmla="*/ 1462 w 1648"/>
              <a:gd name="T31" fmla="*/ 542 h 1046"/>
              <a:gd name="T32" fmla="*/ 1063 w 1648"/>
              <a:gd name="T33" fmla="*/ 74 h 1046"/>
              <a:gd name="T34" fmla="*/ 1111 w 1648"/>
              <a:gd name="T35" fmla="*/ 208 h 1046"/>
              <a:gd name="T36" fmla="*/ 1089 w 1648"/>
              <a:gd name="T37" fmla="*/ 206 h 1046"/>
              <a:gd name="T38" fmla="*/ 1017 w 1648"/>
              <a:gd name="T39" fmla="*/ 122 h 1046"/>
              <a:gd name="T40" fmla="*/ 1019 w 1648"/>
              <a:gd name="T41" fmla="*/ 99 h 1046"/>
              <a:gd name="T42" fmla="*/ 1041 w 1648"/>
              <a:gd name="T43" fmla="*/ 101 h 1046"/>
              <a:gd name="T44" fmla="*/ 1113 w 1648"/>
              <a:gd name="T45" fmla="*/ 186 h 1046"/>
              <a:gd name="T46" fmla="*/ 1111 w 1648"/>
              <a:gd name="T47" fmla="*/ 208 h 1046"/>
              <a:gd name="T48" fmla="*/ 209 w 1648"/>
              <a:gd name="T49" fmla="*/ 542 h 1046"/>
              <a:gd name="T50" fmla="*/ 212 w 1648"/>
              <a:gd name="T51" fmla="*/ 542 h 1046"/>
              <a:gd name="T52" fmla="*/ 362 w 1648"/>
              <a:gd name="T53" fmla="*/ 542 h 1046"/>
              <a:gd name="T54" fmla="*/ 465 w 1648"/>
              <a:gd name="T55" fmla="*/ 384 h 1046"/>
              <a:gd name="T56" fmla="*/ 514 w 1648"/>
              <a:gd name="T57" fmla="*/ 353 h 1046"/>
              <a:gd name="T58" fmla="*/ 609 w 1648"/>
              <a:gd name="T59" fmla="*/ 293 h 1046"/>
              <a:gd name="T60" fmla="*/ 612 w 1648"/>
              <a:gd name="T61" fmla="*/ 150 h 1046"/>
              <a:gd name="T62" fmla="*/ 546 w 1648"/>
              <a:gd name="T63" fmla="*/ 252 h 1046"/>
              <a:gd name="T64" fmla="*/ 447 w 1648"/>
              <a:gd name="T65" fmla="*/ 187 h 1046"/>
              <a:gd name="T66" fmla="*/ 514 w 1648"/>
              <a:gd name="T67" fmla="*/ 85 h 1046"/>
              <a:gd name="T68" fmla="*/ 383 w 1648"/>
              <a:gd name="T69" fmla="*/ 145 h 1046"/>
              <a:gd name="T70" fmla="*/ 367 w 1648"/>
              <a:gd name="T71" fmla="*/ 257 h 1046"/>
              <a:gd name="T72" fmla="*/ 358 w 1648"/>
              <a:gd name="T73" fmla="*/ 314 h 1046"/>
              <a:gd name="T74" fmla="*/ 209 w 1648"/>
              <a:gd name="T75" fmla="*/ 542 h 1046"/>
              <a:gd name="T76" fmla="*/ 1436 w 1648"/>
              <a:gd name="T77" fmla="*/ 742 h 1046"/>
              <a:gd name="T78" fmla="*/ 1528 w 1648"/>
              <a:gd name="T79" fmla="*/ 834 h 1046"/>
              <a:gd name="T80" fmla="*/ 1436 w 1648"/>
              <a:gd name="T81" fmla="*/ 926 h 1046"/>
              <a:gd name="T82" fmla="*/ 212 w 1648"/>
              <a:gd name="T83" fmla="*/ 926 h 1046"/>
              <a:gd name="T84" fmla="*/ 120 w 1648"/>
              <a:gd name="T85" fmla="*/ 834 h 1046"/>
              <a:gd name="T86" fmla="*/ 212 w 1648"/>
              <a:gd name="T87" fmla="*/ 742 h 1046"/>
              <a:gd name="T88" fmla="*/ 1436 w 1648"/>
              <a:gd name="T89" fmla="*/ 742 h 1046"/>
              <a:gd name="T90" fmla="*/ 1436 w 1648"/>
              <a:gd name="T91" fmla="*/ 622 h 1046"/>
              <a:gd name="T92" fmla="*/ 212 w 1648"/>
              <a:gd name="T93" fmla="*/ 622 h 1046"/>
              <a:gd name="T94" fmla="*/ 0 w 1648"/>
              <a:gd name="T95" fmla="*/ 834 h 1046"/>
              <a:gd name="T96" fmla="*/ 212 w 1648"/>
              <a:gd name="T97" fmla="*/ 1046 h 1046"/>
              <a:gd name="T98" fmla="*/ 1436 w 1648"/>
              <a:gd name="T99" fmla="*/ 1046 h 1046"/>
              <a:gd name="T100" fmla="*/ 1648 w 1648"/>
              <a:gd name="T101" fmla="*/ 834 h 1046"/>
              <a:gd name="T102" fmla="*/ 1436 w 1648"/>
              <a:gd name="T103" fmla="*/ 622 h 1046"/>
              <a:gd name="T104" fmla="*/ 306 w 1648"/>
              <a:gd name="T105" fmla="*/ 834 h 1046"/>
              <a:gd name="T106" fmla="*/ 250 w 1648"/>
              <a:gd name="T107" fmla="*/ 778 h 1046"/>
              <a:gd name="T108" fmla="*/ 194 w 1648"/>
              <a:gd name="T109" fmla="*/ 834 h 1046"/>
              <a:gd name="T110" fmla="*/ 250 w 1648"/>
              <a:gd name="T111" fmla="*/ 889 h 1046"/>
              <a:gd name="T112" fmla="*/ 306 w 1648"/>
              <a:gd name="T113" fmla="*/ 834 h 1046"/>
              <a:gd name="T114" fmla="*/ 1459 w 1648"/>
              <a:gd name="T115" fmla="*/ 834 h 1046"/>
              <a:gd name="T116" fmla="*/ 1403 w 1648"/>
              <a:gd name="T117" fmla="*/ 778 h 1046"/>
              <a:gd name="T118" fmla="*/ 1347 w 1648"/>
              <a:gd name="T119" fmla="*/ 834 h 1046"/>
              <a:gd name="T120" fmla="*/ 1403 w 1648"/>
              <a:gd name="T121" fmla="*/ 889 h 1046"/>
              <a:gd name="T122" fmla="*/ 1459 w 1648"/>
              <a:gd name="T123" fmla="*/ 834 h 10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648" h="1046">
                <a:moveTo>
                  <a:pt x="1190" y="536"/>
                </a:moveTo>
                <a:cubicBezTo>
                  <a:pt x="878" y="401"/>
                  <a:pt x="878" y="401"/>
                  <a:pt x="878" y="401"/>
                </a:cubicBezTo>
                <a:cubicBezTo>
                  <a:pt x="863" y="395"/>
                  <a:pt x="848" y="391"/>
                  <a:pt x="833" y="389"/>
                </a:cubicBezTo>
                <a:cubicBezTo>
                  <a:pt x="802" y="386"/>
                  <a:pt x="802" y="386"/>
                  <a:pt x="802" y="386"/>
                </a:cubicBezTo>
                <a:cubicBezTo>
                  <a:pt x="718" y="312"/>
                  <a:pt x="718" y="312"/>
                  <a:pt x="718" y="312"/>
                </a:cubicBezTo>
                <a:cubicBezTo>
                  <a:pt x="740" y="260"/>
                  <a:pt x="740" y="260"/>
                  <a:pt x="740" y="260"/>
                </a:cubicBezTo>
                <a:cubicBezTo>
                  <a:pt x="853" y="268"/>
                  <a:pt x="853" y="268"/>
                  <a:pt x="853" y="268"/>
                </a:cubicBezTo>
                <a:cubicBezTo>
                  <a:pt x="877" y="289"/>
                  <a:pt x="877" y="289"/>
                  <a:pt x="877" y="289"/>
                </a:cubicBezTo>
                <a:cubicBezTo>
                  <a:pt x="888" y="299"/>
                  <a:pt x="901" y="307"/>
                  <a:pt x="916" y="313"/>
                </a:cubicBezTo>
                <a:cubicBezTo>
                  <a:pt x="1051" y="371"/>
                  <a:pt x="1051" y="371"/>
                  <a:pt x="1051" y="371"/>
                </a:cubicBezTo>
                <a:lnTo>
                  <a:pt x="1190" y="536"/>
                </a:lnTo>
                <a:close/>
                <a:moveTo>
                  <a:pt x="1063" y="74"/>
                </a:moveTo>
                <a:cubicBezTo>
                  <a:pt x="1023" y="27"/>
                  <a:pt x="965" y="0"/>
                  <a:pt x="904" y="0"/>
                </a:cubicBezTo>
                <a:cubicBezTo>
                  <a:pt x="814" y="0"/>
                  <a:pt x="814" y="0"/>
                  <a:pt x="814" y="0"/>
                </a:cubicBezTo>
                <a:cubicBezTo>
                  <a:pt x="1274" y="542"/>
                  <a:pt x="1274" y="542"/>
                  <a:pt x="1274" y="542"/>
                </a:cubicBezTo>
                <a:cubicBezTo>
                  <a:pt x="1462" y="542"/>
                  <a:pt x="1462" y="542"/>
                  <a:pt x="1462" y="542"/>
                </a:cubicBezTo>
                <a:lnTo>
                  <a:pt x="1063" y="74"/>
                </a:lnTo>
                <a:close/>
                <a:moveTo>
                  <a:pt x="1111" y="208"/>
                </a:moveTo>
                <a:cubicBezTo>
                  <a:pt x="1105" y="214"/>
                  <a:pt x="1095" y="213"/>
                  <a:pt x="1089" y="206"/>
                </a:cubicBezTo>
                <a:cubicBezTo>
                  <a:pt x="1017" y="122"/>
                  <a:pt x="1017" y="122"/>
                  <a:pt x="1017" y="122"/>
                </a:cubicBezTo>
                <a:cubicBezTo>
                  <a:pt x="1011" y="115"/>
                  <a:pt x="1012" y="105"/>
                  <a:pt x="1019" y="99"/>
                </a:cubicBezTo>
                <a:cubicBezTo>
                  <a:pt x="1025" y="93"/>
                  <a:pt x="1036" y="94"/>
                  <a:pt x="1041" y="101"/>
                </a:cubicBezTo>
                <a:cubicBezTo>
                  <a:pt x="1113" y="186"/>
                  <a:pt x="1113" y="186"/>
                  <a:pt x="1113" y="186"/>
                </a:cubicBezTo>
                <a:cubicBezTo>
                  <a:pt x="1119" y="192"/>
                  <a:pt x="1118" y="202"/>
                  <a:pt x="1111" y="208"/>
                </a:cubicBezTo>
                <a:close/>
                <a:moveTo>
                  <a:pt x="209" y="542"/>
                </a:moveTo>
                <a:cubicBezTo>
                  <a:pt x="210" y="542"/>
                  <a:pt x="211" y="542"/>
                  <a:pt x="212" y="542"/>
                </a:cubicBezTo>
                <a:cubicBezTo>
                  <a:pt x="362" y="542"/>
                  <a:pt x="362" y="542"/>
                  <a:pt x="362" y="542"/>
                </a:cubicBezTo>
                <a:cubicBezTo>
                  <a:pt x="465" y="384"/>
                  <a:pt x="465" y="384"/>
                  <a:pt x="465" y="384"/>
                </a:cubicBezTo>
                <a:cubicBezTo>
                  <a:pt x="476" y="367"/>
                  <a:pt x="494" y="356"/>
                  <a:pt x="514" y="353"/>
                </a:cubicBezTo>
                <a:cubicBezTo>
                  <a:pt x="552" y="348"/>
                  <a:pt x="587" y="328"/>
                  <a:pt x="609" y="293"/>
                </a:cubicBezTo>
                <a:cubicBezTo>
                  <a:pt x="639" y="249"/>
                  <a:pt x="638" y="193"/>
                  <a:pt x="612" y="150"/>
                </a:cubicBezTo>
                <a:cubicBezTo>
                  <a:pt x="546" y="252"/>
                  <a:pt x="546" y="252"/>
                  <a:pt x="546" y="252"/>
                </a:cubicBezTo>
                <a:cubicBezTo>
                  <a:pt x="513" y="260"/>
                  <a:pt x="452" y="220"/>
                  <a:pt x="447" y="187"/>
                </a:cubicBezTo>
                <a:cubicBezTo>
                  <a:pt x="514" y="85"/>
                  <a:pt x="514" y="85"/>
                  <a:pt x="514" y="85"/>
                </a:cubicBezTo>
                <a:cubicBezTo>
                  <a:pt x="464" y="79"/>
                  <a:pt x="413" y="101"/>
                  <a:pt x="383" y="145"/>
                </a:cubicBezTo>
                <a:cubicBezTo>
                  <a:pt x="361" y="180"/>
                  <a:pt x="356" y="221"/>
                  <a:pt x="367" y="257"/>
                </a:cubicBezTo>
                <a:cubicBezTo>
                  <a:pt x="372" y="276"/>
                  <a:pt x="369" y="297"/>
                  <a:pt x="358" y="314"/>
                </a:cubicBezTo>
                <a:lnTo>
                  <a:pt x="209" y="542"/>
                </a:lnTo>
                <a:close/>
                <a:moveTo>
                  <a:pt x="1436" y="742"/>
                </a:moveTo>
                <a:cubicBezTo>
                  <a:pt x="1487" y="742"/>
                  <a:pt x="1528" y="783"/>
                  <a:pt x="1528" y="834"/>
                </a:cubicBezTo>
                <a:cubicBezTo>
                  <a:pt x="1528" y="884"/>
                  <a:pt x="1487" y="926"/>
                  <a:pt x="1436" y="926"/>
                </a:cubicBezTo>
                <a:cubicBezTo>
                  <a:pt x="212" y="926"/>
                  <a:pt x="212" y="926"/>
                  <a:pt x="212" y="926"/>
                </a:cubicBezTo>
                <a:cubicBezTo>
                  <a:pt x="161" y="926"/>
                  <a:pt x="120" y="884"/>
                  <a:pt x="120" y="834"/>
                </a:cubicBezTo>
                <a:cubicBezTo>
                  <a:pt x="120" y="783"/>
                  <a:pt x="161" y="742"/>
                  <a:pt x="212" y="742"/>
                </a:cubicBezTo>
                <a:cubicBezTo>
                  <a:pt x="1436" y="742"/>
                  <a:pt x="1436" y="742"/>
                  <a:pt x="1436" y="742"/>
                </a:cubicBezTo>
                <a:moveTo>
                  <a:pt x="1436" y="622"/>
                </a:moveTo>
                <a:cubicBezTo>
                  <a:pt x="212" y="622"/>
                  <a:pt x="212" y="622"/>
                  <a:pt x="212" y="622"/>
                </a:cubicBezTo>
                <a:cubicBezTo>
                  <a:pt x="95" y="622"/>
                  <a:pt x="0" y="717"/>
                  <a:pt x="0" y="834"/>
                </a:cubicBezTo>
                <a:cubicBezTo>
                  <a:pt x="0" y="951"/>
                  <a:pt x="95" y="1046"/>
                  <a:pt x="212" y="1046"/>
                </a:cubicBezTo>
                <a:cubicBezTo>
                  <a:pt x="1436" y="1046"/>
                  <a:pt x="1436" y="1046"/>
                  <a:pt x="1436" y="1046"/>
                </a:cubicBezTo>
                <a:cubicBezTo>
                  <a:pt x="1553" y="1046"/>
                  <a:pt x="1648" y="951"/>
                  <a:pt x="1648" y="834"/>
                </a:cubicBezTo>
                <a:cubicBezTo>
                  <a:pt x="1648" y="717"/>
                  <a:pt x="1553" y="622"/>
                  <a:pt x="1436" y="622"/>
                </a:cubicBezTo>
                <a:close/>
                <a:moveTo>
                  <a:pt x="306" y="834"/>
                </a:moveTo>
                <a:cubicBezTo>
                  <a:pt x="306" y="803"/>
                  <a:pt x="281" y="778"/>
                  <a:pt x="250" y="778"/>
                </a:cubicBezTo>
                <a:cubicBezTo>
                  <a:pt x="219" y="778"/>
                  <a:pt x="194" y="803"/>
                  <a:pt x="194" y="834"/>
                </a:cubicBezTo>
                <a:cubicBezTo>
                  <a:pt x="194" y="864"/>
                  <a:pt x="219" y="889"/>
                  <a:pt x="250" y="889"/>
                </a:cubicBezTo>
                <a:cubicBezTo>
                  <a:pt x="281" y="889"/>
                  <a:pt x="306" y="864"/>
                  <a:pt x="306" y="834"/>
                </a:cubicBezTo>
                <a:close/>
                <a:moveTo>
                  <a:pt x="1459" y="834"/>
                </a:moveTo>
                <a:cubicBezTo>
                  <a:pt x="1459" y="803"/>
                  <a:pt x="1434" y="778"/>
                  <a:pt x="1403" y="778"/>
                </a:cubicBezTo>
                <a:cubicBezTo>
                  <a:pt x="1372" y="778"/>
                  <a:pt x="1347" y="803"/>
                  <a:pt x="1347" y="834"/>
                </a:cubicBezTo>
                <a:cubicBezTo>
                  <a:pt x="1347" y="864"/>
                  <a:pt x="1372" y="889"/>
                  <a:pt x="1403" y="889"/>
                </a:cubicBezTo>
                <a:cubicBezTo>
                  <a:pt x="1434" y="889"/>
                  <a:pt x="1459" y="864"/>
                  <a:pt x="1459" y="83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lIns="109728" tIns="54864" rIns="109728" bIns="54864"/>
          <a:lstStyle/>
          <a:p>
            <a:pPr fontAlgn="auto"/>
            <a:endParaRPr lang="bg-BG" sz="2160" noProof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8" name="Freeform 13"/>
          <p:cNvSpPr>
            <a:spLocks noEditPoints="1"/>
          </p:cNvSpPr>
          <p:nvPr>
            <p:custDataLst>
              <p:tags r:id="rId11"/>
            </p:custDataLst>
          </p:nvPr>
        </p:nvSpPr>
        <p:spPr bwMode="auto">
          <a:xfrm>
            <a:off x="1215390" y="3519488"/>
            <a:ext cx="454025" cy="344487"/>
          </a:xfrm>
          <a:custGeom>
            <a:avLst/>
            <a:gdLst>
              <a:gd name="T0" fmla="*/ 1133 w 1984"/>
              <a:gd name="T1" fmla="*/ 944 h 1509"/>
              <a:gd name="T2" fmla="*/ 1184 w 1984"/>
              <a:gd name="T3" fmla="*/ 994 h 1509"/>
              <a:gd name="T4" fmla="*/ 446 w 1984"/>
              <a:gd name="T5" fmla="*/ 517 h 1509"/>
              <a:gd name="T6" fmla="*/ 996 w 1984"/>
              <a:gd name="T7" fmla="*/ 806 h 1509"/>
              <a:gd name="T8" fmla="*/ 1049 w 1984"/>
              <a:gd name="T9" fmla="*/ 859 h 1509"/>
              <a:gd name="T10" fmla="*/ 882 w 1984"/>
              <a:gd name="T11" fmla="*/ 1021 h 1509"/>
              <a:gd name="T12" fmla="*/ 1133 w 1984"/>
              <a:gd name="T13" fmla="*/ 944 h 1509"/>
              <a:gd name="T14" fmla="*/ 947 w 1984"/>
              <a:gd name="T15" fmla="*/ 624 h 1509"/>
              <a:gd name="T16" fmla="*/ 1070 w 1984"/>
              <a:gd name="T17" fmla="*/ 377 h 1509"/>
              <a:gd name="T18" fmla="*/ 659 w 1984"/>
              <a:gd name="T19" fmla="*/ 638 h 1509"/>
              <a:gd name="T20" fmla="*/ 947 w 1984"/>
              <a:gd name="T21" fmla="*/ 624 h 1509"/>
              <a:gd name="T22" fmla="*/ 1287 w 1984"/>
              <a:gd name="T23" fmla="*/ 961 h 1509"/>
              <a:gd name="T24" fmla="*/ 1021 w 1984"/>
              <a:gd name="T25" fmla="*/ 695 h 1509"/>
              <a:gd name="T26" fmla="*/ 1939 w 1984"/>
              <a:gd name="T27" fmla="*/ 41 h 1509"/>
              <a:gd name="T28" fmla="*/ 1287 w 1984"/>
              <a:gd name="T29" fmla="*/ 961 h 1509"/>
              <a:gd name="T30" fmla="*/ 1473 w 1984"/>
              <a:gd name="T31" fmla="*/ 508 h 1509"/>
              <a:gd name="T32" fmla="*/ 1372 w 1984"/>
              <a:gd name="T33" fmla="*/ 508 h 1509"/>
              <a:gd name="T34" fmla="*/ 1372 w 1984"/>
              <a:gd name="T35" fmla="*/ 610 h 1509"/>
              <a:gd name="T36" fmla="*/ 1473 w 1984"/>
              <a:gd name="T37" fmla="*/ 610 h 1509"/>
              <a:gd name="T38" fmla="*/ 1473 w 1984"/>
              <a:gd name="T39" fmla="*/ 508 h 1509"/>
              <a:gd name="T40" fmla="*/ 1703 w 1984"/>
              <a:gd name="T41" fmla="*/ 278 h 1509"/>
              <a:gd name="T42" fmla="*/ 1536 w 1984"/>
              <a:gd name="T43" fmla="*/ 278 h 1509"/>
              <a:gd name="T44" fmla="*/ 1536 w 1984"/>
              <a:gd name="T45" fmla="*/ 445 h 1509"/>
              <a:gd name="T46" fmla="*/ 1703 w 1984"/>
              <a:gd name="T47" fmla="*/ 445 h 1509"/>
              <a:gd name="T48" fmla="*/ 1703 w 1984"/>
              <a:gd name="T49" fmla="*/ 278 h 1509"/>
              <a:gd name="T50" fmla="*/ 1357 w 1984"/>
              <a:gd name="T51" fmla="*/ 1035 h 1509"/>
              <a:gd name="T52" fmla="*/ 1343 w 1984"/>
              <a:gd name="T53" fmla="*/ 1322 h 1509"/>
              <a:gd name="T54" fmla="*/ 1604 w 1984"/>
              <a:gd name="T55" fmla="*/ 912 h 1509"/>
              <a:gd name="T56" fmla="*/ 1357 w 1984"/>
              <a:gd name="T57" fmla="*/ 1035 h 15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984" h="1509">
                <a:moveTo>
                  <a:pt x="1133" y="944"/>
                </a:moveTo>
                <a:cubicBezTo>
                  <a:pt x="1184" y="994"/>
                  <a:pt x="1184" y="994"/>
                  <a:pt x="1184" y="994"/>
                </a:cubicBezTo>
                <a:cubicBezTo>
                  <a:pt x="631" y="1509"/>
                  <a:pt x="0" y="970"/>
                  <a:pt x="446" y="517"/>
                </a:cubicBezTo>
                <a:cubicBezTo>
                  <a:pt x="202" y="881"/>
                  <a:pt x="565" y="1248"/>
                  <a:pt x="996" y="806"/>
                </a:cubicBezTo>
                <a:cubicBezTo>
                  <a:pt x="1049" y="859"/>
                  <a:pt x="1049" y="859"/>
                  <a:pt x="1049" y="859"/>
                </a:cubicBezTo>
                <a:cubicBezTo>
                  <a:pt x="1012" y="916"/>
                  <a:pt x="951" y="980"/>
                  <a:pt x="882" y="1021"/>
                </a:cubicBezTo>
                <a:cubicBezTo>
                  <a:pt x="940" y="1034"/>
                  <a:pt x="1060" y="994"/>
                  <a:pt x="1133" y="944"/>
                </a:cubicBezTo>
                <a:close/>
                <a:moveTo>
                  <a:pt x="947" y="624"/>
                </a:moveTo>
                <a:cubicBezTo>
                  <a:pt x="966" y="563"/>
                  <a:pt x="1023" y="446"/>
                  <a:pt x="1070" y="377"/>
                </a:cubicBezTo>
                <a:cubicBezTo>
                  <a:pt x="936" y="367"/>
                  <a:pt x="747" y="467"/>
                  <a:pt x="659" y="638"/>
                </a:cubicBezTo>
                <a:cubicBezTo>
                  <a:pt x="745" y="574"/>
                  <a:pt x="837" y="555"/>
                  <a:pt x="947" y="624"/>
                </a:cubicBezTo>
                <a:close/>
                <a:moveTo>
                  <a:pt x="1287" y="961"/>
                </a:moveTo>
                <a:cubicBezTo>
                  <a:pt x="1021" y="695"/>
                  <a:pt x="1021" y="695"/>
                  <a:pt x="1021" y="695"/>
                </a:cubicBezTo>
                <a:cubicBezTo>
                  <a:pt x="1122" y="388"/>
                  <a:pt x="1417" y="0"/>
                  <a:pt x="1939" y="41"/>
                </a:cubicBezTo>
                <a:cubicBezTo>
                  <a:pt x="1984" y="563"/>
                  <a:pt x="1604" y="849"/>
                  <a:pt x="1287" y="961"/>
                </a:cubicBezTo>
                <a:close/>
                <a:moveTo>
                  <a:pt x="1473" y="508"/>
                </a:moveTo>
                <a:cubicBezTo>
                  <a:pt x="1445" y="480"/>
                  <a:pt x="1400" y="480"/>
                  <a:pt x="1372" y="508"/>
                </a:cubicBezTo>
                <a:cubicBezTo>
                  <a:pt x="1344" y="536"/>
                  <a:pt x="1344" y="582"/>
                  <a:pt x="1372" y="610"/>
                </a:cubicBezTo>
                <a:cubicBezTo>
                  <a:pt x="1400" y="638"/>
                  <a:pt x="1445" y="638"/>
                  <a:pt x="1473" y="610"/>
                </a:cubicBezTo>
                <a:cubicBezTo>
                  <a:pt x="1501" y="582"/>
                  <a:pt x="1501" y="536"/>
                  <a:pt x="1473" y="508"/>
                </a:cubicBezTo>
                <a:close/>
                <a:moveTo>
                  <a:pt x="1703" y="278"/>
                </a:moveTo>
                <a:cubicBezTo>
                  <a:pt x="1657" y="232"/>
                  <a:pt x="1582" y="232"/>
                  <a:pt x="1536" y="278"/>
                </a:cubicBezTo>
                <a:cubicBezTo>
                  <a:pt x="1490" y="324"/>
                  <a:pt x="1490" y="399"/>
                  <a:pt x="1536" y="445"/>
                </a:cubicBezTo>
                <a:cubicBezTo>
                  <a:pt x="1582" y="491"/>
                  <a:pt x="1657" y="491"/>
                  <a:pt x="1703" y="445"/>
                </a:cubicBezTo>
                <a:cubicBezTo>
                  <a:pt x="1749" y="399"/>
                  <a:pt x="1749" y="324"/>
                  <a:pt x="1703" y="278"/>
                </a:cubicBezTo>
                <a:close/>
                <a:moveTo>
                  <a:pt x="1357" y="1035"/>
                </a:moveTo>
                <a:cubicBezTo>
                  <a:pt x="1426" y="1144"/>
                  <a:pt x="1407" y="1236"/>
                  <a:pt x="1343" y="1322"/>
                </a:cubicBezTo>
                <a:cubicBezTo>
                  <a:pt x="1515" y="1234"/>
                  <a:pt x="1615" y="1045"/>
                  <a:pt x="1604" y="912"/>
                </a:cubicBezTo>
                <a:cubicBezTo>
                  <a:pt x="1535" y="958"/>
                  <a:pt x="1419" y="1015"/>
                  <a:pt x="1357" y="103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lIns="109728" tIns="54864" rIns="109728" bIns="54864"/>
          <a:lstStyle/>
          <a:p>
            <a:pPr fontAlgn="auto"/>
            <a:endParaRPr lang="bg-BG" sz="2160" noProof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9" name="Freeform 16"/>
          <p:cNvSpPr>
            <a:spLocks noEditPoints="1"/>
          </p:cNvSpPr>
          <p:nvPr>
            <p:custDataLst>
              <p:tags r:id="rId12"/>
            </p:custDataLst>
          </p:nvPr>
        </p:nvSpPr>
        <p:spPr bwMode="auto">
          <a:xfrm>
            <a:off x="1390968" y="2093595"/>
            <a:ext cx="266700" cy="209550"/>
          </a:xfrm>
          <a:custGeom>
            <a:avLst/>
            <a:gdLst>
              <a:gd name="T0" fmla="*/ 0 w 512"/>
              <a:gd name="T1" fmla="*/ 320 h 402"/>
              <a:gd name="T2" fmla="*/ 27 w 512"/>
              <a:gd name="T3" fmla="*/ 292 h 402"/>
              <a:gd name="T4" fmla="*/ 138 w 512"/>
              <a:gd name="T5" fmla="*/ 300 h 402"/>
              <a:gd name="T6" fmla="*/ 146 w 512"/>
              <a:gd name="T7" fmla="*/ 374 h 402"/>
              <a:gd name="T8" fmla="*/ 119 w 512"/>
              <a:gd name="T9" fmla="*/ 402 h 402"/>
              <a:gd name="T10" fmla="*/ 8 w 512"/>
              <a:gd name="T11" fmla="*/ 394 h 402"/>
              <a:gd name="T12" fmla="*/ 0 w 512"/>
              <a:gd name="T13" fmla="*/ 228 h 402"/>
              <a:gd name="T14" fmla="*/ 8 w 512"/>
              <a:gd name="T15" fmla="*/ 154 h 402"/>
              <a:gd name="T16" fmla="*/ 119 w 512"/>
              <a:gd name="T17" fmla="*/ 146 h 402"/>
              <a:gd name="T18" fmla="*/ 146 w 512"/>
              <a:gd name="T19" fmla="*/ 173 h 402"/>
              <a:gd name="T20" fmla="*/ 138 w 512"/>
              <a:gd name="T21" fmla="*/ 248 h 402"/>
              <a:gd name="T22" fmla="*/ 27 w 512"/>
              <a:gd name="T23" fmla="*/ 256 h 402"/>
              <a:gd name="T24" fmla="*/ 0 w 512"/>
              <a:gd name="T25" fmla="*/ 228 h 402"/>
              <a:gd name="T26" fmla="*/ 0 w 512"/>
              <a:gd name="T27" fmla="*/ 27 h 402"/>
              <a:gd name="T28" fmla="*/ 27 w 512"/>
              <a:gd name="T29" fmla="*/ 0 h 402"/>
              <a:gd name="T30" fmla="*/ 138 w 512"/>
              <a:gd name="T31" fmla="*/ 8 h 402"/>
              <a:gd name="T32" fmla="*/ 146 w 512"/>
              <a:gd name="T33" fmla="*/ 82 h 402"/>
              <a:gd name="T34" fmla="*/ 119 w 512"/>
              <a:gd name="T35" fmla="*/ 109 h 402"/>
              <a:gd name="T36" fmla="*/ 8 w 512"/>
              <a:gd name="T37" fmla="*/ 101 h 402"/>
              <a:gd name="T38" fmla="*/ 183 w 512"/>
              <a:gd name="T39" fmla="*/ 374 h 402"/>
              <a:gd name="T40" fmla="*/ 191 w 512"/>
              <a:gd name="T41" fmla="*/ 300 h 402"/>
              <a:gd name="T42" fmla="*/ 485 w 512"/>
              <a:gd name="T43" fmla="*/ 292 h 402"/>
              <a:gd name="T44" fmla="*/ 512 w 512"/>
              <a:gd name="T45" fmla="*/ 320 h 402"/>
              <a:gd name="T46" fmla="*/ 504 w 512"/>
              <a:gd name="T47" fmla="*/ 394 h 402"/>
              <a:gd name="T48" fmla="*/ 210 w 512"/>
              <a:gd name="T49" fmla="*/ 402 h 402"/>
              <a:gd name="T50" fmla="*/ 183 w 512"/>
              <a:gd name="T51" fmla="*/ 374 h 402"/>
              <a:gd name="T52" fmla="*/ 183 w 512"/>
              <a:gd name="T53" fmla="*/ 173 h 402"/>
              <a:gd name="T54" fmla="*/ 210 w 512"/>
              <a:gd name="T55" fmla="*/ 146 h 402"/>
              <a:gd name="T56" fmla="*/ 504 w 512"/>
              <a:gd name="T57" fmla="*/ 154 h 402"/>
              <a:gd name="T58" fmla="*/ 512 w 512"/>
              <a:gd name="T59" fmla="*/ 228 h 402"/>
              <a:gd name="T60" fmla="*/ 485 w 512"/>
              <a:gd name="T61" fmla="*/ 256 h 402"/>
              <a:gd name="T62" fmla="*/ 191 w 512"/>
              <a:gd name="T63" fmla="*/ 248 h 402"/>
              <a:gd name="T64" fmla="*/ 183 w 512"/>
              <a:gd name="T65" fmla="*/ 82 h 402"/>
              <a:gd name="T66" fmla="*/ 191 w 512"/>
              <a:gd name="T67" fmla="*/ 8 h 402"/>
              <a:gd name="T68" fmla="*/ 485 w 512"/>
              <a:gd name="T69" fmla="*/ 0 h 402"/>
              <a:gd name="T70" fmla="*/ 512 w 512"/>
              <a:gd name="T71" fmla="*/ 27 h 402"/>
              <a:gd name="T72" fmla="*/ 504 w 512"/>
              <a:gd name="T73" fmla="*/ 101 h 402"/>
              <a:gd name="T74" fmla="*/ 210 w 512"/>
              <a:gd name="T75" fmla="*/ 109 h 402"/>
              <a:gd name="T76" fmla="*/ 183 w 512"/>
              <a:gd name="T77" fmla="*/ 82 h 4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512" h="402">
                <a:moveTo>
                  <a:pt x="0" y="374"/>
                </a:moveTo>
                <a:cubicBezTo>
                  <a:pt x="0" y="320"/>
                  <a:pt x="0" y="320"/>
                  <a:pt x="0" y="320"/>
                </a:cubicBezTo>
                <a:cubicBezTo>
                  <a:pt x="0" y="312"/>
                  <a:pt x="3" y="305"/>
                  <a:pt x="8" y="300"/>
                </a:cubicBezTo>
                <a:cubicBezTo>
                  <a:pt x="13" y="295"/>
                  <a:pt x="20" y="292"/>
                  <a:pt x="27" y="292"/>
                </a:cubicBezTo>
                <a:cubicBezTo>
                  <a:pt x="119" y="292"/>
                  <a:pt x="119" y="292"/>
                  <a:pt x="119" y="292"/>
                </a:cubicBezTo>
                <a:cubicBezTo>
                  <a:pt x="126" y="292"/>
                  <a:pt x="133" y="295"/>
                  <a:pt x="138" y="300"/>
                </a:cubicBezTo>
                <a:cubicBezTo>
                  <a:pt x="144" y="305"/>
                  <a:pt x="146" y="312"/>
                  <a:pt x="146" y="320"/>
                </a:cubicBezTo>
                <a:cubicBezTo>
                  <a:pt x="146" y="374"/>
                  <a:pt x="146" y="374"/>
                  <a:pt x="146" y="374"/>
                </a:cubicBezTo>
                <a:cubicBezTo>
                  <a:pt x="146" y="382"/>
                  <a:pt x="144" y="389"/>
                  <a:pt x="138" y="394"/>
                </a:cubicBezTo>
                <a:cubicBezTo>
                  <a:pt x="133" y="399"/>
                  <a:pt x="126" y="402"/>
                  <a:pt x="119" y="402"/>
                </a:cubicBezTo>
                <a:cubicBezTo>
                  <a:pt x="27" y="402"/>
                  <a:pt x="27" y="402"/>
                  <a:pt x="27" y="402"/>
                </a:cubicBezTo>
                <a:cubicBezTo>
                  <a:pt x="20" y="402"/>
                  <a:pt x="13" y="399"/>
                  <a:pt x="8" y="394"/>
                </a:cubicBezTo>
                <a:cubicBezTo>
                  <a:pt x="3" y="389"/>
                  <a:pt x="0" y="382"/>
                  <a:pt x="0" y="374"/>
                </a:cubicBezTo>
                <a:close/>
                <a:moveTo>
                  <a:pt x="0" y="228"/>
                </a:moveTo>
                <a:cubicBezTo>
                  <a:pt x="0" y="173"/>
                  <a:pt x="0" y="173"/>
                  <a:pt x="0" y="173"/>
                </a:cubicBezTo>
                <a:cubicBezTo>
                  <a:pt x="0" y="166"/>
                  <a:pt x="3" y="159"/>
                  <a:pt x="8" y="154"/>
                </a:cubicBezTo>
                <a:cubicBezTo>
                  <a:pt x="13" y="149"/>
                  <a:pt x="20" y="146"/>
                  <a:pt x="27" y="146"/>
                </a:cubicBezTo>
                <a:cubicBezTo>
                  <a:pt x="119" y="146"/>
                  <a:pt x="119" y="146"/>
                  <a:pt x="119" y="146"/>
                </a:cubicBezTo>
                <a:cubicBezTo>
                  <a:pt x="126" y="146"/>
                  <a:pt x="133" y="149"/>
                  <a:pt x="138" y="154"/>
                </a:cubicBezTo>
                <a:cubicBezTo>
                  <a:pt x="144" y="159"/>
                  <a:pt x="146" y="166"/>
                  <a:pt x="146" y="173"/>
                </a:cubicBezTo>
                <a:cubicBezTo>
                  <a:pt x="146" y="228"/>
                  <a:pt x="146" y="228"/>
                  <a:pt x="146" y="228"/>
                </a:cubicBezTo>
                <a:cubicBezTo>
                  <a:pt x="146" y="236"/>
                  <a:pt x="144" y="242"/>
                  <a:pt x="138" y="248"/>
                </a:cubicBezTo>
                <a:cubicBezTo>
                  <a:pt x="133" y="253"/>
                  <a:pt x="126" y="256"/>
                  <a:pt x="119" y="256"/>
                </a:cubicBezTo>
                <a:cubicBezTo>
                  <a:pt x="27" y="256"/>
                  <a:pt x="27" y="256"/>
                  <a:pt x="27" y="256"/>
                </a:cubicBezTo>
                <a:cubicBezTo>
                  <a:pt x="20" y="256"/>
                  <a:pt x="13" y="253"/>
                  <a:pt x="8" y="248"/>
                </a:cubicBezTo>
                <a:cubicBezTo>
                  <a:pt x="3" y="242"/>
                  <a:pt x="0" y="236"/>
                  <a:pt x="0" y="228"/>
                </a:cubicBezTo>
                <a:close/>
                <a:moveTo>
                  <a:pt x="0" y="82"/>
                </a:moveTo>
                <a:cubicBezTo>
                  <a:pt x="0" y="27"/>
                  <a:pt x="0" y="27"/>
                  <a:pt x="0" y="27"/>
                </a:cubicBezTo>
                <a:cubicBezTo>
                  <a:pt x="0" y="19"/>
                  <a:pt x="3" y="13"/>
                  <a:pt x="8" y="8"/>
                </a:cubicBezTo>
                <a:cubicBezTo>
                  <a:pt x="13" y="2"/>
                  <a:pt x="20" y="0"/>
                  <a:pt x="27" y="0"/>
                </a:cubicBezTo>
                <a:cubicBezTo>
                  <a:pt x="119" y="0"/>
                  <a:pt x="119" y="0"/>
                  <a:pt x="119" y="0"/>
                </a:cubicBezTo>
                <a:cubicBezTo>
                  <a:pt x="126" y="0"/>
                  <a:pt x="133" y="2"/>
                  <a:pt x="138" y="8"/>
                </a:cubicBezTo>
                <a:cubicBezTo>
                  <a:pt x="144" y="13"/>
                  <a:pt x="146" y="19"/>
                  <a:pt x="146" y="27"/>
                </a:cubicBezTo>
                <a:cubicBezTo>
                  <a:pt x="146" y="82"/>
                  <a:pt x="146" y="82"/>
                  <a:pt x="146" y="82"/>
                </a:cubicBezTo>
                <a:cubicBezTo>
                  <a:pt x="146" y="89"/>
                  <a:pt x="144" y="96"/>
                  <a:pt x="138" y="101"/>
                </a:cubicBezTo>
                <a:cubicBezTo>
                  <a:pt x="133" y="107"/>
                  <a:pt x="126" y="109"/>
                  <a:pt x="119" y="109"/>
                </a:cubicBezTo>
                <a:cubicBezTo>
                  <a:pt x="27" y="109"/>
                  <a:pt x="27" y="109"/>
                  <a:pt x="27" y="109"/>
                </a:cubicBezTo>
                <a:cubicBezTo>
                  <a:pt x="20" y="109"/>
                  <a:pt x="13" y="107"/>
                  <a:pt x="8" y="101"/>
                </a:cubicBezTo>
                <a:cubicBezTo>
                  <a:pt x="3" y="96"/>
                  <a:pt x="0" y="89"/>
                  <a:pt x="0" y="82"/>
                </a:cubicBezTo>
                <a:close/>
                <a:moveTo>
                  <a:pt x="183" y="374"/>
                </a:moveTo>
                <a:cubicBezTo>
                  <a:pt x="183" y="320"/>
                  <a:pt x="183" y="320"/>
                  <a:pt x="183" y="320"/>
                </a:cubicBezTo>
                <a:cubicBezTo>
                  <a:pt x="183" y="312"/>
                  <a:pt x="186" y="305"/>
                  <a:pt x="191" y="300"/>
                </a:cubicBezTo>
                <a:cubicBezTo>
                  <a:pt x="196" y="295"/>
                  <a:pt x="203" y="292"/>
                  <a:pt x="210" y="292"/>
                </a:cubicBezTo>
                <a:cubicBezTo>
                  <a:pt x="485" y="292"/>
                  <a:pt x="485" y="292"/>
                  <a:pt x="485" y="292"/>
                </a:cubicBezTo>
                <a:cubicBezTo>
                  <a:pt x="492" y="292"/>
                  <a:pt x="499" y="295"/>
                  <a:pt x="504" y="300"/>
                </a:cubicBezTo>
                <a:cubicBezTo>
                  <a:pt x="509" y="305"/>
                  <a:pt x="512" y="312"/>
                  <a:pt x="512" y="320"/>
                </a:cubicBezTo>
                <a:cubicBezTo>
                  <a:pt x="512" y="374"/>
                  <a:pt x="512" y="374"/>
                  <a:pt x="512" y="374"/>
                </a:cubicBezTo>
                <a:cubicBezTo>
                  <a:pt x="512" y="382"/>
                  <a:pt x="509" y="389"/>
                  <a:pt x="504" y="394"/>
                </a:cubicBezTo>
                <a:cubicBezTo>
                  <a:pt x="499" y="399"/>
                  <a:pt x="492" y="402"/>
                  <a:pt x="485" y="402"/>
                </a:cubicBezTo>
                <a:cubicBezTo>
                  <a:pt x="210" y="402"/>
                  <a:pt x="210" y="402"/>
                  <a:pt x="210" y="402"/>
                </a:cubicBezTo>
                <a:cubicBezTo>
                  <a:pt x="203" y="402"/>
                  <a:pt x="196" y="399"/>
                  <a:pt x="191" y="394"/>
                </a:cubicBezTo>
                <a:cubicBezTo>
                  <a:pt x="186" y="389"/>
                  <a:pt x="183" y="382"/>
                  <a:pt x="183" y="374"/>
                </a:cubicBezTo>
                <a:close/>
                <a:moveTo>
                  <a:pt x="183" y="228"/>
                </a:moveTo>
                <a:cubicBezTo>
                  <a:pt x="183" y="173"/>
                  <a:pt x="183" y="173"/>
                  <a:pt x="183" y="173"/>
                </a:cubicBezTo>
                <a:cubicBezTo>
                  <a:pt x="183" y="166"/>
                  <a:pt x="186" y="159"/>
                  <a:pt x="191" y="154"/>
                </a:cubicBezTo>
                <a:cubicBezTo>
                  <a:pt x="196" y="149"/>
                  <a:pt x="203" y="146"/>
                  <a:pt x="210" y="146"/>
                </a:cubicBezTo>
                <a:cubicBezTo>
                  <a:pt x="485" y="146"/>
                  <a:pt x="485" y="146"/>
                  <a:pt x="485" y="146"/>
                </a:cubicBezTo>
                <a:cubicBezTo>
                  <a:pt x="492" y="146"/>
                  <a:pt x="499" y="149"/>
                  <a:pt x="504" y="154"/>
                </a:cubicBezTo>
                <a:cubicBezTo>
                  <a:pt x="509" y="159"/>
                  <a:pt x="512" y="166"/>
                  <a:pt x="512" y="173"/>
                </a:cubicBezTo>
                <a:cubicBezTo>
                  <a:pt x="512" y="228"/>
                  <a:pt x="512" y="228"/>
                  <a:pt x="512" y="228"/>
                </a:cubicBezTo>
                <a:cubicBezTo>
                  <a:pt x="512" y="236"/>
                  <a:pt x="509" y="242"/>
                  <a:pt x="504" y="248"/>
                </a:cubicBezTo>
                <a:cubicBezTo>
                  <a:pt x="499" y="253"/>
                  <a:pt x="492" y="256"/>
                  <a:pt x="485" y="256"/>
                </a:cubicBezTo>
                <a:cubicBezTo>
                  <a:pt x="210" y="256"/>
                  <a:pt x="210" y="256"/>
                  <a:pt x="210" y="256"/>
                </a:cubicBezTo>
                <a:cubicBezTo>
                  <a:pt x="203" y="256"/>
                  <a:pt x="196" y="253"/>
                  <a:pt x="191" y="248"/>
                </a:cubicBezTo>
                <a:cubicBezTo>
                  <a:pt x="186" y="242"/>
                  <a:pt x="183" y="236"/>
                  <a:pt x="183" y="228"/>
                </a:cubicBezTo>
                <a:close/>
                <a:moveTo>
                  <a:pt x="183" y="82"/>
                </a:moveTo>
                <a:cubicBezTo>
                  <a:pt x="183" y="27"/>
                  <a:pt x="183" y="27"/>
                  <a:pt x="183" y="27"/>
                </a:cubicBezTo>
                <a:cubicBezTo>
                  <a:pt x="183" y="19"/>
                  <a:pt x="186" y="13"/>
                  <a:pt x="191" y="8"/>
                </a:cubicBezTo>
                <a:cubicBezTo>
                  <a:pt x="196" y="2"/>
                  <a:pt x="203" y="0"/>
                  <a:pt x="210" y="0"/>
                </a:cubicBezTo>
                <a:cubicBezTo>
                  <a:pt x="485" y="0"/>
                  <a:pt x="485" y="0"/>
                  <a:pt x="485" y="0"/>
                </a:cubicBezTo>
                <a:cubicBezTo>
                  <a:pt x="492" y="0"/>
                  <a:pt x="499" y="2"/>
                  <a:pt x="504" y="8"/>
                </a:cubicBezTo>
                <a:cubicBezTo>
                  <a:pt x="509" y="13"/>
                  <a:pt x="512" y="19"/>
                  <a:pt x="512" y="27"/>
                </a:cubicBezTo>
                <a:cubicBezTo>
                  <a:pt x="512" y="82"/>
                  <a:pt x="512" y="82"/>
                  <a:pt x="512" y="82"/>
                </a:cubicBezTo>
                <a:cubicBezTo>
                  <a:pt x="512" y="89"/>
                  <a:pt x="509" y="96"/>
                  <a:pt x="504" y="101"/>
                </a:cubicBezTo>
                <a:cubicBezTo>
                  <a:pt x="499" y="107"/>
                  <a:pt x="492" y="109"/>
                  <a:pt x="485" y="109"/>
                </a:cubicBezTo>
                <a:cubicBezTo>
                  <a:pt x="210" y="109"/>
                  <a:pt x="210" y="109"/>
                  <a:pt x="210" y="109"/>
                </a:cubicBezTo>
                <a:cubicBezTo>
                  <a:pt x="203" y="109"/>
                  <a:pt x="196" y="107"/>
                  <a:pt x="191" y="101"/>
                </a:cubicBezTo>
                <a:cubicBezTo>
                  <a:pt x="186" y="96"/>
                  <a:pt x="183" y="89"/>
                  <a:pt x="183" y="82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lIns="109728" tIns="54864" rIns="109728" bIns="54864"/>
          <a:lstStyle/>
          <a:p>
            <a:pPr fontAlgn="auto"/>
            <a:endParaRPr lang="en-US" sz="2160" noProof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304800" y="1215390"/>
            <a:ext cx="5608319" cy="4962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/>
              <a:t>       </a:t>
            </a:r>
            <a:r>
              <a:rPr lang="zh-CN" altLang="zh-CN" sz="2000" dirty="0" smtClean="0">
                <a:latin typeface="宋体" pitchFamily="2" charset="-122"/>
                <a:ea typeface="宋体" pitchFamily="2" charset="-122"/>
              </a:rPr>
              <a:t>文件的顺序读写包括以下</a:t>
            </a: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4</a:t>
            </a:r>
            <a:r>
              <a:rPr lang="zh-CN" altLang="zh-CN" sz="2000" dirty="0" smtClean="0">
                <a:latin typeface="宋体" pitchFamily="2" charset="-122"/>
                <a:ea typeface="宋体" pitchFamily="2" charset="-122"/>
              </a:rPr>
              <a:t>种函数：</a:t>
            </a:r>
            <a:endParaRPr lang="zh-CN" altLang="en-US" sz="2000" kern="0" dirty="0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0" grpId="0"/>
      <p:bldP spid="22" grpId="0"/>
      <p:bldP spid="24" grpId="0"/>
      <p:bldP spid="25" grpId="0" bldLvl="0" animBg="1"/>
      <p:bldP spid="26" grpId="0"/>
      <p:bldP spid="31" grpId="0" bldLvl="0" animBg="1"/>
      <p:bldP spid="34" grpId="0" bldLvl="0" animBg="1"/>
      <p:bldP spid="37" grpId="0" bldLvl="0" animBg="1"/>
      <p:bldP spid="49" grpId="0" bldLvl="0" animBg="1"/>
      <p:bldP spid="3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360678" y="3793777"/>
            <a:ext cx="1089853" cy="88998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96000" y="1629697"/>
            <a:ext cx="93797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147377" y="392221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001160" y="99567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943600" y="2936240"/>
            <a:ext cx="944879" cy="86360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9178"/>
            <a:ext cx="8229600" cy="857250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字符的读写</a:t>
            </a:r>
            <a:endParaRPr lang="zh-CN" altLang="en-US" sz="27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3" name="组合 4"/>
          <p:cNvGrpSpPr/>
          <p:nvPr/>
        </p:nvGrpSpPr>
        <p:grpSpPr>
          <a:xfrm>
            <a:off x="517575" y="533041"/>
            <a:ext cx="566993" cy="461665"/>
            <a:chOff x="1468846" y="2383964"/>
            <a:chExt cx="566993" cy="461665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479591" y="2433791"/>
              <a:ext cx="525581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68846" y="2383964"/>
              <a:ext cx="56699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24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二</a:t>
              </a:r>
              <a:endParaRPr kumimoji="0" lang="zh-CN" sz="24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 flipV="1">
            <a:off x="752174" y="1026160"/>
            <a:ext cx="3484546" cy="6228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151590" y="108256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四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85840" y="3108960"/>
            <a:ext cx="62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函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82034" y="179061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种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57756" y="394663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数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Rectangle 18"/>
          <p:cNvSpPr>
            <a:spLocks noChangeArrowheads="1"/>
          </p:cNvSpPr>
          <p:nvPr/>
        </p:nvSpPr>
        <p:spPr bwMode="gray">
          <a:xfrm>
            <a:off x="1189354" y="1857692"/>
            <a:ext cx="27324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字符读取函数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fgetc</a:t>
            </a:r>
            <a:endParaRPr lang="zh-CN" altLang="zh-CN" sz="180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0" name="Rectangle 19"/>
          <p:cNvSpPr>
            <a:spLocks noChangeArrowheads="1"/>
          </p:cNvSpPr>
          <p:nvPr/>
        </p:nvSpPr>
        <p:spPr bwMode="gray">
          <a:xfrm>
            <a:off x="1209674" y="2376805"/>
            <a:ext cx="38398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zh-CN" altLang="en-US" sz="1800" dirty="0" smtClean="0">
                <a:solidFill>
                  <a:srgbClr val="1C1C1C"/>
                </a:solidFill>
                <a:latin typeface="宋体" pitchFamily="2" charset="-122"/>
                <a:ea typeface="宋体" pitchFamily="2" charset="-122"/>
              </a:rPr>
              <a:t>格式：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 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fgetc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（文件指针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fp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）；</a:t>
            </a:r>
          </a:p>
          <a:p>
            <a:pPr eaLnBrk="0" hangingPunct="0">
              <a:defRPr/>
            </a:pPr>
            <a:endParaRPr lang="en-US" altLang="zh-CN" sz="1800" dirty="0">
              <a:solidFill>
                <a:srgbClr val="1C1C1C"/>
              </a:solidFill>
              <a:ea typeface="宋体" pitchFamily="2" charset="-122"/>
            </a:endParaRPr>
          </a:p>
        </p:txBody>
      </p:sp>
      <p:sp>
        <p:nvSpPr>
          <p:cNvPr id="41" name="Rectangle 25"/>
          <p:cNvSpPr>
            <a:spLocks noChangeArrowheads="1"/>
          </p:cNvSpPr>
          <p:nvPr/>
        </p:nvSpPr>
        <p:spPr bwMode="gray">
          <a:xfrm>
            <a:off x="1158874" y="3016567"/>
            <a:ext cx="44596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zh-CN" altLang="en-US" sz="1800" dirty="0" smtClean="0">
                <a:latin typeface="宋体" pitchFamily="2" charset="-122"/>
                <a:ea typeface="宋体" pitchFamily="2" charset="-122"/>
              </a:rPr>
              <a:t>功能：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从文件指针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fp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所指的文件的当前位</a:t>
            </a:r>
            <a:endParaRPr lang="en-US" altLang="zh-CN" sz="18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      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置读取单个字符。</a:t>
            </a:r>
            <a:endParaRPr lang="en-US" altLang="zh-CN" sz="1800" dirty="0">
              <a:solidFill>
                <a:srgbClr val="1C1C1C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2" name="Oval 30"/>
          <p:cNvSpPr>
            <a:spLocks noChangeArrowheads="1"/>
          </p:cNvSpPr>
          <p:nvPr/>
        </p:nvSpPr>
        <p:spPr bwMode="gray">
          <a:xfrm flipH="1">
            <a:off x="555306" y="1776731"/>
            <a:ext cx="531813" cy="499110"/>
          </a:xfrm>
          <a:prstGeom prst="ellipse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19050" algn="ctr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0" grpId="0"/>
      <p:bldP spid="41" grpId="0"/>
      <p:bldP spid="4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360678" y="3793777"/>
            <a:ext cx="1089853" cy="88998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96000" y="1629697"/>
            <a:ext cx="93797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147377" y="392221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001160" y="99567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943600" y="2936240"/>
            <a:ext cx="944879" cy="86360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9178"/>
            <a:ext cx="8229600" cy="857250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字符的读写</a:t>
            </a:r>
            <a:endParaRPr lang="zh-CN" altLang="en-US" sz="27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3" name="组合 4"/>
          <p:cNvGrpSpPr/>
          <p:nvPr/>
        </p:nvGrpSpPr>
        <p:grpSpPr>
          <a:xfrm>
            <a:off x="517575" y="533041"/>
            <a:ext cx="566993" cy="461665"/>
            <a:chOff x="1468846" y="2383964"/>
            <a:chExt cx="566993" cy="461665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479591" y="2433791"/>
              <a:ext cx="525581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68846" y="2383964"/>
              <a:ext cx="56699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zh-CN" altLang="en-US" sz="2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三</a:t>
              </a:r>
              <a:endParaRPr kumimoji="0" lang="zh-CN" sz="24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 flipV="1">
            <a:off x="752174" y="1026160"/>
            <a:ext cx="3484546" cy="6228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151590" y="108256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四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85840" y="3108960"/>
            <a:ext cx="62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函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82034" y="179061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种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57756" y="394663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数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822960" y="1896745"/>
            <a:ext cx="5008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【例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11-1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】读取文件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f1.txt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，在屏幕上输出。</a:t>
            </a:r>
            <a:endParaRPr lang="zh-CN" altLang="zh-CN" sz="180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32" name="Oval 22"/>
          <p:cNvSpPr/>
          <p:nvPr/>
        </p:nvSpPr>
        <p:spPr bwMode="auto">
          <a:xfrm>
            <a:off x="152401" y="2753360"/>
            <a:ext cx="1859280" cy="1219200"/>
          </a:xfrm>
          <a:prstGeom prst="ellipse">
            <a:avLst/>
          </a:prstGeom>
          <a:solidFill>
            <a:schemeClr val="accent3"/>
          </a:solidFill>
          <a:ln w="1174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bg-BG" sz="2160" noProof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3" name="Oval 24"/>
          <p:cNvSpPr/>
          <p:nvPr/>
        </p:nvSpPr>
        <p:spPr bwMode="auto">
          <a:xfrm>
            <a:off x="338501" y="2824593"/>
            <a:ext cx="1487079" cy="97513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bg-BG" sz="2160" noProof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6400" y="3088640"/>
            <a:ext cx="1361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程序分析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2265680" y="2892425"/>
            <a:ext cx="32410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文件指针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fp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，以读文本文件方式打开文件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f1.txt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，并使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fp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指向该文件。</a:t>
            </a:r>
            <a:r>
              <a:rPr lang="zh-CN" altLang="en-US" sz="1600" dirty="0" smtClean="0">
                <a:latin typeface="宋体" pitchFamily="2" charset="-122"/>
                <a:ea typeface="宋体" pitchFamily="2" charset="-122"/>
              </a:rPr>
              <a:t>用其控制文件的输出。</a:t>
            </a:r>
            <a:endParaRPr lang="zh-CN" altLang="zh-CN" sz="1600" dirty="0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2" grpId="0" animBg="1"/>
      <p:bldP spid="33" grpId="0" animBg="1"/>
      <p:bldP spid="34" grpId="0"/>
      <p:bldP spid="3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360678" y="3793777"/>
            <a:ext cx="1089853" cy="88998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96000" y="1629697"/>
            <a:ext cx="93797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147377" y="392221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001160" y="99567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943600" y="2936240"/>
            <a:ext cx="944879" cy="86360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9178"/>
            <a:ext cx="8229600" cy="857250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字符的读写</a:t>
            </a:r>
            <a:endParaRPr lang="zh-CN" altLang="en-US" sz="27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3" name="组合 4"/>
          <p:cNvGrpSpPr/>
          <p:nvPr/>
        </p:nvGrpSpPr>
        <p:grpSpPr>
          <a:xfrm>
            <a:off x="517575" y="533041"/>
            <a:ext cx="566993" cy="461665"/>
            <a:chOff x="1468846" y="2383964"/>
            <a:chExt cx="566993" cy="461665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479591" y="2433791"/>
              <a:ext cx="525581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68846" y="2383964"/>
              <a:ext cx="56699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zh-CN" altLang="en-US" sz="2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三</a:t>
              </a:r>
              <a:endParaRPr kumimoji="0" lang="zh-CN" sz="24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 flipV="1">
            <a:off x="752174" y="1026160"/>
            <a:ext cx="3484546" cy="6228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151590" y="108256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四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85840" y="3108960"/>
            <a:ext cx="62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函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82034" y="179061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种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57756" y="394663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数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Rectangle 18"/>
          <p:cNvSpPr>
            <a:spLocks noChangeArrowheads="1"/>
          </p:cNvSpPr>
          <p:nvPr/>
        </p:nvSpPr>
        <p:spPr bwMode="gray">
          <a:xfrm>
            <a:off x="1077594" y="1695132"/>
            <a:ext cx="27324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字符写入函数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fputc</a:t>
            </a:r>
            <a:endParaRPr lang="zh-CN" altLang="zh-CN" sz="180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0" name="Rectangle 19"/>
          <p:cNvSpPr>
            <a:spLocks noChangeArrowheads="1"/>
          </p:cNvSpPr>
          <p:nvPr/>
        </p:nvSpPr>
        <p:spPr bwMode="gray">
          <a:xfrm>
            <a:off x="1097914" y="2214245"/>
            <a:ext cx="465264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zh-CN" altLang="en-US" sz="1800" dirty="0" smtClean="0">
                <a:solidFill>
                  <a:srgbClr val="1C1C1C"/>
                </a:solidFill>
                <a:latin typeface="宋体" pitchFamily="2" charset="-122"/>
                <a:ea typeface="宋体" pitchFamily="2" charset="-122"/>
              </a:rPr>
              <a:t>格式：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 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fputc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（字符量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ch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，文件指针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fp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）；</a:t>
            </a:r>
          </a:p>
          <a:p>
            <a:pPr eaLnBrk="0" hangingPunct="0">
              <a:defRPr/>
            </a:pPr>
            <a:endParaRPr lang="zh-CN" altLang="zh-CN" sz="18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endParaRPr lang="en-US" altLang="zh-CN" sz="1800" dirty="0">
              <a:solidFill>
                <a:srgbClr val="1C1C1C"/>
              </a:solidFill>
              <a:ea typeface="宋体" pitchFamily="2" charset="-122"/>
            </a:endParaRPr>
          </a:p>
        </p:txBody>
      </p:sp>
      <p:sp>
        <p:nvSpPr>
          <p:cNvPr id="41" name="Rectangle 25"/>
          <p:cNvSpPr>
            <a:spLocks noChangeArrowheads="1"/>
          </p:cNvSpPr>
          <p:nvPr/>
        </p:nvSpPr>
        <p:spPr bwMode="gray">
          <a:xfrm>
            <a:off x="1067434" y="2732087"/>
            <a:ext cx="4459606" cy="858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50000"/>
              </a:lnSpc>
              <a:defRPr/>
            </a:pPr>
            <a:r>
              <a:rPr lang="zh-CN" altLang="en-US" sz="1800" dirty="0" smtClean="0">
                <a:latin typeface="宋体" pitchFamily="2" charset="-122"/>
                <a:ea typeface="宋体" pitchFamily="2" charset="-122"/>
              </a:rPr>
              <a:t>功能：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将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ch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表示的字符写入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fp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所指向的文</a:t>
            </a:r>
            <a:endParaRPr lang="en-US" altLang="zh-CN" sz="18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lnSpc>
                <a:spcPct val="150000"/>
              </a:lnSpc>
              <a:defRPr/>
            </a:pP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      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件的当前位置。</a:t>
            </a:r>
            <a:endParaRPr lang="en-US" altLang="zh-CN" sz="1800" dirty="0">
              <a:solidFill>
                <a:srgbClr val="1C1C1C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2" name="Oval 30"/>
          <p:cNvSpPr>
            <a:spLocks noChangeArrowheads="1"/>
          </p:cNvSpPr>
          <p:nvPr/>
        </p:nvSpPr>
        <p:spPr bwMode="gray">
          <a:xfrm flipH="1">
            <a:off x="443546" y="1614171"/>
            <a:ext cx="531813" cy="499110"/>
          </a:xfrm>
          <a:prstGeom prst="ellipse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19050" algn="ctr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0" grpId="0"/>
      <p:bldP spid="41" grpId="0"/>
      <p:bldP spid="4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13"/>
          <p:cNvSpPr txBox="1"/>
          <p:nvPr/>
        </p:nvSpPr>
        <p:spPr>
          <a:xfrm>
            <a:off x="3404238" y="408331"/>
            <a:ext cx="7713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200" dirty="0">
                <a:solidFill>
                  <a:srgbClr val="577188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C</a:t>
            </a:r>
            <a:endParaRPr lang="zh-CN" altLang="en-US" sz="7200" dirty="0">
              <a:solidFill>
                <a:srgbClr val="577188"/>
              </a:solidFill>
              <a:latin typeface="Malgun Gothic" panose="020B0503020000020004" pitchFamily="34" charset="-127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990046" y="820756"/>
            <a:ext cx="1232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rgbClr val="577188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ontents</a:t>
            </a:r>
            <a:endParaRPr lang="zh-CN" altLang="en-US" sz="2400" dirty="0">
              <a:solidFill>
                <a:srgbClr val="577188"/>
              </a:solidFill>
              <a:latin typeface="Malgun Gothic" panose="020B0503020000020004" pitchFamily="34" charset="-127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018498" y="1055923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rgbClr val="577188"/>
                </a:solidFill>
                <a:latin typeface="站酷高端黑" panose="02010600030101010101" pitchFamily="2" charset="-122"/>
                <a:ea typeface="站酷高端黑" panose="02010600030101010101" pitchFamily="2" charset="-122"/>
              </a:rPr>
              <a:t>目录</a:t>
            </a:r>
          </a:p>
        </p:txBody>
      </p:sp>
      <p:sp>
        <p:nvSpPr>
          <p:cNvPr id="24" name="TextBox 6"/>
          <p:cNvSpPr txBox="1">
            <a:spLocks noChangeArrowheads="1"/>
          </p:cNvSpPr>
          <p:nvPr/>
        </p:nvSpPr>
        <p:spPr bwMode="auto">
          <a:xfrm>
            <a:off x="1952175" y="1772004"/>
            <a:ext cx="252838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18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ea typeface="宋体" pitchFamily="2" charset="-122"/>
              </a:rPr>
              <a:t>  文件</a:t>
            </a: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的打开与关闭</a:t>
            </a:r>
            <a:endParaRPr kumimoji="0" lang="zh-CN" sz="1800" b="1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1489166" y="1783551"/>
            <a:ext cx="566993" cy="388503"/>
            <a:chOff x="1489166" y="2322031"/>
            <a:chExt cx="566993" cy="388503"/>
          </a:xfrm>
        </p:grpSpPr>
        <p:sp>
          <p:nvSpPr>
            <p:cNvPr id="8" name="任意多边形 7"/>
            <p:cNvSpPr>
              <a:spLocks noChangeAspect="1"/>
            </p:cNvSpPr>
            <p:nvPr/>
          </p:nvSpPr>
          <p:spPr>
            <a:xfrm>
              <a:off x="1563012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TextBox 6"/>
            <p:cNvSpPr txBox="1">
              <a:spLocks noChangeArrowheads="1"/>
            </p:cNvSpPr>
            <p:nvPr/>
          </p:nvSpPr>
          <p:spPr bwMode="auto">
            <a:xfrm>
              <a:off x="1489166" y="2323004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一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sp>
        <p:nvSpPr>
          <p:cNvPr id="27" name="TextBox 6"/>
          <p:cNvSpPr txBox="1">
            <a:spLocks noChangeArrowheads="1"/>
          </p:cNvSpPr>
          <p:nvPr/>
        </p:nvSpPr>
        <p:spPr bwMode="auto">
          <a:xfrm>
            <a:off x="5448340" y="1772004"/>
            <a:ext cx="22505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 字符的读写</a:t>
            </a:r>
            <a:endParaRPr lang="zh-CN" altLang="zh-CN" sz="18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宋体" pitchFamily="2" charset="-122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4985331" y="1783551"/>
            <a:ext cx="566993" cy="388503"/>
            <a:chOff x="4985331" y="2322031"/>
            <a:chExt cx="566993" cy="388503"/>
          </a:xfrm>
        </p:grpSpPr>
        <p:sp>
          <p:nvSpPr>
            <p:cNvPr id="26" name="任意多边形 25"/>
            <p:cNvSpPr>
              <a:spLocks noChangeAspect="1"/>
            </p:cNvSpPr>
            <p:nvPr/>
          </p:nvSpPr>
          <p:spPr>
            <a:xfrm>
              <a:off x="5059177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TextBox 6"/>
            <p:cNvSpPr txBox="1">
              <a:spLocks noChangeArrowheads="1"/>
            </p:cNvSpPr>
            <p:nvPr/>
          </p:nvSpPr>
          <p:spPr bwMode="auto">
            <a:xfrm>
              <a:off x="4985331" y="2323004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二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sp>
        <p:nvSpPr>
          <p:cNvPr id="30" name="TextBox 6"/>
          <p:cNvSpPr txBox="1">
            <a:spLocks noChangeArrowheads="1"/>
          </p:cNvSpPr>
          <p:nvPr/>
        </p:nvSpPr>
        <p:spPr bwMode="auto">
          <a:xfrm>
            <a:off x="5438180" y="2541199"/>
            <a:ext cx="28930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 数据块的读写</a:t>
            </a:r>
            <a:endParaRPr lang="zh-CN" altLang="zh-CN" sz="18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宋体" pitchFamily="2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4985331" y="2573066"/>
            <a:ext cx="566993" cy="388503"/>
            <a:chOff x="4985331" y="3324906"/>
            <a:chExt cx="566993" cy="388503"/>
          </a:xfrm>
        </p:grpSpPr>
        <p:sp>
          <p:nvSpPr>
            <p:cNvPr id="29" name="任意多边形 28"/>
            <p:cNvSpPr>
              <a:spLocks noChangeAspect="1"/>
            </p:cNvSpPr>
            <p:nvPr/>
          </p:nvSpPr>
          <p:spPr>
            <a:xfrm>
              <a:off x="5059177" y="3324906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" name="TextBox 6"/>
            <p:cNvSpPr txBox="1">
              <a:spLocks noChangeArrowheads="1"/>
            </p:cNvSpPr>
            <p:nvPr/>
          </p:nvSpPr>
          <p:spPr bwMode="auto">
            <a:xfrm>
              <a:off x="4985331" y="3325879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四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1489166" y="2573066"/>
            <a:ext cx="566993" cy="388503"/>
            <a:chOff x="1489166" y="3324906"/>
            <a:chExt cx="566993" cy="388503"/>
          </a:xfrm>
        </p:grpSpPr>
        <p:sp>
          <p:nvSpPr>
            <p:cNvPr id="32" name="任意多边形 31"/>
            <p:cNvSpPr>
              <a:spLocks noChangeAspect="1"/>
            </p:cNvSpPr>
            <p:nvPr/>
          </p:nvSpPr>
          <p:spPr>
            <a:xfrm>
              <a:off x="1563012" y="3324906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TextBox 6"/>
            <p:cNvSpPr txBox="1">
              <a:spLocks noChangeArrowheads="1"/>
            </p:cNvSpPr>
            <p:nvPr/>
          </p:nvSpPr>
          <p:spPr bwMode="auto">
            <a:xfrm>
              <a:off x="1489166" y="3325879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1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三</a:t>
              </a:r>
              <a:endParaRPr lang="zh-CN" alt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sp>
        <p:nvSpPr>
          <p:cNvPr id="36" name="任意多边形: 形状 2"/>
          <p:cNvSpPr/>
          <p:nvPr/>
        </p:nvSpPr>
        <p:spPr>
          <a:xfrm>
            <a:off x="26292" y="4130231"/>
            <a:ext cx="9117708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" name="任意多边形: 形状 4"/>
          <p:cNvSpPr/>
          <p:nvPr/>
        </p:nvSpPr>
        <p:spPr>
          <a:xfrm flipH="1"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2094399" y="2580423"/>
            <a:ext cx="15792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字符串的读写</a:t>
            </a:r>
          </a:p>
        </p:txBody>
      </p:sp>
      <p:sp>
        <p:nvSpPr>
          <p:cNvPr id="33" name="TextBox 6"/>
          <p:cNvSpPr txBox="1">
            <a:spLocks noChangeArrowheads="1"/>
          </p:cNvSpPr>
          <p:nvPr/>
        </p:nvSpPr>
        <p:spPr bwMode="auto">
          <a:xfrm>
            <a:off x="5448340" y="3333679"/>
            <a:ext cx="28930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 文件定位</a:t>
            </a:r>
            <a:endParaRPr lang="zh-CN" altLang="zh-CN" sz="18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宋体" pitchFamily="2" charset="-122"/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4995491" y="3365546"/>
            <a:ext cx="566993" cy="388503"/>
            <a:chOff x="4985331" y="3324906"/>
            <a:chExt cx="566993" cy="388503"/>
          </a:xfrm>
        </p:grpSpPr>
        <p:sp>
          <p:nvSpPr>
            <p:cNvPr id="38" name="任意多边形 37"/>
            <p:cNvSpPr>
              <a:spLocks noChangeAspect="1"/>
            </p:cNvSpPr>
            <p:nvPr/>
          </p:nvSpPr>
          <p:spPr>
            <a:xfrm>
              <a:off x="5059177" y="3324906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TextBox 6"/>
            <p:cNvSpPr txBox="1">
              <a:spLocks noChangeArrowheads="1"/>
            </p:cNvSpPr>
            <p:nvPr/>
          </p:nvSpPr>
          <p:spPr bwMode="auto">
            <a:xfrm>
              <a:off x="4985331" y="3325879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四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1499326" y="3365546"/>
            <a:ext cx="566993" cy="388503"/>
            <a:chOff x="1489166" y="3324906"/>
            <a:chExt cx="566993" cy="388503"/>
          </a:xfrm>
        </p:grpSpPr>
        <p:sp>
          <p:nvSpPr>
            <p:cNvPr id="41" name="任意多边形 40"/>
            <p:cNvSpPr>
              <a:spLocks noChangeAspect="1"/>
            </p:cNvSpPr>
            <p:nvPr/>
          </p:nvSpPr>
          <p:spPr>
            <a:xfrm>
              <a:off x="1563012" y="3324906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TextBox 6"/>
            <p:cNvSpPr txBox="1">
              <a:spLocks noChangeArrowheads="1"/>
            </p:cNvSpPr>
            <p:nvPr/>
          </p:nvSpPr>
          <p:spPr bwMode="auto">
            <a:xfrm>
              <a:off x="1489166" y="3325879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1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三</a:t>
              </a:r>
              <a:endParaRPr lang="zh-CN" alt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sp>
        <p:nvSpPr>
          <p:cNvPr id="43" name="矩形 42"/>
          <p:cNvSpPr/>
          <p:nvPr/>
        </p:nvSpPr>
        <p:spPr>
          <a:xfrm>
            <a:off x="2104559" y="3372903"/>
            <a:ext cx="13468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格式化读写</a:t>
            </a:r>
          </a:p>
        </p:txBody>
      </p:sp>
    </p:spTree>
    <p:extLst>
      <p:ext uri="{BB962C8B-B14F-4D97-AF65-F5344CB8AC3E}">
        <p14:creationId xmlns:p14="http://schemas.microsoft.com/office/powerpoint/2010/main" xmlns="" val="3817615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850"/>
                            </p:stCondLst>
                            <p:childTnLst>
                              <p:par>
                                <p:cTn id="31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50"/>
                            </p:stCondLst>
                            <p:childTnLst>
                              <p:par>
                                <p:cTn id="40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50"/>
                            </p:stCondLst>
                            <p:childTnLst>
                              <p:par>
                                <p:cTn id="49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800"/>
                            </p:stCondLst>
                            <p:childTnLst>
                              <p:par>
                                <p:cTn id="58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300"/>
                            </p:stCondLst>
                            <p:childTnLst>
                              <p:par>
                                <p:cTn id="67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24" grpId="0"/>
      <p:bldP spid="27" grpId="0"/>
      <p:bldP spid="30" grpId="0"/>
      <p:bldP spid="36" grpId="0" animBg="1"/>
      <p:bldP spid="37" grpId="0" animBg="1"/>
      <p:bldP spid="23" grpId="0" build="allAtOnce"/>
      <p:bldP spid="33" grpId="0"/>
      <p:bldP spid="43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360678" y="3793777"/>
            <a:ext cx="1089853" cy="88998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96000" y="1629697"/>
            <a:ext cx="93797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147377" y="392221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001160" y="99567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943600" y="2936240"/>
            <a:ext cx="944879" cy="86360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9178"/>
            <a:ext cx="8229600" cy="857250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字符的读写</a:t>
            </a:r>
            <a:endParaRPr lang="zh-CN" altLang="en-US" sz="27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3" name="组合 4"/>
          <p:cNvGrpSpPr/>
          <p:nvPr/>
        </p:nvGrpSpPr>
        <p:grpSpPr>
          <a:xfrm>
            <a:off x="517575" y="533041"/>
            <a:ext cx="566993" cy="461665"/>
            <a:chOff x="1468846" y="2383964"/>
            <a:chExt cx="566993" cy="461665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479591" y="2433791"/>
              <a:ext cx="525581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68846" y="2383964"/>
              <a:ext cx="56699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zh-CN" altLang="en-US" sz="2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三</a:t>
              </a:r>
              <a:endParaRPr kumimoji="0" lang="zh-CN" sz="24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 flipV="1">
            <a:off x="752174" y="1026160"/>
            <a:ext cx="3484546" cy="6228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151590" y="108256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四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85840" y="3108960"/>
            <a:ext cx="62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函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82034" y="179061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种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57756" y="394663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数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853440" y="1470025"/>
            <a:ext cx="50088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输入一行字符，将它存入文件，再读</a:t>
            </a:r>
            <a:endParaRPr lang="en-US" altLang="zh-CN" sz="18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           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取文件内容并显示出来。</a:t>
            </a:r>
            <a:endParaRPr lang="zh-CN" altLang="zh-CN" sz="180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32" name="Oval 22"/>
          <p:cNvSpPr/>
          <p:nvPr/>
        </p:nvSpPr>
        <p:spPr bwMode="auto">
          <a:xfrm>
            <a:off x="142241" y="2336800"/>
            <a:ext cx="1859280" cy="1219200"/>
          </a:xfrm>
          <a:prstGeom prst="ellipse">
            <a:avLst/>
          </a:prstGeom>
          <a:solidFill>
            <a:schemeClr val="accent3"/>
          </a:solidFill>
          <a:ln w="1174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bg-BG" sz="2160" noProof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3" name="Oval 24"/>
          <p:cNvSpPr/>
          <p:nvPr/>
        </p:nvSpPr>
        <p:spPr bwMode="auto">
          <a:xfrm>
            <a:off x="338501" y="2479153"/>
            <a:ext cx="1487079" cy="97513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bg-BG" sz="2160" noProof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6400" y="2743200"/>
            <a:ext cx="1361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程序分析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2072640" y="2709545"/>
            <a:ext cx="39014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程序中首先以读写文本文件方式打开文件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input.txt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。在提示输入一串字符串后，从键盘读入一个字符串后进入循环，当读入字符不为回车符时，文件内的位置指针会向后移动一个字节，写入完毕，指针已指向文件末尾。</a:t>
            </a:r>
            <a:endParaRPr lang="zh-CN" altLang="zh-CN" sz="1600" dirty="0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2" grpId="0" animBg="1"/>
      <p:bldP spid="33" grpId="0" animBg="1"/>
      <p:bldP spid="34" grpId="0"/>
      <p:bldP spid="3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6"/>
          <p:cNvSpPr txBox="1">
            <a:spLocks noChangeArrowheads="1"/>
          </p:cNvSpPr>
          <p:nvPr/>
        </p:nvSpPr>
        <p:spPr bwMode="auto">
          <a:xfrm>
            <a:off x="2391526" y="2143263"/>
            <a:ext cx="145058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4400" u="none" strike="noStrike" cap="none" normalizeH="0" baseline="0" dirty="0" smtClean="0">
                <a:ln>
                  <a:noFill/>
                </a:ln>
                <a:solidFill>
                  <a:srgbClr val="577188"/>
                </a:solidFill>
                <a:effectLst/>
                <a:latin typeface="Impact" pitchFamily="34" charset="0"/>
                <a:cs typeface="+mn-ea"/>
              </a:rPr>
              <a:t>三</a:t>
            </a:r>
            <a:endParaRPr kumimoji="0" lang="zh-CN" sz="4400" u="none" strike="noStrike" cap="none" normalizeH="0" baseline="0" dirty="0">
              <a:ln>
                <a:noFill/>
              </a:ln>
              <a:solidFill>
                <a:srgbClr val="577188"/>
              </a:solidFill>
              <a:effectLst/>
              <a:latin typeface="Impact" pitchFamily="34" charset="0"/>
              <a:cs typeface="+mn-ea"/>
            </a:endParaRPr>
          </a:p>
        </p:txBody>
      </p:sp>
      <p:sp>
        <p:nvSpPr>
          <p:cNvPr id="36" name="TextBox 6"/>
          <p:cNvSpPr txBox="1">
            <a:spLocks noChangeArrowheads="1"/>
          </p:cNvSpPr>
          <p:nvPr/>
        </p:nvSpPr>
        <p:spPr bwMode="auto">
          <a:xfrm>
            <a:off x="3861454" y="2131400"/>
            <a:ext cx="27006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+mn-ea"/>
              </a:rPr>
              <a:t>字符串的读写</a:t>
            </a:r>
            <a:endParaRPr kumimoji="0" lang="zh-CN" sz="3200" b="1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itchFamily="34" charset="0"/>
              <a:cs typeface="+mn-ea"/>
            </a:endParaRPr>
          </a:p>
        </p:txBody>
      </p:sp>
      <p:sp>
        <p:nvSpPr>
          <p:cNvPr id="38" name="TextBox 6"/>
          <p:cNvSpPr txBox="1">
            <a:spLocks noChangeArrowheads="1"/>
          </p:cNvSpPr>
          <p:nvPr/>
        </p:nvSpPr>
        <p:spPr bwMode="auto">
          <a:xfrm>
            <a:off x="2458323" y="1897071"/>
            <a:ext cx="1316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>
                <a:ln>
                  <a:noFill/>
                </a:ln>
                <a:solidFill>
                  <a:srgbClr val="577188"/>
                </a:solidFill>
                <a:effectLst/>
                <a:latin typeface="+mn-ea"/>
                <a:cs typeface="+mn-ea"/>
              </a:rPr>
              <a:t>PART</a:t>
            </a:r>
            <a:endParaRPr kumimoji="0" lang="zh-CN" sz="1800" b="0" i="0" u="none" strike="noStrike" cap="none" normalizeH="0" baseline="0" dirty="0">
              <a:ln>
                <a:noFill/>
              </a:ln>
              <a:solidFill>
                <a:srgbClr val="577188"/>
              </a:solidFill>
              <a:effectLst/>
              <a:latin typeface="Arial" pitchFamily="34" charset="0"/>
              <a:cs typeface="+mn-ea"/>
            </a:endParaRPr>
          </a:p>
        </p:txBody>
      </p:sp>
      <p:grpSp>
        <p:nvGrpSpPr>
          <p:cNvPr id="2" name="组合 10">
            <a:extLst>
              <a:ext uri="{FF2B5EF4-FFF2-40B4-BE49-F238E27FC236}">
                <a16:creationId xmlns="" xmlns:a16="http://schemas.microsoft.com/office/drawing/2014/main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12" name="Freeform 5">
              <a:extLst>
                <a:ext uri="{FF2B5EF4-FFF2-40B4-BE49-F238E27FC236}">
                  <a16:creationId xmlns="" xmlns:a16="http://schemas.microsoft.com/office/drawing/2014/main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4" name="Freeform 6">
              <a:extLst>
                <a:ext uri="{FF2B5EF4-FFF2-40B4-BE49-F238E27FC236}">
                  <a16:creationId xmlns="" xmlns:a16="http://schemas.microsoft.com/office/drawing/2014/main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5" name="Freeform 7">
              <a:extLst>
                <a:ext uri="{FF2B5EF4-FFF2-40B4-BE49-F238E27FC236}">
                  <a16:creationId xmlns="" xmlns:a16="http://schemas.microsoft.com/office/drawing/2014/main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6" name="Freeform 8">
              <a:extLst>
                <a:ext uri="{FF2B5EF4-FFF2-40B4-BE49-F238E27FC236}">
                  <a16:creationId xmlns="" xmlns:a16="http://schemas.microsoft.com/office/drawing/2014/main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7" name="Freeform 9">
              <a:extLst>
                <a:ext uri="{FF2B5EF4-FFF2-40B4-BE49-F238E27FC236}">
                  <a16:creationId xmlns="" xmlns:a16="http://schemas.microsoft.com/office/drawing/2014/main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18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椭圆 33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366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400"/>
                            </p:stCondLst>
                            <p:childTnLst>
                              <p:par>
                                <p:cTn id="2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2900"/>
                            </p:stCondLst>
                            <p:childTnLst>
                              <p:par>
                                <p:cTn id="2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8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360678" y="3793777"/>
            <a:ext cx="1089853" cy="88998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96000" y="1629697"/>
            <a:ext cx="93797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147377" y="392221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001160" y="99567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943600" y="2936240"/>
            <a:ext cx="944879" cy="86360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9178"/>
            <a:ext cx="8229600" cy="857250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字符串的读写</a:t>
            </a:r>
            <a:endParaRPr lang="zh-CN" altLang="en-US" sz="27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3" name="组合 4"/>
          <p:cNvGrpSpPr/>
          <p:nvPr/>
        </p:nvGrpSpPr>
        <p:grpSpPr>
          <a:xfrm>
            <a:off x="517575" y="533041"/>
            <a:ext cx="566993" cy="461665"/>
            <a:chOff x="1468846" y="2383964"/>
            <a:chExt cx="566993" cy="461665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479591" y="2433791"/>
              <a:ext cx="525581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68846" y="2383964"/>
              <a:ext cx="56699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zh-CN" altLang="en-US" sz="2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三</a:t>
              </a:r>
              <a:endParaRPr kumimoji="0" lang="zh-CN" sz="24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 flipV="1">
            <a:off x="752174" y="1026160"/>
            <a:ext cx="3484546" cy="6228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151590" y="108256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四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85840" y="3108960"/>
            <a:ext cx="62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函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82034" y="179061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种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57756" y="394663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数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Rectangle 18"/>
          <p:cNvSpPr>
            <a:spLocks noChangeArrowheads="1"/>
          </p:cNvSpPr>
          <p:nvPr/>
        </p:nvSpPr>
        <p:spPr bwMode="gray">
          <a:xfrm>
            <a:off x="1209674" y="1502092"/>
            <a:ext cx="27324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字符串读取函数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fgets</a:t>
            </a:r>
            <a:endParaRPr lang="zh-CN" altLang="zh-CN" sz="180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0" name="Rectangle 19"/>
          <p:cNvSpPr>
            <a:spLocks noChangeArrowheads="1"/>
          </p:cNvSpPr>
          <p:nvPr/>
        </p:nvSpPr>
        <p:spPr bwMode="gray">
          <a:xfrm>
            <a:off x="1128394" y="2021205"/>
            <a:ext cx="5028566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zh-CN" altLang="en-US" sz="1600" dirty="0" smtClean="0">
                <a:solidFill>
                  <a:srgbClr val="1C1C1C"/>
                </a:solidFill>
                <a:latin typeface="宋体" pitchFamily="2" charset="-122"/>
                <a:ea typeface="宋体" pitchFamily="2" charset="-122"/>
              </a:rPr>
              <a:t>格式：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 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fgets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（字符数组名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st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，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n,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文件指针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fp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）；</a:t>
            </a:r>
          </a:p>
          <a:p>
            <a:pPr eaLnBrk="0" hangingPunct="0">
              <a:defRPr/>
            </a:pPr>
            <a:endParaRPr lang="zh-CN" altLang="zh-CN" sz="18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endParaRPr lang="en-US" altLang="zh-CN" sz="1800" dirty="0">
              <a:solidFill>
                <a:srgbClr val="1C1C1C"/>
              </a:solidFill>
              <a:ea typeface="宋体" pitchFamily="2" charset="-122"/>
            </a:endParaRPr>
          </a:p>
        </p:txBody>
      </p:sp>
      <p:sp>
        <p:nvSpPr>
          <p:cNvPr id="41" name="Rectangle 25"/>
          <p:cNvSpPr>
            <a:spLocks noChangeArrowheads="1"/>
          </p:cNvSpPr>
          <p:nvPr/>
        </p:nvSpPr>
        <p:spPr bwMode="gray">
          <a:xfrm>
            <a:off x="1118234" y="2467927"/>
            <a:ext cx="4459606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zh-CN" altLang="en-US" sz="1600" dirty="0" smtClean="0">
                <a:latin typeface="宋体" pitchFamily="2" charset="-122"/>
                <a:ea typeface="宋体" pitchFamily="2" charset="-122"/>
              </a:rPr>
              <a:t>功能：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从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fp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所指向的函数的当前位置读取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n-1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个</a:t>
            </a:r>
            <a:endParaRPr lang="en-US" altLang="zh-CN" sz="16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       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字符，在读入的最后一个字符后加上串</a:t>
            </a:r>
            <a:endParaRPr lang="en-US" altLang="zh-CN" sz="16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       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结束标志“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\0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”，组成字符串后存入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st</a:t>
            </a:r>
            <a:endParaRPr lang="en-US" altLang="zh-CN" sz="16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       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指定的内存区。</a:t>
            </a:r>
            <a:endParaRPr lang="en-US" altLang="zh-CN" sz="1600" dirty="0">
              <a:solidFill>
                <a:srgbClr val="1C1C1C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2" name="Oval 30"/>
          <p:cNvSpPr>
            <a:spLocks noChangeArrowheads="1"/>
          </p:cNvSpPr>
          <p:nvPr/>
        </p:nvSpPr>
        <p:spPr bwMode="gray">
          <a:xfrm flipH="1">
            <a:off x="575626" y="1421131"/>
            <a:ext cx="531813" cy="499110"/>
          </a:xfrm>
          <a:prstGeom prst="ellipse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19050" algn="ctr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0" grpId="0"/>
      <p:bldP spid="41" grpId="0"/>
      <p:bldP spid="4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360678" y="3793777"/>
            <a:ext cx="1089853" cy="88998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96000" y="1629697"/>
            <a:ext cx="93797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147377" y="392221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001160" y="99567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943600" y="2936240"/>
            <a:ext cx="944879" cy="86360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9178"/>
            <a:ext cx="8229600" cy="857250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字符串的读写</a:t>
            </a:r>
            <a:endParaRPr lang="zh-CN" altLang="en-US" sz="27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3" name="组合 4"/>
          <p:cNvGrpSpPr/>
          <p:nvPr/>
        </p:nvGrpSpPr>
        <p:grpSpPr>
          <a:xfrm>
            <a:off x="517575" y="533041"/>
            <a:ext cx="566993" cy="461665"/>
            <a:chOff x="1468846" y="2383964"/>
            <a:chExt cx="566993" cy="461665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479591" y="2433791"/>
              <a:ext cx="525581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68846" y="2383964"/>
              <a:ext cx="56699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zh-CN" altLang="en-US" sz="2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三</a:t>
              </a:r>
              <a:endParaRPr kumimoji="0" lang="zh-CN" sz="24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 flipV="1">
            <a:off x="752174" y="1026160"/>
            <a:ext cx="3484546" cy="6228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151590" y="108256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四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85840" y="3108960"/>
            <a:ext cx="62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函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82034" y="179061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种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57756" y="394663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数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762000" y="1297305"/>
            <a:ext cx="532384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读取文件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input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中的一个包含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6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个字符的字符串。</a:t>
            </a:r>
            <a:endParaRPr lang="zh-CN" altLang="zh-CN" sz="180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32" name="Oval 22"/>
          <p:cNvSpPr/>
          <p:nvPr/>
        </p:nvSpPr>
        <p:spPr bwMode="auto">
          <a:xfrm>
            <a:off x="223521" y="1808480"/>
            <a:ext cx="1859280" cy="1219200"/>
          </a:xfrm>
          <a:prstGeom prst="ellipse">
            <a:avLst/>
          </a:prstGeom>
          <a:solidFill>
            <a:schemeClr val="accent3"/>
          </a:solidFill>
          <a:ln w="1174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bg-BG" sz="2160" noProof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3" name="Oval 24"/>
          <p:cNvSpPr/>
          <p:nvPr/>
        </p:nvSpPr>
        <p:spPr bwMode="auto">
          <a:xfrm>
            <a:off x="409621" y="1930513"/>
            <a:ext cx="1487079" cy="97513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bg-BG" sz="2160" noProof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7520" y="2194560"/>
            <a:ext cx="1361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程序分析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2072640" y="2536825"/>
            <a:ext cx="39014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程序中首先定义一个字符数组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st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，共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6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个字节，以读文本文件方式打开文件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input.txt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，从中读出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5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个字符送入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str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数组，在数组最后一个单元内加上“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\0”，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然后再屏幕上输出st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数组。</a:t>
            </a:r>
            <a:endParaRPr lang="zh-CN" altLang="zh-CN" sz="1600" dirty="0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2" grpId="0" animBg="1"/>
      <p:bldP spid="33" grpId="0" animBg="1"/>
      <p:bldP spid="34" grpId="0"/>
      <p:bldP spid="3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360678" y="3793777"/>
            <a:ext cx="1089853" cy="88998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96000" y="1629697"/>
            <a:ext cx="93797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147377" y="392221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001160" y="99567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943600" y="2936240"/>
            <a:ext cx="944879" cy="86360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9178"/>
            <a:ext cx="8229600" cy="857250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字符串的读写</a:t>
            </a:r>
            <a:endParaRPr lang="zh-CN" altLang="en-US" sz="27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3" name="组合 4"/>
          <p:cNvGrpSpPr/>
          <p:nvPr/>
        </p:nvGrpSpPr>
        <p:grpSpPr>
          <a:xfrm>
            <a:off x="517575" y="533041"/>
            <a:ext cx="566993" cy="461665"/>
            <a:chOff x="1468846" y="2383964"/>
            <a:chExt cx="566993" cy="461665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479591" y="2433791"/>
              <a:ext cx="525581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68846" y="2383964"/>
              <a:ext cx="56699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zh-CN" altLang="en-US" sz="2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三</a:t>
              </a:r>
              <a:endParaRPr kumimoji="0" lang="zh-CN" sz="24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 flipV="1">
            <a:off x="752174" y="1026160"/>
            <a:ext cx="3484546" cy="6228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151590" y="108256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四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85840" y="3108960"/>
            <a:ext cx="62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函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82034" y="179061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种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57756" y="394663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数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Rectangle 18"/>
          <p:cNvSpPr>
            <a:spLocks noChangeArrowheads="1"/>
          </p:cNvSpPr>
          <p:nvPr/>
        </p:nvSpPr>
        <p:spPr bwMode="gray">
          <a:xfrm>
            <a:off x="1158874" y="1552892"/>
            <a:ext cx="27324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字符串写入函数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fputs</a:t>
            </a:r>
            <a:endParaRPr lang="zh-CN" altLang="zh-CN" sz="180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0" name="Rectangle 19"/>
          <p:cNvSpPr>
            <a:spLocks noChangeArrowheads="1"/>
          </p:cNvSpPr>
          <p:nvPr/>
        </p:nvSpPr>
        <p:spPr bwMode="gray">
          <a:xfrm>
            <a:off x="1179194" y="2072005"/>
            <a:ext cx="5028566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zh-CN" altLang="en-US" sz="1600" dirty="0" smtClean="0">
                <a:solidFill>
                  <a:srgbClr val="1C1C1C"/>
                </a:solidFill>
                <a:latin typeface="宋体" pitchFamily="2" charset="-122"/>
                <a:ea typeface="宋体" pitchFamily="2" charset="-122"/>
              </a:rPr>
              <a:t>格式：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 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fputs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（字符串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st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，文件指针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fp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）；</a:t>
            </a:r>
          </a:p>
          <a:p>
            <a:pPr eaLnBrk="0" hangingPunct="0">
              <a:defRPr/>
            </a:pPr>
            <a:endParaRPr lang="zh-CN" altLang="zh-CN" sz="16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endParaRPr lang="zh-CN" altLang="zh-CN" sz="18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endParaRPr lang="en-US" altLang="zh-CN" sz="1800" dirty="0">
              <a:solidFill>
                <a:srgbClr val="1C1C1C"/>
              </a:solidFill>
              <a:ea typeface="宋体" pitchFamily="2" charset="-122"/>
            </a:endParaRPr>
          </a:p>
        </p:txBody>
      </p:sp>
      <p:sp>
        <p:nvSpPr>
          <p:cNvPr id="41" name="Rectangle 25"/>
          <p:cNvSpPr>
            <a:spLocks noChangeArrowheads="1"/>
          </p:cNvSpPr>
          <p:nvPr/>
        </p:nvSpPr>
        <p:spPr bwMode="gray">
          <a:xfrm>
            <a:off x="1148714" y="2742247"/>
            <a:ext cx="445960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zh-CN" altLang="en-US" sz="1600" dirty="0" smtClean="0">
                <a:latin typeface="宋体" pitchFamily="2" charset="-122"/>
                <a:ea typeface="宋体" pitchFamily="2" charset="-122"/>
              </a:rPr>
              <a:t>功能：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将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st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处存放的一个字符串，写入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fp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所指向</a:t>
            </a:r>
            <a:endParaRPr lang="en-US" altLang="zh-CN" sz="16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      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的文本文件中。写入文件时，字符串结束</a:t>
            </a:r>
            <a:endParaRPr lang="en-US" altLang="zh-CN" sz="16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      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标志并不写入文件。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 </a:t>
            </a:r>
            <a:endParaRPr lang="en-US" altLang="zh-CN" sz="1600" dirty="0">
              <a:solidFill>
                <a:srgbClr val="1C1C1C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2" name="Oval 30"/>
          <p:cNvSpPr>
            <a:spLocks noChangeArrowheads="1"/>
          </p:cNvSpPr>
          <p:nvPr/>
        </p:nvSpPr>
        <p:spPr bwMode="gray">
          <a:xfrm flipH="1">
            <a:off x="524826" y="1471931"/>
            <a:ext cx="531813" cy="499110"/>
          </a:xfrm>
          <a:prstGeom prst="ellipse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19050" algn="ctr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0" grpId="0"/>
      <p:bldP spid="41" grpId="0"/>
      <p:bldP spid="4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360678" y="3793777"/>
            <a:ext cx="1089853" cy="88998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96000" y="1629697"/>
            <a:ext cx="93797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147377" y="392221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001160" y="99567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943600" y="2936240"/>
            <a:ext cx="944879" cy="86360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9178"/>
            <a:ext cx="8229600" cy="857250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字符串的读写</a:t>
            </a:r>
            <a:endParaRPr lang="zh-CN" altLang="en-US" sz="27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3" name="组合 4"/>
          <p:cNvGrpSpPr/>
          <p:nvPr/>
        </p:nvGrpSpPr>
        <p:grpSpPr>
          <a:xfrm>
            <a:off x="517575" y="533041"/>
            <a:ext cx="566993" cy="461665"/>
            <a:chOff x="1468846" y="2383964"/>
            <a:chExt cx="566993" cy="461665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479591" y="2433791"/>
              <a:ext cx="525581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68846" y="2383964"/>
              <a:ext cx="56699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zh-CN" altLang="en-US" sz="2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三</a:t>
              </a:r>
              <a:endParaRPr kumimoji="0" lang="zh-CN" sz="24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 flipV="1">
            <a:off x="752174" y="1026160"/>
            <a:ext cx="3484546" cy="6228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151590" y="108256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四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85840" y="3108960"/>
            <a:ext cx="62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函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82034" y="179061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种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57756" y="394663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数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863600" y="1530985"/>
            <a:ext cx="5008880" cy="858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【例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11-4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】在【</a:t>
            </a:r>
            <a:r>
              <a:rPr lang="zh-CN" altLang="zh-CN" sz="1800" b="1" dirty="0" smtClean="0">
                <a:latin typeface="宋体" pitchFamily="2" charset="-122"/>
                <a:ea typeface="宋体" pitchFamily="2" charset="-122"/>
              </a:rPr>
              <a:t>例</a:t>
            </a:r>
            <a:r>
              <a:rPr lang="en-US" altLang="zh-CN" sz="1800" b="1" dirty="0" smtClean="0">
                <a:latin typeface="宋体" pitchFamily="2" charset="-122"/>
                <a:ea typeface="宋体" pitchFamily="2" charset="-122"/>
              </a:rPr>
              <a:t>11-2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】建立的文件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input.txt</a:t>
            </a:r>
          </a:p>
          <a:p>
            <a:pPr>
              <a:lnSpc>
                <a:spcPct val="150000"/>
              </a:lnSpc>
            </a:pP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          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中追加一个字符串。</a:t>
            </a:r>
            <a:endParaRPr lang="zh-CN" altLang="zh-CN" sz="180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32" name="Oval 22"/>
          <p:cNvSpPr/>
          <p:nvPr/>
        </p:nvSpPr>
        <p:spPr bwMode="auto">
          <a:xfrm>
            <a:off x="132081" y="2428240"/>
            <a:ext cx="1859280" cy="1219200"/>
          </a:xfrm>
          <a:prstGeom prst="ellipse">
            <a:avLst/>
          </a:prstGeom>
          <a:solidFill>
            <a:schemeClr val="accent3"/>
          </a:solidFill>
          <a:ln w="1174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bg-BG" sz="2160" noProof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3" name="Oval 24"/>
          <p:cNvSpPr/>
          <p:nvPr/>
        </p:nvSpPr>
        <p:spPr bwMode="auto">
          <a:xfrm>
            <a:off x="318181" y="2550273"/>
            <a:ext cx="1487079" cy="97513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bg-BG" sz="2160" noProof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86080" y="2814320"/>
            <a:ext cx="1361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程序分析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2062480" y="2628265"/>
            <a:ext cx="39014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本例要求在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input.txt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文件末尾追加字符串，因此，在程序中用追加读写文本文件的方式打开文件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input.txt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。然后输入字符串，并用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fputs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函数把该字符串写入文件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st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。</a:t>
            </a:r>
            <a:endParaRPr lang="zh-CN" altLang="zh-CN" sz="1600" dirty="0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2" grpId="0" animBg="1"/>
      <p:bldP spid="33" grpId="0" animBg="1"/>
      <p:bldP spid="34" grpId="0"/>
      <p:bldP spid="3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6"/>
          <p:cNvSpPr txBox="1">
            <a:spLocks noChangeArrowheads="1"/>
          </p:cNvSpPr>
          <p:nvPr/>
        </p:nvSpPr>
        <p:spPr bwMode="auto">
          <a:xfrm>
            <a:off x="2391526" y="2143263"/>
            <a:ext cx="145058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4400" u="none" strike="noStrike" cap="none" normalizeH="0" baseline="0" dirty="0" smtClean="0">
                <a:ln>
                  <a:noFill/>
                </a:ln>
                <a:solidFill>
                  <a:srgbClr val="577188"/>
                </a:solidFill>
                <a:effectLst/>
                <a:latin typeface="Impact" pitchFamily="34" charset="0"/>
                <a:cs typeface="+mn-ea"/>
              </a:rPr>
              <a:t>四</a:t>
            </a:r>
            <a:endParaRPr kumimoji="0" lang="zh-CN" sz="4400" u="none" strike="noStrike" cap="none" normalizeH="0" baseline="0" dirty="0">
              <a:ln>
                <a:noFill/>
              </a:ln>
              <a:solidFill>
                <a:srgbClr val="577188"/>
              </a:solidFill>
              <a:effectLst/>
              <a:latin typeface="Impact" pitchFamily="34" charset="0"/>
              <a:cs typeface="+mn-ea"/>
            </a:endParaRPr>
          </a:p>
        </p:txBody>
      </p:sp>
      <p:sp>
        <p:nvSpPr>
          <p:cNvPr id="36" name="TextBox 6"/>
          <p:cNvSpPr txBox="1">
            <a:spLocks noChangeArrowheads="1"/>
          </p:cNvSpPr>
          <p:nvPr/>
        </p:nvSpPr>
        <p:spPr bwMode="auto">
          <a:xfrm>
            <a:off x="3861454" y="2131400"/>
            <a:ext cx="27006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+mn-ea"/>
              </a:rPr>
              <a:t>数据块的读写</a:t>
            </a:r>
            <a:endParaRPr kumimoji="0" lang="zh-CN" sz="3200" b="1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itchFamily="34" charset="0"/>
              <a:cs typeface="+mn-ea"/>
            </a:endParaRPr>
          </a:p>
        </p:txBody>
      </p:sp>
      <p:sp>
        <p:nvSpPr>
          <p:cNvPr id="38" name="TextBox 6"/>
          <p:cNvSpPr txBox="1">
            <a:spLocks noChangeArrowheads="1"/>
          </p:cNvSpPr>
          <p:nvPr/>
        </p:nvSpPr>
        <p:spPr bwMode="auto">
          <a:xfrm>
            <a:off x="2458323" y="1897071"/>
            <a:ext cx="1316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>
                <a:ln>
                  <a:noFill/>
                </a:ln>
                <a:solidFill>
                  <a:srgbClr val="577188"/>
                </a:solidFill>
                <a:effectLst/>
                <a:latin typeface="+mn-ea"/>
                <a:cs typeface="+mn-ea"/>
              </a:rPr>
              <a:t>PART</a:t>
            </a:r>
            <a:endParaRPr kumimoji="0" lang="zh-CN" sz="1800" b="0" i="0" u="none" strike="noStrike" cap="none" normalizeH="0" baseline="0" dirty="0">
              <a:ln>
                <a:noFill/>
              </a:ln>
              <a:solidFill>
                <a:srgbClr val="577188"/>
              </a:solidFill>
              <a:effectLst/>
              <a:latin typeface="Arial" pitchFamily="34" charset="0"/>
              <a:cs typeface="+mn-ea"/>
            </a:endParaRPr>
          </a:p>
        </p:txBody>
      </p:sp>
      <p:grpSp>
        <p:nvGrpSpPr>
          <p:cNvPr id="2" name="组合 10">
            <a:extLst>
              <a:ext uri="{FF2B5EF4-FFF2-40B4-BE49-F238E27FC236}">
                <a16:creationId xmlns="" xmlns:a16="http://schemas.microsoft.com/office/drawing/2014/main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12" name="Freeform 5">
              <a:extLst>
                <a:ext uri="{FF2B5EF4-FFF2-40B4-BE49-F238E27FC236}">
                  <a16:creationId xmlns="" xmlns:a16="http://schemas.microsoft.com/office/drawing/2014/main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4" name="Freeform 6">
              <a:extLst>
                <a:ext uri="{FF2B5EF4-FFF2-40B4-BE49-F238E27FC236}">
                  <a16:creationId xmlns="" xmlns:a16="http://schemas.microsoft.com/office/drawing/2014/main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5" name="Freeform 7">
              <a:extLst>
                <a:ext uri="{FF2B5EF4-FFF2-40B4-BE49-F238E27FC236}">
                  <a16:creationId xmlns="" xmlns:a16="http://schemas.microsoft.com/office/drawing/2014/main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6" name="Freeform 8">
              <a:extLst>
                <a:ext uri="{FF2B5EF4-FFF2-40B4-BE49-F238E27FC236}">
                  <a16:creationId xmlns="" xmlns:a16="http://schemas.microsoft.com/office/drawing/2014/main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7" name="Freeform 9">
              <a:extLst>
                <a:ext uri="{FF2B5EF4-FFF2-40B4-BE49-F238E27FC236}">
                  <a16:creationId xmlns="" xmlns:a16="http://schemas.microsoft.com/office/drawing/2014/main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18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椭圆 33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366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400"/>
                            </p:stCondLst>
                            <p:childTnLst>
                              <p:par>
                                <p:cTn id="2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2900"/>
                            </p:stCondLst>
                            <p:childTnLst>
                              <p:par>
                                <p:cTn id="2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8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360678" y="3793777"/>
            <a:ext cx="1089853" cy="88998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96000" y="1629697"/>
            <a:ext cx="93797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147377" y="392221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001160" y="99567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943600" y="2936240"/>
            <a:ext cx="944879" cy="86360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9178"/>
            <a:ext cx="8229600" cy="857250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数据块的读写</a:t>
            </a:r>
            <a:endParaRPr lang="zh-CN" altLang="en-US" sz="27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3" name="组合 4"/>
          <p:cNvGrpSpPr/>
          <p:nvPr/>
        </p:nvGrpSpPr>
        <p:grpSpPr>
          <a:xfrm>
            <a:off x="517575" y="533041"/>
            <a:ext cx="566993" cy="461665"/>
            <a:chOff x="1468846" y="2383964"/>
            <a:chExt cx="566993" cy="461665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479591" y="2433791"/>
              <a:ext cx="525581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68846" y="2383964"/>
              <a:ext cx="56699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24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四</a:t>
              </a:r>
              <a:endParaRPr kumimoji="0" lang="zh-CN" sz="24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 flipV="1">
            <a:off x="752174" y="1026160"/>
            <a:ext cx="3484546" cy="6228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151590" y="108256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四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85840" y="3108960"/>
            <a:ext cx="62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函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82034" y="179061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种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57756" y="394663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数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Rectangle 18"/>
          <p:cNvSpPr>
            <a:spLocks noChangeArrowheads="1"/>
          </p:cNvSpPr>
          <p:nvPr/>
        </p:nvSpPr>
        <p:spPr bwMode="gray">
          <a:xfrm>
            <a:off x="1189354" y="1563052"/>
            <a:ext cx="27324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数据块读取函数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fread</a:t>
            </a:r>
            <a:endParaRPr lang="zh-CN" altLang="zh-CN" sz="180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0" name="Rectangle 19"/>
          <p:cNvSpPr>
            <a:spLocks noChangeArrowheads="1"/>
          </p:cNvSpPr>
          <p:nvPr/>
        </p:nvSpPr>
        <p:spPr bwMode="gray">
          <a:xfrm>
            <a:off x="1209674" y="2082165"/>
            <a:ext cx="502856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zh-CN" altLang="en-US" sz="1600" dirty="0" smtClean="0">
                <a:solidFill>
                  <a:srgbClr val="1C1C1C"/>
                </a:solidFill>
                <a:latin typeface="宋体" pitchFamily="2" charset="-122"/>
                <a:ea typeface="宋体" pitchFamily="2" charset="-122"/>
              </a:rPr>
              <a:t>格式：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 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fread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( buffer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，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size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，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n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，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fp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)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；</a:t>
            </a:r>
          </a:p>
          <a:p>
            <a:pPr eaLnBrk="0" hangingPunct="0">
              <a:defRPr/>
            </a:pPr>
            <a:endParaRPr lang="zh-CN" altLang="zh-CN" sz="16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endParaRPr lang="zh-CN" altLang="zh-CN" sz="16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endParaRPr lang="zh-CN" altLang="zh-CN" sz="18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endParaRPr lang="en-US" altLang="zh-CN" sz="1800" dirty="0">
              <a:solidFill>
                <a:srgbClr val="1C1C1C"/>
              </a:solidFill>
              <a:ea typeface="宋体" pitchFamily="2" charset="-122"/>
            </a:endParaRPr>
          </a:p>
        </p:txBody>
      </p:sp>
      <p:sp>
        <p:nvSpPr>
          <p:cNvPr id="41" name="Rectangle 25"/>
          <p:cNvSpPr>
            <a:spLocks noChangeArrowheads="1"/>
          </p:cNvSpPr>
          <p:nvPr/>
        </p:nvSpPr>
        <p:spPr bwMode="gray">
          <a:xfrm>
            <a:off x="1138554" y="2691447"/>
            <a:ext cx="454088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zh-CN" altLang="en-US" sz="1600" dirty="0" smtClean="0">
                <a:latin typeface="宋体" pitchFamily="2" charset="-122"/>
                <a:ea typeface="宋体" pitchFamily="2" charset="-122"/>
              </a:rPr>
              <a:t>功能：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从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fp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所指向的文件中读取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n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块字节数为</a:t>
            </a:r>
            <a:endParaRPr lang="en-US" altLang="zh-CN" sz="16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      size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的数据块，将这些数据块存入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buffer</a:t>
            </a:r>
          </a:p>
          <a:p>
            <a:pPr eaLnBrk="0" hangingPunct="0">
              <a:defRPr/>
            </a:pP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      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指定的内存区。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 </a:t>
            </a:r>
            <a:endParaRPr lang="en-US" altLang="zh-CN" sz="1600" dirty="0">
              <a:solidFill>
                <a:srgbClr val="1C1C1C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2" name="Oval 30"/>
          <p:cNvSpPr>
            <a:spLocks noChangeArrowheads="1"/>
          </p:cNvSpPr>
          <p:nvPr/>
        </p:nvSpPr>
        <p:spPr bwMode="gray">
          <a:xfrm flipH="1">
            <a:off x="555306" y="1482091"/>
            <a:ext cx="531813" cy="499110"/>
          </a:xfrm>
          <a:prstGeom prst="ellipse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19050" algn="ctr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0" grpId="0"/>
      <p:bldP spid="41" grpId="0"/>
      <p:bldP spid="4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360678" y="3793777"/>
            <a:ext cx="1089853" cy="88998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96000" y="1629697"/>
            <a:ext cx="93797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147377" y="392221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001160" y="99567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943600" y="2936240"/>
            <a:ext cx="944879" cy="86360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9178"/>
            <a:ext cx="8229600" cy="857250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数据块的读写</a:t>
            </a:r>
            <a:endParaRPr lang="zh-CN" altLang="en-US" sz="27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3" name="组合 4"/>
          <p:cNvGrpSpPr/>
          <p:nvPr/>
        </p:nvGrpSpPr>
        <p:grpSpPr>
          <a:xfrm>
            <a:off x="517575" y="533041"/>
            <a:ext cx="566993" cy="461665"/>
            <a:chOff x="1468846" y="2383964"/>
            <a:chExt cx="566993" cy="461665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479591" y="2433791"/>
              <a:ext cx="525581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68846" y="2383964"/>
              <a:ext cx="56699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24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四</a:t>
              </a:r>
              <a:endParaRPr kumimoji="0" lang="zh-CN" sz="24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 flipV="1">
            <a:off x="752174" y="1026160"/>
            <a:ext cx="3484546" cy="6228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151590" y="108256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四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85840" y="3108960"/>
            <a:ext cx="62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函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82034" y="179061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种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57756" y="394663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数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Rectangle 18"/>
          <p:cNvSpPr>
            <a:spLocks noChangeArrowheads="1"/>
          </p:cNvSpPr>
          <p:nvPr/>
        </p:nvSpPr>
        <p:spPr bwMode="gray">
          <a:xfrm>
            <a:off x="1077594" y="1359852"/>
            <a:ext cx="27324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数据块写入函数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fwrite</a:t>
            </a:r>
            <a:endParaRPr lang="zh-CN" altLang="zh-CN" sz="180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0" name="Rectangle 19"/>
          <p:cNvSpPr>
            <a:spLocks noChangeArrowheads="1"/>
          </p:cNvSpPr>
          <p:nvPr/>
        </p:nvSpPr>
        <p:spPr bwMode="gray">
          <a:xfrm>
            <a:off x="1097914" y="1878965"/>
            <a:ext cx="5028566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zh-CN" altLang="en-US" sz="1600" dirty="0" smtClean="0">
                <a:solidFill>
                  <a:srgbClr val="1C1C1C"/>
                </a:solidFill>
                <a:latin typeface="宋体" pitchFamily="2" charset="-122"/>
                <a:ea typeface="宋体" pitchFamily="2" charset="-122"/>
              </a:rPr>
              <a:t>格式：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 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fwrite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(buffer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，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size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，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n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，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fp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)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；</a:t>
            </a:r>
          </a:p>
          <a:p>
            <a:pPr eaLnBrk="0" hangingPunct="0">
              <a:defRPr/>
            </a:pPr>
            <a:endParaRPr lang="zh-CN" altLang="zh-CN" sz="16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endParaRPr lang="zh-CN" altLang="zh-CN" sz="16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endParaRPr lang="zh-CN" altLang="zh-CN" sz="16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endParaRPr lang="zh-CN" altLang="zh-CN" sz="18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r>
              <a:rPr lang="en-US" altLang="zh-CN" sz="1800" dirty="0" smtClean="0">
                <a:solidFill>
                  <a:srgbClr val="1C1C1C"/>
                </a:solidFill>
                <a:ea typeface="宋体" pitchFamily="2" charset="-122"/>
              </a:rPr>
              <a:t> </a:t>
            </a:r>
            <a:endParaRPr lang="en-US" altLang="zh-CN" sz="1800" dirty="0">
              <a:solidFill>
                <a:srgbClr val="1C1C1C"/>
              </a:solidFill>
              <a:ea typeface="宋体" pitchFamily="2" charset="-122"/>
            </a:endParaRPr>
          </a:p>
        </p:txBody>
      </p:sp>
      <p:sp>
        <p:nvSpPr>
          <p:cNvPr id="41" name="Rectangle 25"/>
          <p:cNvSpPr>
            <a:spLocks noChangeArrowheads="1"/>
          </p:cNvSpPr>
          <p:nvPr/>
        </p:nvSpPr>
        <p:spPr bwMode="gray">
          <a:xfrm>
            <a:off x="1118234" y="2386647"/>
            <a:ext cx="4540886" cy="773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50000"/>
              </a:lnSpc>
              <a:defRPr/>
            </a:pPr>
            <a:r>
              <a:rPr lang="zh-CN" altLang="en-US" sz="1600" dirty="0" smtClean="0">
                <a:latin typeface="宋体" pitchFamily="2" charset="-122"/>
                <a:ea typeface="宋体" pitchFamily="2" charset="-122"/>
              </a:rPr>
              <a:t>功能：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将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buffer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指向的内存区域的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n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块字节数为</a:t>
            </a:r>
            <a:endParaRPr lang="en-US" altLang="zh-CN" sz="16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lnSpc>
                <a:spcPct val="150000"/>
              </a:lnSpc>
              <a:defRPr/>
            </a:pP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       size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的数据块写入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fp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所指向的文件中。</a:t>
            </a:r>
            <a:endParaRPr lang="en-US" altLang="zh-CN" sz="1600" dirty="0">
              <a:solidFill>
                <a:srgbClr val="1C1C1C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2" name="Oval 30"/>
          <p:cNvSpPr>
            <a:spLocks noChangeArrowheads="1"/>
          </p:cNvSpPr>
          <p:nvPr/>
        </p:nvSpPr>
        <p:spPr bwMode="gray">
          <a:xfrm flipH="1">
            <a:off x="443546" y="1278891"/>
            <a:ext cx="531813" cy="499110"/>
          </a:xfrm>
          <a:prstGeom prst="ellipse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19050" algn="ctr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0" grpId="0"/>
      <p:bldP spid="41" grpId="0"/>
      <p:bldP spid="4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6"/>
          <p:cNvSpPr txBox="1">
            <a:spLocks noChangeArrowheads="1"/>
          </p:cNvSpPr>
          <p:nvPr/>
        </p:nvSpPr>
        <p:spPr bwMode="auto">
          <a:xfrm>
            <a:off x="2391526" y="2143263"/>
            <a:ext cx="145058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4400" u="none" strike="noStrike" cap="none" normalizeH="0" baseline="0" dirty="0" smtClean="0">
                <a:ln>
                  <a:noFill/>
                </a:ln>
                <a:solidFill>
                  <a:srgbClr val="577188"/>
                </a:solidFill>
                <a:effectLst/>
                <a:latin typeface="Impact" pitchFamily="34" charset="0"/>
                <a:cs typeface="+mn-ea"/>
              </a:rPr>
              <a:t>五</a:t>
            </a:r>
            <a:endParaRPr kumimoji="0" lang="zh-CN" sz="4400" u="none" strike="noStrike" cap="none" normalizeH="0" baseline="0" dirty="0">
              <a:ln>
                <a:noFill/>
              </a:ln>
              <a:solidFill>
                <a:srgbClr val="577188"/>
              </a:solidFill>
              <a:effectLst/>
              <a:latin typeface="Impact" pitchFamily="34" charset="0"/>
              <a:cs typeface="+mn-ea"/>
            </a:endParaRPr>
          </a:p>
        </p:txBody>
      </p:sp>
      <p:sp>
        <p:nvSpPr>
          <p:cNvPr id="36" name="TextBox 6"/>
          <p:cNvSpPr txBox="1">
            <a:spLocks noChangeArrowheads="1"/>
          </p:cNvSpPr>
          <p:nvPr/>
        </p:nvSpPr>
        <p:spPr bwMode="auto">
          <a:xfrm>
            <a:off x="3861454" y="2131400"/>
            <a:ext cx="27006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+mn-ea"/>
              </a:rPr>
              <a:t>格式化的读写</a:t>
            </a:r>
            <a:endParaRPr kumimoji="0" lang="zh-CN" sz="3200" b="1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itchFamily="34" charset="0"/>
              <a:cs typeface="+mn-ea"/>
            </a:endParaRPr>
          </a:p>
        </p:txBody>
      </p:sp>
      <p:sp>
        <p:nvSpPr>
          <p:cNvPr id="38" name="TextBox 6"/>
          <p:cNvSpPr txBox="1">
            <a:spLocks noChangeArrowheads="1"/>
          </p:cNvSpPr>
          <p:nvPr/>
        </p:nvSpPr>
        <p:spPr bwMode="auto">
          <a:xfrm>
            <a:off x="2458323" y="1897071"/>
            <a:ext cx="1316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>
                <a:ln>
                  <a:noFill/>
                </a:ln>
                <a:solidFill>
                  <a:srgbClr val="577188"/>
                </a:solidFill>
                <a:effectLst/>
                <a:latin typeface="+mn-ea"/>
                <a:cs typeface="+mn-ea"/>
              </a:rPr>
              <a:t>PART</a:t>
            </a:r>
            <a:endParaRPr kumimoji="0" lang="zh-CN" sz="1800" b="0" i="0" u="none" strike="noStrike" cap="none" normalizeH="0" baseline="0" dirty="0">
              <a:ln>
                <a:noFill/>
              </a:ln>
              <a:solidFill>
                <a:srgbClr val="577188"/>
              </a:solidFill>
              <a:effectLst/>
              <a:latin typeface="Arial" pitchFamily="34" charset="0"/>
              <a:cs typeface="+mn-ea"/>
            </a:endParaRPr>
          </a:p>
        </p:txBody>
      </p:sp>
      <p:grpSp>
        <p:nvGrpSpPr>
          <p:cNvPr id="2" name="组合 10">
            <a:extLst>
              <a:ext uri="{FF2B5EF4-FFF2-40B4-BE49-F238E27FC236}">
                <a16:creationId xmlns="" xmlns:a16="http://schemas.microsoft.com/office/drawing/2014/main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12" name="Freeform 5">
              <a:extLst>
                <a:ext uri="{FF2B5EF4-FFF2-40B4-BE49-F238E27FC236}">
                  <a16:creationId xmlns="" xmlns:a16="http://schemas.microsoft.com/office/drawing/2014/main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4" name="Freeform 6">
              <a:extLst>
                <a:ext uri="{FF2B5EF4-FFF2-40B4-BE49-F238E27FC236}">
                  <a16:creationId xmlns="" xmlns:a16="http://schemas.microsoft.com/office/drawing/2014/main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5" name="Freeform 7">
              <a:extLst>
                <a:ext uri="{FF2B5EF4-FFF2-40B4-BE49-F238E27FC236}">
                  <a16:creationId xmlns="" xmlns:a16="http://schemas.microsoft.com/office/drawing/2014/main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6" name="Freeform 8">
              <a:extLst>
                <a:ext uri="{FF2B5EF4-FFF2-40B4-BE49-F238E27FC236}">
                  <a16:creationId xmlns="" xmlns:a16="http://schemas.microsoft.com/office/drawing/2014/main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7" name="Freeform 9">
              <a:extLst>
                <a:ext uri="{FF2B5EF4-FFF2-40B4-BE49-F238E27FC236}">
                  <a16:creationId xmlns="" xmlns:a16="http://schemas.microsoft.com/office/drawing/2014/main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18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椭圆 33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366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400"/>
                            </p:stCondLst>
                            <p:childTnLst>
                              <p:par>
                                <p:cTn id="2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2900"/>
                            </p:stCondLst>
                            <p:childTnLst>
                              <p:par>
                                <p:cTn id="2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8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360678" y="3793777"/>
            <a:ext cx="1089853" cy="88998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156960" y="1629697"/>
            <a:ext cx="87701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8307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001160" y="99567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943600" y="2936240"/>
            <a:ext cx="944879" cy="86360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548055" y="775908"/>
            <a:ext cx="566993" cy="388503"/>
            <a:chOff x="1489166" y="2322031"/>
            <a:chExt cx="566993" cy="388503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563012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89166" y="2323004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引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335281" y="2007870"/>
            <a:ext cx="5283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 smtClean="0"/>
              <a:t>        </a:t>
            </a:r>
            <a:r>
              <a:rPr lang="zh-CN" altLang="zh-CN" sz="2000" dirty="0" smtClean="0"/>
              <a:t>文件是指驻留在外部介质（如磁盘）上的一组相关数据的有序集合。这个数据集有一个名称，叫做文件名。</a:t>
            </a:r>
            <a:endParaRPr lang="zh-CN" altLang="en-US" sz="2000" kern="0" dirty="0">
              <a:ea typeface="宋体" pitchFamily="2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268720" y="1828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识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193280" y="1056640"/>
            <a:ext cx="81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认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85840" y="3108960"/>
            <a:ext cx="62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583680" y="4013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件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标题 1"/>
          <p:cNvSpPr txBox="1">
            <a:spLocks/>
          </p:cNvSpPr>
          <p:nvPr/>
        </p:nvSpPr>
        <p:spPr>
          <a:xfrm>
            <a:off x="1066800" y="5615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j-cs"/>
              </a:rPr>
              <a:t>  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j-cs"/>
              </a:rPr>
              <a:t>文件概念</a:t>
            </a:r>
            <a:endParaRPr kumimoji="0" lang="zh-CN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+mn-ea"/>
            </a:endParaRPr>
          </a:p>
        </p:txBody>
      </p:sp>
      <p:cxnSp>
        <p:nvCxnSpPr>
          <p:cNvPr id="22" name="直接连接符 21"/>
          <p:cNvCxnSpPr/>
          <p:nvPr/>
        </p:nvCxnSpPr>
        <p:spPr>
          <a:xfrm flipV="1">
            <a:off x="904574" y="1178560"/>
            <a:ext cx="3484546" cy="6228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29" grpId="0"/>
      <p:bldP spid="30" grpId="0"/>
      <p:bldP spid="3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360678" y="3793777"/>
            <a:ext cx="1089853" cy="88998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96000" y="1629697"/>
            <a:ext cx="93797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147377" y="392221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001160" y="99567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943600" y="2936240"/>
            <a:ext cx="944879" cy="86360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9178"/>
            <a:ext cx="8229600" cy="857250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格式化的读写</a:t>
            </a:r>
            <a:endParaRPr lang="zh-CN" altLang="en-US" sz="27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3" name="组合 4"/>
          <p:cNvGrpSpPr/>
          <p:nvPr/>
        </p:nvGrpSpPr>
        <p:grpSpPr>
          <a:xfrm>
            <a:off x="517575" y="533041"/>
            <a:ext cx="566993" cy="461665"/>
            <a:chOff x="1468846" y="2383964"/>
            <a:chExt cx="566993" cy="461665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479591" y="2433791"/>
              <a:ext cx="525581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68846" y="2383964"/>
              <a:ext cx="56699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24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五</a:t>
              </a:r>
              <a:endParaRPr kumimoji="0" lang="zh-CN" sz="24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 flipV="1">
            <a:off x="752174" y="1026160"/>
            <a:ext cx="3484546" cy="6228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151590" y="108256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四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85840" y="3108960"/>
            <a:ext cx="62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函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82034" y="179061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种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57756" y="394663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数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Rectangle 18"/>
          <p:cNvSpPr>
            <a:spLocks noChangeArrowheads="1"/>
          </p:cNvSpPr>
          <p:nvPr/>
        </p:nvSpPr>
        <p:spPr bwMode="gray">
          <a:xfrm>
            <a:off x="1108074" y="1451292"/>
            <a:ext cx="386016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格式化数据读取函数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fscanf</a:t>
            </a:r>
            <a:endParaRPr lang="zh-CN" altLang="zh-CN" sz="180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0" name="Rectangle 19"/>
          <p:cNvSpPr>
            <a:spLocks noChangeArrowheads="1"/>
          </p:cNvSpPr>
          <p:nvPr/>
        </p:nvSpPr>
        <p:spPr bwMode="gray">
          <a:xfrm>
            <a:off x="1005840" y="1990725"/>
            <a:ext cx="5344160" cy="187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zh-CN" altLang="en-US" sz="1600" dirty="0" smtClean="0">
                <a:solidFill>
                  <a:srgbClr val="1C1C1C"/>
                </a:solidFill>
                <a:latin typeface="宋体" pitchFamily="2" charset="-122"/>
                <a:ea typeface="宋体" pitchFamily="2" charset="-122"/>
              </a:rPr>
              <a:t>格式：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 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fscanf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(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文件指针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fp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，格式字符串，输入表列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)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；</a:t>
            </a:r>
          </a:p>
          <a:p>
            <a:pPr eaLnBrk="0" hangingPunct="0">
              <a:defRPr/>
            </a:pPr>
            <a:endParaRPr lang="zh-CN" altLang="zh-CN" sz="16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endParaRPr lang="zh-CN" altLang="zh-CN" sz="16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endParaRPr lang="zh-CN" altLang="zh-CN" sz="16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endParaRPr lang="zh-CN" altLang="zh-CN" sz="16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endParaRPr lang="zh-CN" altLang="zh-CN" sz="18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r>
              <a:rPr lang="en-US" altLang="zh-CN" sz="1800" dirty="0" smtClean="0">
                <a:solidFill>
                  <a:srgbClr val="1C1C1C"/>
                </a:solidFill>
                <a:ea typeface="宋体" pitchFamily="2" charset="-122"/>
              </a:rPr>
              <a:t> </a:t>
            </a:r>
            <a:endParaRPr lang="en-US" altLang="zh-CN" sz="1800" dirty="0">
              <a:solidFill>
                <a:srgbClr val="1C1C1C"/>
              </a:solidFill>
              <a:ea typeface="宋体" pitchFamily="2" charset="-122"/>
            </a:endParaRPr>
          </a:p>
        </p:txBody>
      </p:sp>
      <p:sp>
        <p:nvSpPr>
          <p:cNvPr id="41" name="Rectangle 25"/>
          <p:cNvSpPr>
            <a:spLocks noChangeArrowheads="1"/>
          </p:cNvSpPr>
          <p:nvPr/>
        </p:nvSpPr>
        <p:spPr bwMode="gray">
          <a:xfrm>
            <a:off x="1087754" y="2508567"/>
            <a:ext cx="4540886" cy="1156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 smtClean="0">
                <a:latin typeface="宋体" pitchFamily="2" charset="-122"/>
                <a:ea typeface="宋体" pitchFamily="2" charset="-122"/>
              </a:rPr>
              <a:t>功能：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按照格式字符串的指定格式，从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fp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指向的</a:t>
            </a:r>
            <a:endParaRPr lang="en-US" altLang="zh-CN" sz="16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      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文件中读取数据存放在输入表列中变量所</a:t>
            </a:r>
            <a:endParaRPr lang="en-US" altLang="zh-CN" sz="16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      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对应的内存地址中。</a:t>
            </a:r>
            <a:endParaRPr lang="zh-CN" altLang="zh-CN" sz="160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2" name="Oval 30"/>
          <p:cNvSpPr>
            <a:spLocks noChangeArrowheads="1"/>
          </p:cNvSpPr>
          <p:nvPr/>
        </p:nvSpPr>
        <p:spPr bwMode="gray">
          <a:xfrm flipH="1">
            <a:off x="474026" y="1370331"/>
            <a:ext cx="531813" cy="499110"/>
          </a:xfrm>
          <a:prstGeom prst="ellipse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19050" algn="ctr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0" grpId="0"/>
      <p:bldP spid="41" grpId="0"/>
      <p:bldP spid="4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360678" y="3793777"/>
            <a:ext cx="1089853" cy="88998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096000" y="1629697"/>
            <a:ext cx="93797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147377" y="392221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001160" y="99567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943600" y="2936240"/>
            <a:ext cx="944879" cy="86360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9178"/>
            <a:ext cx="8229600" cy="857250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格式化的读写</a:t>
            </a:r>
            <a:endParaRPr lang="zh-CN" altLang="en-US" sz="27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3" name="组合 4"/>
          <p:cNvGrpSpPr/>
          <p:nvPr/>
        </p:nvGrpSpPr>
        <p:grpSpPr>
          <a:xfrm>
            <a:off x="517575" y="533041"/>
            <a:ext cx="566993" cy="461665"/>
            <a:chOff x="1468846" y="2383964"/>
            <a:chExt cx="566993" cy="461665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479591" y="2433791"/>
              <a:ext cx="525581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68846" y="2383964"/>
              <a:ext cx="56699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24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五</a:t>
              </a:r>
              <a:endParaRPr kumimoji="0" lang="zh-CN" sz="24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 flipV="1">
            <a:off x="752174" y="1026160"/>
            <a:ext cx="3484546" cy="6228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151590" y="108256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四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85840" y="3108960"/>
            <a:ext cx="62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函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82034" y="179061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种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57756" y="394663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itchFamily="2" charset="-122"/>
                <a:ea typeface="宋体" pitchFamily="2" charset="-122"/>
              </a:rPr>
              <a:t>数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Rectangle 18"/>
          <p:cNvSpPr>
            <a:spLocks noChangeArrowheads="1"/>
          </p:cNvSpPr>
          <p:nvPr/>
        </p:nvSpPr>
        <p:spPr bwMode="gray">
          <a:xfrm>
            <a:off x="1097914" y="1532572"/>
            <a:ext cx="386016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格式化数据写入函数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fprintf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 </a:t>
            </a:r>
            <a:endParaRPr lang="zh-CN" altLang="zh-CN" sz="180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0" name="Rectangle 19"/>
          <p:cNvSpPr>
            <a:spLocks noChangeArrowheads="1"/>
          </p:cNvSpPr>
          <p:nvPr/>
        </p:nvSpPr>
        <p:spPr bwMode="gray">
          <a:xfrm>
            <a:off x="924560" y="2061845"/>
            <a:ext cx="534416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zh-CN" altLang="en-US" sz="1600" dirty="0" smtClean="0">
                <a:solidFill>
                  <a:srgbClr val="1C1C1C"/>
                </a:solidFill>
                <a:latin typeface="宋体" pitchFamily="2" charset="-122"/>
                <a:ea typeface="宋体" pitchFamily="2" charset="-122"/>
              </a:rPr>
              <a:t>格式：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 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fprintf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(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文件指针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fp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，格式字符串，输出表列</a:t>
            </a: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)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；</a:t>
            </a:r>
          </a:p>
          <a:p>
            <a:pPr eaLnBrk="0" hangingPunct="0">
              <a:defRPr/>
            </a:pPr>
            <a:endParaRPr lang="zh-CN" altLang="zh-CN" sz="16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endParaRPr lang="zh-CN" altLang="zh-CN" sz="16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endParaRPr lang="zh-CN" altLang="zh-CN" sz="16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endParaRPr lang="zh-CN" altLang="zh-CN" sz="16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endParaRPr lang="zh-CN" altLang="zh-CN" sz="16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endParaRPr lang="zh-CN" altLang="zh-CN" sz="1800" dirty="0" smtClean="0">
              <a:latin typeface="宋体" pitchFamily="2" charset="-122"/>
              <a:ea typeface="宋体" pitchFamily="2" charset="-122"/>
            </a:endParaRPr>
          </a:p>
          <a:p>
            <a:pPr eaLnBrk="0" hangingPunct="0">
              <a:defRPr/>
            </a:pPr>
            <a:r>
              <a:rPr lang="en-US" altLang="zh-CN" sz="1800" dirty="0" smtClean="0">
                <a:solidFill>
                  <a:srgbClr val="1C1C1C"/>
                </a:solidFill>
                <a:ea typeface="宋体" pitchFamily="2" charset="-122"/>
              </a:rPr>
              <a:t> </a:t>
            </a:r>
            <a:endParaRPr lang="en-US" altLang="zh-CN" sz="1800" dirty="0">
              <a:solidFill>
                <a:srgbClr val="1C1C1C"/>
              </a:solidFill>
              <a:ea typeface="宋体" pitchFamily="2" charset="-122"/>
            </a:endParaRPr>
          </a:p>
        </p:txBody>
      </p:sp>
      <p:sp>
        <p:nvSpPr>
          <p:cNvPr id="41" name="Rectangle 25"/>
          <p:cNvSpPr>
            <a:spLocks noChangeArrowheads="1"/>
          </p:cNvSpPr>
          <p:nvPr/>
        </p:nvSpPr>
        <p:spPr bwMode="gray">
          <a:xfrm>
            <a:off x="1087754" y="2721927"/>
            <a:ext cx="4540886" cy="78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 smtClean="0">
                <a:latin typeface="宋体" pitchFamily="2" charset="-122"/>
                <a:ea typeface="宋体" pitchFamily="2" charset="-122"/>
              </a:rPr>
              <a:t>功能：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按照格式字符串的指定格式，将输出表列</a:t>
            </a:r>
            <a:endParaRPr lang="en-US" altLang="zh-CN" sz="16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      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中对应的地址的数据写入</a:t>
            </a:r>
            <a:r>
              <a:rPr lang="en-US" altLang="zh-CN" sz="1600" dirty="0" err="1" smtClean="0">
                <a:latin typeface="宋体" pitchFamily="2" charset="-122"/>
                <a:ea typeface="宋体" pitchFamily="2" charset="-122"/>
              </a:rPr>
              <a:t>fp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指向的文件中。</a:t>
            </a:r>
            <a:endParaRPr lang="zh-CN" altLang="zh-CN" sz="160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2" name="Oval 30"/>
          <p:cNvSpPr>
            <a:spLocks noChangeArrowheads="1"/>
          </p:cNvSpPr>
          <p:nvPr/>
        </p:nvSpPr>
        <p:spPr bwMode="gray">
          <a:xfrm flipH="1">
            <a:off x="463866" y="1451611"/>
            <a:ext cx="531813" cy="499110"/>
          </a:xfrm>
          <a:prstGeom prst="ellipse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19050" algn="ctr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0" grpId="0"/>
      <p:bldP spid="41" grpId="0"/>
      <p:bldP spid="4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6"/>
          <p:cNvSpPr txBox="1">
            <a:spLocks noChangeArrowheads="1"/>
          </p:cNvSpPr>
          <p:nvPr/>
        </p:nvSpPr>
        <p:spPr bwMode="auto">
          <a:xfrm>
            <a:off x="2391526" y="2143263"/>
            <a:ext cx="145058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4400" u="none" strike="noStrike" cap="none" normalizeH="0" baseline="0" dirty="0" smtClean="0">
                <a:ln>
                  <a:noFill/>
                </a:ln>
                <a:solidFill>
                  <a:srgbClr val="577188"/>
                </a:solidFill>
                <a:effectLst/>
                <a:latin typeface="Impact" pitchFamily="34" charset="0"/>
                <a:cs typeface="+mn-ea"/>
              </a:rPr>
              <a:t>六</a:t>
            </a:r>
            <a:endParaRPr kumimoji="0" lang="zh-CN" sz="4400" u="none" strike="noStrike" cap="none" normalizeH="0" baseline="0" dirty="0">
              <a:ln>
                <a:noFill/>
              </a:ln>
              <a:solidFill>
                <a:srgbClr val="577188"/>
              </a:solidFill>
              <a:effectLst/>
              <a:latin typeface="Impact" pitchFamily="34" charset="0"/>
              <a:cs typeface="+mn-ea"/>
            </a:endParaRPr>
          </a:p>
        </p:txBody>
      </p:sp>
      <p:sp>
        <p:nvSpPr>
          <p:cNvPr id="36" name="TextBox 6"/>
          <p:cNvSpPr txBox="1">
            <a:spLocks noChangeArrowheads="1"/>
          </p:cNvSpPr>
          <p:nvPr/>
        </p:nvSpPr>
        <p:spPr bwMode="auto">
          <a:xfrm>
            <a:off x="3861454" y="2131400"/>
            <a:ext cx="27006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+mn-ea"/>
              </a:rPr>
              <a:t>文件的定位</a:t>
            </a:r>
            <a:endParaRPr kumimoji="0" lang="zh-CN" sz="3200" b="1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itchFamily="34" charset="0"/>
              <a:cs typeface="+mn-ea"/>
            </a:endParaRPr>
          </a:p>
        </p:txBody>
      </p:sp>
      <p:sp>
        <p:nvSpPr>
          <p:cNvPr id="38" name="TextBox 6"/>
          <p:cNvSpPr txBox="1">
            <a:spLocks noChangeArrowheads="1"/>
          </p:cNvSpPr>
          <p:nvPr/>
        </p:nvSpPr>
        <p:spPr bwMode="auto">
          <a:xfrm>
            <a:off x="2458323" y="1897071"/>
            <a:ext cx="1316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>
                <a:ln>
                  <a:noFill/>
                </a:ln>
                <a:solidFill>
                  <a:srgbClr val="577188"/>
                </a:solidFill>
                <a:effectLst/>
                <a:latin typeface="+mn-ea"/>
                <a:cs typeface="+mn-ea"/>
              </a:rPr>
              <a:t>PART</a:t>
            </a:r>
            <a:endParaRPr kumimoji="0" lang="zh-CN" sz="1800" b="0" i="0" u="none" strike="noStrike" cap="none" normalizeH="0" baseline="0" dirty="0">
              <a:ln>
                <a:noFill/>
              </a:ln>
              <a:solidFill>
                <a:srgbClr val="577188"/>
              </a:solidFill>
              <a:effectLst/>
              <a:latin typeface="Arial" pitchFamily="34" charset="0"/>
              <a:cs typeface="+mn-ea"/>
            </a:endParaRPr>
          </a:p>
        </p:txBody>
      </p:sp>
      <p:grpSp>
        <p:nvGrpSpPr>
          <p:cNvPr id="2" name="组合 10">
            <a:extLst>
              <a:ext uri="{FF2B5EF4-FFF2-40B4-BE49-F238E27FC236}">
                <a16:creationId xmlns="" xmlns:a16="http://schemas.microsoft.com/office/drawing/2014/main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12" name="Freeform 5">
              <a:extLst>
                <a:ext uri="{FF2B5EF4-FFF2-40B4-BE49-F238E27FC236}">
                  <a16:creationId xmlns="" xmlns:a16="http://schemas.microsoft.com/office/drawing/2014/main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4" name="Freeform 6">
              <a:extLst>
                <a:ext uri="{FF2B5EF4-FFF2-40B4-BE49-F238E27FC236}">
                  <a16:creationId xmlns="" xmlns:a16="http://schemas.microsoft.com/office/drawing/2014/main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5" name="Freeform 7">
              <a:extLst>
                <a:ext uri="{FF2B5EF4-FFF2-40B4-BE49-F238E27FC236}">
                  <a16:creationId xmlns="" xmlns:a16="http://schemas.microsoft.com/office/drawing/2014/main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6" name="Freeform 8">
              <a:extLst>
                <a:ext uri="{FF2B5EF4-FFF2-40B4-BE49-F238E27FC236}">
                  <a16:creationId xmlns="" xmlns:a16="http://schemas.microsoft.com/office/drawing/2014/main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7" name="Freeform 9">
              <a:extLst>
                <a:ext uri="{FF2B5EF4-FFF2-40B4-BE49-F238E27FC236}">
                  <a16:creationId xmlns="" xmlns:a16="http://schemas.microsoft.com/office/drawing/2014/main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18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椭圆 33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366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400"/>
                            </p:stCondLst>
                            <p:childTnLst>
                              <p:par>
                                <p:cTn id="2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2900"/>
                            </p:stCondLst>
                            <p:childTnLst>
                              <p:par>
                                <p:cTn id="2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8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0">
            <a:extLst>
              <a:ext uri="{FF2B5EF4-FFF2-40B4-BE49-F238E27FC236}">
                <a16:creationId xmlns="" xmlns:a16="http://schemas.microsoft.com/office/drawing/2014/main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12" name="Freeform 5">
              <a:extLst>
                <a:ext uri="{FF2B5EF4-FFF2-40B4-BE49-F238E27FC236}">
                  <a16:creationId xmlns="" xmlns:a16="http://schemas.microsoft.com/office/drawing/2014/main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4" name="Freeform 6">
              <a:extLst>
                <a:ext uri="{FF2B5EF4-FFF2-40B4-BE49-F238E27FC236}">
                  <a16:creationId xmlns="" xmlns:a16="http://schemas.microsoft.com/office/drawing/2014/main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5" name="Freeform 7">
              <a:extLst>
                <a:ext uri="{FF2B5EF4-FFF2-40B4-BE49-F238E27FC236}">
                  <a16:creationId xmlns="" xmlns:a16="http://schemas.microsoft.com/office/drawing/2014/main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6" name="Freeform 8">
              <a:extLst>
                <a:ext uri="{FF2B5EF4-FFF2-40B4-BE49-F238E27FC236}">
                  <a16:creationId xmlns="" xmlns:a16="http://schemas.microsoft.com/office/drawing/2014/main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7" name="Freeform 9">
              <a:extLst>
                <a:ext uri="{FF2B5EF4-FFF2-40B4-BE49-F238E27FC236}">
                  <a16:creationId xmlns="" xmlns:a16="http://schemas.microsoft.com/office/drawing/2014/main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18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椭圆 33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6" name="组合 45"/>
          <p:cNvGrpSpPr/>
          <p:nvPr/>
        </p:nvGrpSpPr>
        <p:grpSpPr>
          <a:xfrm>
            <a:off x="579121" y="798195"/>
            <a:ext cx="8564879" cy="3168908"/>
            <a:chOff x="579121" y="798195"/>
            <a:chExt cx="8564879" cy="3168908"/>
          </a:xfrm>
        </p:grpSpPr>
        <p:sp>
          <p:nvSpPr>
            <p:cNvPr id="35" name="AutoShape 2"/>
            <p:cNvSpPr>
              <a:spLocks noChangeArrowheads="1"/>
            </p:cNvSpPr>
            <p:nvPr/>
          </p:nvSpPr>
          <p:spPr bwMode="gray">
            <a:xfrm>
              <a:off x="4350385" y="1645920"/>
              <a:ext cx="4661535" cy="2286000"/>
            </a:xfrm>
            <a:prstGeom prst="roundRect">
              <a:avLst>
                <a:gd name="adj" fmla="val 10347"/>
              </a:avLst>
            </a:prstGeom>
            <a:solidFill>
              <a:schemeClr val="bg1"/>
            </a:solidFill>
            <a:ln w="50800">
              <a:solidFill>
                <a:schemeClr val="accent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37" name="AutoShape 4"/>
            <p:cNvSpPr>
              <a:spLocks noChangeArrowheads="1"/>
            </p:cNvSpPr>
            <p:nvPr/>
          </p:nvSpPr>
          <p:spPr bwMode="gray">
            <a:xfrm>
              <a:off x="579121" y="1645920"/>
              <a:ext cx="4267200" cy="2286000"/>
            </a:xfrm>
            <a:prstGeom prst="roundRect">
              <a:avLst>
                <a:gd name="adj" fmla="val 10347"/>
              </a:avLst>
            </a:prstGeom>
            <a:solidFill>
              <a:schemeClr val="bg1"/>
            </a:solidFill>
            <a:ln w="50800">
              <a:solidFill>
                <a:schemeClr val="folHlink"/>
              </a:solidFill>
              <a:round/>
              <a:headEnd/>
              <a:tailEnd/>
            </a:ln>
            <a:effectLst>
              <a:outerShdw dist="107763" dir="8100000" algn="ctr" rotWithShape="0">
                <a:srgbClr val="80808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38" name="Group 5"/>
            <p:cNvGrpSpPr>
              <a:grpSpLocks/>
            </p:cNvGrpSpPr>
            <p:nvPr/>
          </p:nvGrpSpPr>
          <p:grpSpPr bwMode="auto">
            <a:xfrm>
              <a:off x="3613336" y="807720"/>
              <a:ext cx="1017715" cy="1976438"/>
              <a:chOff x="2239" y="1344"/>
              <a:chExt cx="498" cy="1245"/>
            </a:xfrm>
          </p:grpSpPr>
          <p:sp>
            <p:nvSpPr>
              <p:cNvPr id="39" name="Freeform 6"/>
              <p:cNvSpPr>
                <a:spLocks/>
              </p:cNvSpPr>
              <p:nvPr/>
            </p:nvSpPr>
            <p:spPr bwMode="gray">
              <a:xfrm>
                <a:off x="2425" y="1344"/>
                <a:ext cx="233" cy="254"/>
              </a:xfrm>
              <a:custGeom>
                <a:avLst/>
                <a:gdLst>
                  <a:gd name="T0" fmla="*/ 116 w 267"/>
                  <a:gd name="T1" fmla="*/ 0 h 292"/>
                  <a:gd name="T2" fmla="*/ 140 w 267"/>
                  <a:gd name="T3" fmla="*/ 3 h 292"/>
                  <a:gd name="T4" fmla="*/ 162 w 267"/>
                  <a:gd name="T5" fmla="*/ 10 h 292"/>
                  <a:gd name="T6" fmla="*/ 182 w 267"/>
                  <a:gd name="T7" fmla="*/ 22 h 292"/>
                  <a:gd name="T8" fmla="*/ 199 w 267"/>
                  <a:gd name="T9" fmla="*/ 37 h 292"/>
                  <a:gd name="T10" fmla="*/ 214 w 267"/>
                  <a:gd name="T11" fmla="*/ 56 h 292"/>
                  <a:gd name="T12" fmla="*/ 224 w 267"/>
                  <a:gd name="T13" fmla="*/ 77 h 292"/>
                  <a:gd name="T14" fmla="*/ 231 w 267"/>
                  <a:gd name="T15" fmla="*/ 101 h 292"/>
                  <a:gd name="T16" fmla="*/ 233 w 267"/>
                  <a:gd name="T17" fmla="*/ 127 h 292"/>
                  <a:gd name="T18" fmla="*/ 231 w 267"/>
                  <a:gd name="T19" fmla="*/ 152 h 292"/>
                  <a:gd name="T20" fmla="*/ 224 w 267"/>
                  <a:gd name="T21" fmla="*/ 177 h 292"/>
                  <a:gd name="T22" fmla="*/ 214 w 267"/>
                  <a:gd name="T23" fmla="*/ 197 h 292"/>
                  <a:gd name="T24" fmla="*/ 199 w 267"/>
                  <a:gd name="T25" fmla="*/ 217 h 292"/>
                  <a:gd name="T26" fmla="*/ 182 w 267"/>
                  <a:gd name="T27" fmla="*/ 232 h 292"/>
                  <a:gd name="T28" fmla="*/ 162 w 267"/>
                  <a:gd name="T29" fmla="*/ 244 h 292"/>
                  <a:gd name="T30" fmla="*/ 140 w 267"/>
                  <a:gd name="T31" fmla="*/ 251 h 292"/>
                  <a:gd name="T32" fmla="*/ 116 w 267"/>
                  <a:gd name="T33" fmla="*/ 254 h 292"/>
                  <a:gd name="T34" fmla="*/ 90 w 267"/>
                  <a:gd name="T35" fmla="*/ 251 h 292"/>
                  <a:gd name="T36" fmla="*/ 65 w 267"/>
                  <a:gd name="T37" fmla="*/ 241 h 292"/>
                  <a:gd name="T38" fmla="*/ 45 w 267"/>
                  <a:gd name="T39" fmla="*/ 226 h 292"/>
                  <a:gd name="T40" fmla="*/ 25 w 267"/>
                  <a:gd name="T41" fmla="*/ 206 h 292"/>
                  <a:gd name="T42" fmla="*/ 11 w 267"/>
                  <a:gd name="T43" fmla="*/ 183 h 292"/>
                  <a:gd name="T44" fmla="*/ 3 w 267"/>
                  <a:gd name="T45" fmla="*/ 155 h 292"/>
                  <a:gd name="T46" fmla="*/ 0 w 267"/>
                  <a:gd name="T47" fmla="*/ 127 h 292"/>
                  <a:gd name="T48" fmla="*/ 3 w 267"/>
                  <a:gd name="T49" fmla="*/ 98 h 292"/>
                  <a:gd name="T50" fmla="*/ 11 w 267"/>
                  <a:gd name="T51" fmla="*/ 70 h 292"/>
                  <a:gd name="T52" fmla="*/ 25 w 267"/>
                  <a:gd name="T53" fmla="*/ 47 h 292"/>
                  <a:gd name="T54" fmla="*/ 45 w 267"/>
                  <a:gd name="T55" fmla="*/ 28 h 292"/>
                  <a:gd name="T56" fmla="*/ 65 w 267"/>
                  <a:gd name="T57" fmla="*/ 12 h 292"/>
                  <a:gd name="T58" fmla="*/ 90 w 267"/>
                  <a:gd name="T59" fmla="*/ 3 h 292"/>
                  <a:gd name="T60" fmla="*/ 116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0">
                <a:noFill/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0" name="Freeform 7"/>
              <p:cNvSpPr>
                <a:spLocks/>
              </p:cNvSpPr>
              <p:nvPr/>
            </p:nvSpPr>
            <p:spPr bwMode="gray">
              <a:xfrm>
                <a:off x="2239" y="1625"/>
                <a:ext cx="498" cy="964"/>
              </a:xfrm>
              <a:custGeom>
                <a:avLst/>
                <a:gdLst>
                  <a:gd name="T0" fmla="*/ 63 w 573"/>
                  <a:gd name="T1" fmla="*/ 4 h 1111"/>
                  <a:gd name="T2" fmla="*/ 26 w 573"/>
                  <a:gd name="T3" fmla="*/ 28 h 1111"/>
                  <a:gd name="T4" fmla="*/ 3 w 573"/>
                  <a:gd name="T5" fmla="*/ 65 h 1111"/>
                  <a:gd name="T6" fmla="*/ 0 w 573"/>
                  <a:gd name="T7" fmla="*/ 442 h 1111"/>
                  <a:gd name="T8" fmla="*/ 1 w 573"/>
                  <a:gd name="T9" fmla="*/ 448 h 1111"/>
                  <a:gd name="T10" fmla="*/ 8 w 573"/>
                  <a:gd name="T11" fmla="*/ 462 h 1111"/>
                  <a:gd name="T12" fmla="*/ 23 w 573"/>
                  <a:gd name="T13" fmla="*/ 477 h 1111"/>
                  <a:gd name="T14" fmla="*/ 49 w 573"/>
                  <a:gd name="T15" fmla="*/ 483 h 1111"/>
                  <a:gd name="T16" fmla="*/ 73 w 573"/>
                  <a:gd name="T17" fmla="*/ 478 h 1111"/>
                  <a:gd name="T18" fmla="*/ 87 w 573"/>
                  <a:gd name="T19" fmla="*/ 463 h 1111"/>
                  <a:gd name="T20" fmla="*/ 92 w 573"/>
                  <a:gd name="T21" fmla="*/ 448 h 1111"/>
                  <a:gd name="T22" fmla="*/ 94 w 573"/>
                  <a:gd name="T23" fmla="*/ 436 h 1111"/>
                  <a:gd name="T24" fmla="*/ 94 w 573"/>
                  <a:gd name="T25" fmla="*/ 144 h 1111"/>
                  <a:gd name="T26" fmla="*/ 117 w 573"/>
                  <a:gd name="T27" fmla="*/ 925 h 1111"/>
                  <a:gd name="T28" fmla="*/ 120 w 573"/>
                  <a:gd name="T29" fmla="*/ 931 h 1111"/>
                  <a:gd name="T30" fmla="*/ 131 w 573"/>
                  <a:gd name="T31" fmla="*/ 945 h 1111"/>
                  <a:gd name="T32" fmla="*/ 151 w 573"/>
                  <a:gd name="T33" fmla="*/ 959 h 1111"/>
                  <a:gd name="T34" fmla="*/ 173 w 573"/>
                  <a:gd name="T35" fmla="*/ 964 h 1111"/>
                  <a:gd name="T36" fmla="*/ 197 w 573"/>
                  <a:gd name="T37" fmla="*/ 963 h 1111"/>
                  <a:gd name="T38" fmla="*/ 222 w 573"/>
                  <a:gd name="T39" fmla="*/ 952 h 1111"/>
                  <a:gd name="T40" fmla="*/ 236 w 573"/>
                  <a:gd name="T41" fmla="*/ 937 h 1111"/>
                  <a:gd name="T42" fmla="*/ 242 w 573"/>
                  <a:gd name="T43" fmla="*/ 927 h 1111"/>
                  <a:gd name="T44" fmla="*/ 242 w 573"/>
                  <a:gd name="T45" fmla="*/ 433 h 1111"/>
                  <a:gd name="T46" fmla="*/ 262 w 573"/>
                  <a:gd name="T47" fmla="*/ 436 h 1111"/>
                  <a:gd name="T48" fmla="*/ 262 w 573"/>
                  <a:gd name="T49" fmla="*/ 463 h 1111"/>
                  <a:gd name="T50" fmla="*/ 264 w 573"/>
                  <a:gd name="T51" fmla="*/ 512 h 1111"/>
                  <a:gd name="T52" fmla="*/ 264 w 573"/>
                  <a:gd name="T53" fmla="*/ 576 h 1111"/>
                  <a:gd name="T54" fmla="*/ 264 w 573"/>
                  <a:gd name="T55" fmla="*/ 651 h 1111"/>
                  <a:gd name="T56" fmla="*/ 264 w 573"/>
                  <a:gd name="T57" fmla="*/ 727 h 1111"/>
                  <a:gd name="T58" fmla="*/ 265 w 573"/>
                  <a:gd name="T59" fmla="*/ 803 h 1111"/>
                  <a:gd name="T60" fmla="*/ 265 w 573"/>
                  <a:gd name="T61" fmla="*/ 871 h 1111"/>
                  <a:gd name="T62" fmla="*/ 265 w 573"/>
                  <a:gd name="T63" fmla="*/ 925 h 1111"/>
                  <a:gd name="T64" fmla="*/ 266 w 573"/>
                  <a:gd name="T65" fmla="*/ 931 h 1111"/>
                  <a:gd name="T66" fmla="*/ 274 w 573"/>
                  <a:gd name="T67" fmla="*/ 944 h 1111"/>
                  <a:gd name="T68" fmla="*/ 291 w 573"/>
                  <a:gd name="T69" fmla="*/ 957 h 1111"/>
                  <a:gd name="T70" fmla="*/ 323 w 573"/>
                  <a:gd name="T71" fmla="*/ 964 h 1111"/>
                  <a:gd name="T72" fmla="*/ 355 w 573"/>
                  <a:gd name="T73" fmla="*/ 957 h 1111"/>
                  <a:gd name="T74" fmla="*/ 373 w 573"/>
                  <a:gd name="T75" fmla="*/ 945 h 1111"/>
                  <a:gd name="T76" fmla="*/ 380 w 573"/>
                  <a:gd name="T77" fmla="*/ 931 h 1111"/>
                  <a:gd name="T78" fmla="*/ 381 w 573"/>
                  <a:gd name="T79" fmla="*/ 926 h 1111"/>
                  <a:gd name="T80" fmla="*/ 405 w 573"/>
                  <a:gd name="T81" fmla="*/ 144 h 1111"/>
                  <a:gd name="T82" fmla="*/ 407 w 573"/>
                  <a:gd name="T83" fmla="*/ 436 h 1111"/>
                  <a:gd name="T84" fmla="*/ 410 w 573"/>
                  <a:gd name="T85" fmla="*/ 449 h 1111"/>
                  <a:gd name="T86" fmla="*/ 420 w 573"/>
                  <a:gd name="T87" fmla="*/ 466 h 1111"/>
                  <a:gd name="T88" fmla="*/ 439 w 573"/>
                  <a:gd name="T89" fmla="*/ 478 h 1111"/>
                  <a:gd name="T90" fmla="*/ 466 w 573"/>
                  <a:gd name="T91" fmla="*/ 478 h 1111"/>
                  <a:gd name="T92" fmla="*/ 484 w 573"/>
                  <a:gd name="T93" fmla="*/ 466 h 1111"/>
                  <a:gd name="T94" fmla="*/ 495 w 573"/>
                  <a:gd name="T95" fmla="*/ 449 h 1111"/>
                  <a:gd name="T96" fmla="*/ 498 w 573"/>
                  <a:gd name="T97" fmla="*/ 441 h 1111"/>
                  <a:gd name="T98" fmla="*/ 497 w 573"/>
                  <a:gd name="T99" fmla="*/ 59 h 1111"/>
                  <a:gd name="T100" fmla="*/ 475 w 573"/>
                  <a:gd name="T101" fmla="*/ 24 h 1111"/>
                  <a:gd name="T102" fmla="*/ 440 w 573"/>
                  <a:gd name="T103" fmla="*/ 3 h 1111"/>
                  <a:gd name="T104" fmla="*/ 82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0" t="0" r="r" b="b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0">
                <a:noFill/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41" name="Text Box 8"/>
            <p:cNvSpPr txBox="1">
              <a:spLocks noChangeArrowheads="1"/>
            </p:cNvSpPr>
            <p:nvPr/>
          </p:nvSpPr>
          <p:spPr bwMode="gray">
            <a:xfrm>
              <a:off x="1027950" y="1905000"/>
              <a:ext cx="3706610" cy="206210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altLang="zh-CN" sz="1600" b="1" dirty="0" smtClean="0"/>
                <a:t>rewind</a:t>
              </a:r>
              <a:r>
                <a:rPr lang="zh-CN" altLang="zh-CN" sz="1600" b="1" dirty="0" smtClean="0"/>
                <a:t>函数</a:t>
              </a:r>
              <a:endParaRPr lang="en-US" altLang="zh-CN" sz="1600" b="1" dirty="0" smtClean="0"/>
            </a:p>
            <a:p>
              <a:pPr algn="ctr" eaLnBrk="0" hangingPunct="0"/>
              <a:endParaRPr lang="en-US" altLang="zh-CN" sz="1600" dirty="0" smtClean="0">
                <a:latin typeface="宋体" pitchFamily="2" charset="-122"/>
                <a:ea typeface="宋体" pitchFamily="2" charset="-122"/>
              </a:endParaRPr>
            </a:p>
            <a:p>
              <a:pPr eaLnBrk="0" hangingPunct="0"/>
              <a:r>
                <a:rPr lang="zh-CN" altLang="en-US" sz="1600" b="1" dirty="0" smtClean="0">
                  <a:latin typeface="宋体" pitchFamily="2" charset="-122"/>
                  <a:ea typeface="宋体" pitchFamily="2" charset="-122"/>
                </a:rPr>
                <a:t>调用格式：</a:t>
              </a:r>
              <a:endParaRPr lang="en-US" altLang="zh-CN" sz="1600" b="1" dirty="0" smtClean="0">
                <a:latin typeface="宋体" pitchFamily="2" charset="-122"/>
                <a:ea typeface="宋体" pitchFamily="2" charset="-122"/>
              </a:endParaRPr>
            </a:p>
            <a:p>
              <a:pPr eaLnBrk="0" hangingPunct="0"/>
              <a:r>
                <a:rPr lang="en-US" altLang="zh-CN" sz="1600" dirty="0" smtClean="0">
                  <a:latin typeface="宋体" pitchFamily="2" charset="-122"/>
                  <a:ea typeface="宋体" pitchFamily="2" charset="-122"/>
                </a:rPr>
                <a:t>    rewind</a:t>
              </a:r>
              <a:r>
                <a:rPr lang="zh-CN" altLang="zh-CN" sz="1600" dirty="0" smtClean="0">
                  <a:latin typeface="宋体" pitchFamily="2" charset="-122"/>
                  <a:ea typeface="宋体" pitchFamily="2" charset="-122"/>
                </a:rPr>
                <a:t>（文件指针</a:t>
              </a:r>
              <a:r>
                <a:rPr lang="en-US" altLang="zh-CN" sz="1600" dirty="0" err="1" smtClean="0">
                  <a:latin typeface="宋体" pitchFamily="2" charset="-122"/>
                  <a:ea typeface="宋体" pitchFamily="2" charset="-122"/>
                </a:rPr>
                <a:t>fp</a:t>
              </a:r>
              <a:r>
                <a:rPr lang="zh-CN" altLang="zh-CN" sz="1600" dirty="0" smtClean="0">
                  <a:latin typeface="宋体" pitchFamily="2" charset="-122"/>
                  <a:ea typeface="宋体" pitchFamily="2" charset="-122"/>
                </a:rPr>
                <a:t>）；</a:t>
              </a:r>
              <a:endParaRPr lang="en-US" altLang="zh-CN" sz="1600" dirty="0" smtClean="0">
                <a:latin typeface="宋体" pitchFamily="2" charset="-122"/>
                <a:ea typeface="宋体" pitchFamily="2" charset="-122"/>
              </a:endParaRPr>
            </a:p>
            <a:p>
              <a:pPr eaLnBrk="0" hangingPunct="0"/>
              <a:r>
                <a:rPr lang="zh-CN" altLang="zh-CN" sz="1600" b="1" dirty="0" smtClean="0">
                  <a:latin typeface="宋体" pitchFamily="2" charset="-122"/>
                  <a:ea typeface="宋体" pitchFamily="2" charset="-122"/>
                </a:rPr>
                <a:t>作用</a:t>
              </a:r>
              <a:r>
                <a:rPr lang="zh-CN" altLang="en-US" sz="1600" b="1" dirty="0" smtClean="0">
                  <a:latin typeface="宋体" pitchFamily="2" charset="-122"/>
                  <a:ea typeface="宋体" pitchFamily="2" charset="-122"/>
                </a:rPr>
                <a:t>：</a:t>
              </a:r>
              <a:endParaRPr lang="en-US" altLang="zh-CN" sz="1600" b="1" dirty="0" smtClean="0">
                <a:latin typeface="宋体" pitchFamily="2" charset="-122"/>
                <a:ea typeface="宋体" pitchFamily="2" charset="-122"/>
              </a:endParaRPr>
            </a:p>
            <a:p>
              <a:pPr eaLnBrk="0" hangingPunct="0"/>
              <a:r>
                <a:rPr lang="en-US" altLang="zh-CN" sz="1600" dirty="0" smtClean="0">
                  <a:latin typeface="宋体" pitchFamily="2" charset="-122"/>
                  <a:ea typeface="宋体" pitchFamily="2" charset="-122"/>
                </a:rPr>
                <a:t>    </a:t>
              </a:r>
              <a:r>
                <a:rPr lang="zh-CN" altLang="zh-CN" sz="1600" dirty="0" smtClean="0">
                  <a:latin typeface="宋体" pitchFamily="2" charset="-122"/>
                  <a:ea typeface="宋体" pitchFamily="2" charset="-122"/>
                </a:rPr>
                <a:t>使位置指针指向文件的开头，该函数没有返回值。</a:t>
              </a:r>
            </a:p>
            <a:p>
              <a:pPr eaLnBrk="0" hangingPunct="0"/>
              <a:endParaRPr lang="zh-CN" altLang="zh-CN" sz="1600" dirty="0">
                <a:latin typeface="宋体" pitchFamily="2" charset="-122"/>
                <a:ea typeface="宋体" pitchFamily="2" charset="-122"/>
              </a:endParaRPr>
            </a:p>
          </p:txBody>
        </p:sp>
        <p:sp>
          <p:nvSpPr>
            <p:cNvPr id="42" name="Text Box 9"/>
            <p:cNvSpPr txBox="1">
              <a:spLocks noChangeArrowheads="1"/>
            </p:cNvSpPr>
            <p:nvPr/>
          </p:nvSpPr>
          <p:spPr bwMode="gray">
            <a:xfrm>
              <a:off x="5008880" y="1955800"/>
              <a:ext cx="4135120" cy="181588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zh-CN" altLang="en-US" sz="1600" b="1" dirty="0" smtClean="0">
                  <a:solidFill>
                    <a:srgbClr val="000000"/>
                  </a:solidFill>
                  <a:ea typeface="宋体" pitchFamily="2" charset="-122"/>
                </a:rPr>
                <a:t>                    </a:t>
              </a:r>
              <a:r>
                <a:rPr lang="en-US" altLang="zh-CN" sz="1600" b="1" dirty="0" err="1" smtClean="0"/>
                <a:t>fseek</a:t>
              </a:r>
              <a:r>
                <a:rPr lang="zh-CN" altLang="zh-CN" sz="1600" b="1" dirty="0" smtClean="0"/>
                <a:t>函数</a:t>
              </a:r>
              <a:endParaRPr lang="zh-CN" altLang="zh-CN" sz="1600" dirty="0" smtClean="0"/>
            </a:p>
            <a:p>
              <a:pPr eaLnBrk="0" hangingPunct="0"/>
              <a:endParaRPr lang="en-US" altLang="zh-CN" sz="1600" b="1" dirty="0" smtClean="0">
                <a:solidFill>
                  <a:srgbClr val="000000"/>
                </a:solidFill>
                <a:ea typeface="宋体" pitchFamily="2" charset="-122"/>
              </a:endParaRPr>
            </a:p>
            <a:p>
              <a:pPr eaLnBrk="0" hangingPunct="0"/>
              <a:r>
                <a:rPr lang="zh-CN" altLang="en-US" sz="1600" b="1" dirty="0" smtClean="0">
                  <a:latin typeface="宋体" pitchFamily="2" charset="-122"/>
                  <a:ea typeface="宋体" pitchFamily="2" charset="-122"/>
                </a:rPr>
                <a:t>  调用格式：</a:t>
              </a:r>
              <a:endParaRPr lang="en-US" altLang="zh-CN" sz="1600" b="1" dirty="0" smtClean="0">
                <a:latin typeface="宋体" pitchFamily="2" charset="-122"/>
                <a:ea typeface="宋体" pitchFamily="2" charset="-122"/>
              </a:endParaRPr>
            </a:p>
            <a:p>
              <a:r>
                <a:rPr lang="en-US" altLang="zh-CN" sz="1600" dirty="0" smtClean="0">
                  <a:latin typeface="宋体" pitchFamily="2" charset="-122"/>
                  <a:ea typeface="宋体" pitchFamily="2" charset="-122"/>
                </a:rPr>
                <a:t>  </a:t>
              </a:r>
              <a:r>
                <a:rPr lang="en-US" altLang="zh-CN" sz="1600" dirty="0" err="1" smtClean="0">
                  <a:latin typeface="宋体" pitchFamily="2" charset="-122"/>
                  <a:ea typeface="宋体" pitchFamily="2" charset="-122"/>
                </a:rPr>
                <a:t>fseek</a:t>
              </a:r>
              <a:r>
                <a:rPr lang="zh-CN" altLang="zh-CN" sz="1600" dirty="0" smtClean="0">
                  <a:latin typeface="宋体" pitchFamily="2" charset="-122"/>
                  <a:ea typeface="宋体" pitchFamily="2" charset="-122"/>
                </a:rPr>
                <a:t>（文件指针</a:t>
              </a:r>
              <a:r>
                <a:rPr lang="en-US" altLang="zh-CN" sz="1600" dirty="0" err="1" smtClean="0">
                  <a:latin typeface="宋体" pitchFamily="2" charset="-122"/>
                  <a:ea typeface="宋体" pitchFamily="2" charset="-122"/>
                </a:rPr>
                <a:t>fp</a:t>
              </a:r>
              <a:r>
                <a:rPr lang="zh-CN" altLang="zh-CN" sz="1600" dirty="0" smtClean="0">
                  <a:latin typeface="宋体" pitchFamily="2" charset="-122"/>
                  <a:ea typeface="宋体" pitchFamily="2" charset="-122"/>
                </a:rPr>
                <a:t>，位移量，起始点）；</a:t>
              </a:r>
            </a:p>
            <a:p>
              <a:pPr eaLnBrk="0" hangingPunct="0"/>
              <a:r>
                <a:rPr lang="en-US" altLang="zh-CN" sz="1600" b="1" dirty="0" smtClean="0">
                  <a:latin typeface="宋体" pitchFamily="2" charset="-122"/>
                  <a:ea typeface="宋体" pitchFamily="2" charset="-122"/>
                </a:rPr>
                <a:t>  </a:t>
              </a:r>
              <a:r>
                <a:rPr lang="zh-CN" altLang="zh-CN" sz="1600" b="1" dirty="0" smtClean="0">
                  <a:latin typeface="宋体" pitchFamily="2" charset="-122"/>
                  <a:ea typeface="宋体" pitchFamily="2" charset="-122"/>
                </a:rPr>
                <a:t>作用</a:t>
              </a:r>
              <a:r>
                <a:rPr lang="zh-CN" altLang="en-US" sz="1600" b="1" dirty="0" smtClean="0">
                  <a:latin typeface="宋体" pitchFamily="2" charset="-122"/>
                  <a:ea typeface="宋体" pitchFamily="2" charset="-122"/>
                </a:rPr>
                <a:t>：</a:t>
              </a:r>
              <a:endParaRPr lang="en-US" altLang="zh-CN" sz="1600" b="1" dirty="0" smtClean="0">
                <a:latin typeface="宋体" pitchFamily="2" charset="-122"/>
                <a:ea typeface="宋体" pitchFamily="2" charset="-122"/>
              </a:endParaRPr>
            </a:p>
            <a:p>
              <a:pPr eaLnBrk="0" hangingPunct="0"/>
              <a:r>
                <a:rPr lang="en-US" altLang="zh-CN" sz="1600" dirty="0" smtClean="0">
                  <a:latin typeface="宋体" pitchFamily="2" charset="-122"/>
                  <a:ea typeface="宋体" pitchFamily="2" charset="-122"/>
                </a:rPr>
                <a:t>    </a:t>
              </a:r>
              <a:r>
                <a:rPr lang="zh-CN" altLang="zh-CN" sz="1600" dirty="0" smtClean="0">
                  <a:latin typeface="宋体" pitchFamily="2" charset="-122"/>
                  <a:ea typeface="宋体" pitchFamily="2" charset="-122"/>
                </a:rPr>
                <a:t>使位置指针指向文件的开头，该函数没有返回值。</a:t>
              </a:r>
            </a:p>
          </p:txBody>
        </p:sp>
        <p:grpSp>
          <p:nvGrpSpPr>
            <p:cNvPr id="43" name="Group 10"/>
            <p:cNvGrpSpPr>
              <a:grpSpLocks/>
            </p:cNvGrpSpPr>
            <p:nvPr/>
          </p:nvGrpSpPr>
          <p:grpSpPr bwMode="auto">
            <a:xfrm>
              <a:off x="4478689" y="798195"/>
              <a:ext cx="1017715" cy="1976438"/>
              <a:chOff x="2791" y="1338"/>
              <a:chExt cx="498" cy="1245"/>
            </a:xfrm>
          </p:grpSpPr>
          <p:sp>
            <p:nvSpPr>
              <p:cNvPr id="44" name="Freeform 11"/>
              <p:cNvSpPr>
                <a:spLocks/>
              </p:cNvSpPr>
              <p:nvPr/>
            </p:nvSpPr>
            <p:spPr bwMode="gray">
              <a:xfrm>
                <a:off x="2916" y="1338"/>
                <a:ext cx="233" cy="254"/>
              </a:xfrm>
              <a:custGeom>
                <a:avLst/>
                <a:gdLst>
                  <a:gd name="T0" fmla="*/ 116 w 267"/>
                  <a:gd name="T1" fmla="*/ 0 h 292"/>
                  <a:gd name="T2" fmla="*/ 140 w 267"/>
                  <a:gd name="T3" fmla="*/ 3 h 292"/>
                  <a:gd name="T4" fmla="*/ 162 w 267"/>
                  <a:gd name="T5" fmla="*/ 10 h 292"/>
                  <a:gd name="T6" fmla="*/ 182 w 267"/>
                  <a:gd name="T7" fmla="*/ 22 h 292"/>
                  <a:gd name="T8" fmla="*/ 199 w 267"/>
                  <a:gd name="T9" fmla="*/ 37 h 292"/>
                  <a:gd name="T10" fmla="*/ 214 w 267"/>
                  <a:gd name="T11" fmla="*/ 56 h 292"/>
                  <a:gd name="T12" fmla="*/ 224 w 267"/>
                  <a:gd name="T13" fmla="*/ 77 h 292"/>
                  <a:gd name="T14" fmla="*/ 231 w 267"/>
                  <a:gd name="T15" fmla="*/ 101 h 292"/>
                  <a:gd name="T16" fmla="*/ 233 w 267"/>
                  <a:gd name="T17" fmla="*/ 127 h 292"/>
                  <a:gd name="T18" fmla="*/ 231 w 267"/>
                  <a:gd name="T19" fmla="*/ 152 h 292"/>
                  <a:gd name="T20" fmla="*/ 224 w 267"/>
                  <a:gd name="T21" fmla="*/ 177 h 292"/>
                  <a:gd name="T22" fmla="*/ 214 w 267"/>
                  <a:gd name="T23" fmla="*/ 197 h 292"/>
                  <a:gd name="T24" fmla="*/ 199 w 267"/>
                  <a:gd name="T25" fmla="*/ 217 h 292"/>
                  <a:gd name="T26" fmla="*/ 182 w 267"/>
                  <a:gd name="T27" fmla="*/ 232 h 292"/>
                  <a:gd name="T28" fmla="*/ 162 w 267"/>
                  <a:gd name="T29" fmla="*/ 244 h 292"/>
                  <a:gd name="T30" fmla="*/ 140 w 267"/>
                  <a:gd name="T31" fmla="*/ 251 h 292"/>
                  <a:gd name="T32" fmla="*/ 116 w 267"/>
                  <a:gd name="T33" fmla="*/ 254 h 292"/>
                  <a:gd name="T34" fmla="*/ 90 w 267"/>
                  <a:gd name="T35" fmla="*/ 251 h 292"/>
                  <a:gd name="T36" fmla="*/ 65 w 267"/>
                  <a:gd name="T37" fmla="*/ 241 h 292"/>
                  <a:gd name="T38" fmla="*/ 45 w 267"/>
                  <a:gd name="T39" fmla="*/ 226 h 292"/>
                  <a:gd name="T40" fmla="*/ 25 w 267"/>
                  <a:gd name="T41" fmla="*/ 206 h 292"/>
                  <a:gd name="T42" fmla="*/ 11 w 267"/>
                  <a:gd name="T43" fmla="*/ 183 h 292"/>
                  <a:gd name="T44" fmla="*/ 3 w 267"/>
                  <a:gd name="T45" fmla="*/ 155 h 292"/>
                  <a:gd name="T46" fmla="*/ 0 w 267"/>
                  <a:gd name="T47" fmla="*/ 127 h 292"/>
                  <a:gd name="T48" fmla="*/ 3 w 267"/>
                  <a:gd name="T49" fmla="*/ 98 h 292"/>
                  <a:gd name="T50" fmla="*/ 11 w 267"/>
                  <a:gd name="T51" fmla="*/ 70 h 292"/>
                  <a:gd name="T52" fmla="*/ 25 w 267"/>
                  <a:gd name="T53" fmla="*/ 47 h 292"/>
                  <a:gd name="T54" fmla="*/ 45 w 267"/>
                  <a:gd name="T55" fmla="*/ 28 h 292"/>
                  <a:gd name="T56" fmla="*/ 65 w 267"/>
                  <a:gd name="T57" fmla="*/ 12 h 292"/>
                  <a:gd name="T58" fmla="*/ 90 w 267"/>
                  <a:gd name="T59" fmla="*/ 3 h 292"/>
                  <a:gd name="T60" fmla="*/ 116 w 267"/>
                  <a:gd name="T61" fmla="*/ 0 h 29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267" h="292">
                    <a:moveTo>
                      <a:pt x="133" y="0"/>
                    </a:moveTo>
                    <a:lnTo>
                      <a:pt x="161" y="3"/>
                    </a:lnTo>
                    <a:lnTo>
                      <a:pt x="186" y="12"/>
                    </a:lnTo>
                    <a:lnTo>
                      <a:pt x="209" y="25"/>
                    </a:lnTo>
                    <a:lnTo>
                      <a:pt x="228" y="42"/>
                    </a:lnTo>
                    <a:lnTo>
                      <a:pt x="245" y="64"/>
                    </a:lnTo>
                    <a:lnTo>
                      <a:pt x="257" y="88"/>
                    </a:lnTo>
                    <a:lnTo>
                      <a:pt x="265" y="116"/>
                    </a:lnTo>
                    <a:lnTo>
                      <a:pt x="267" y="146"/>
                    </a:lnTo>
                    <a:lnTo>
                      <a:pt x="265" y="175"/>
                    </a:lnTo>
                    <a:lnTo>
                      <a:pt x="257" y="203"/>
                    </a:lnTo>
                    <a:lnTo>
                      <a:pt x="245" y="227"/>
                    </a:lnTo>
                    <a:lnTo>
                      <a:pt x="228" y="249"/>
                    </a:lnTo>
                    <a:lnTo>
                      <a:pt x="209" y="267"/>
                    </a:lnTo>
                    <a:lnTo>
                      <a:pt x="186" y="281"/>
                    </a:lnTo>
                    <a:lnTo>
                      <a:pt x="161" y="289"/>
                    </a:lnTo>
                    <a:lnTo>
                      <a:pt x="133" y="292"/>
                    </a:lnTo>
                    <a:lnTo>
                      <a:pt x="103" y="288"/>
                    </a:lnTo>
                    <a:lnTo>
                      <a:pt x="75" y="277"/>
                    </a:lnTo>
                    <a:lnTo>
                      <a:pt x="51" y="260"/>
                    </a:lnTo>
                    <a:lnTo>
                      <a:pt x="29" y="237"/>
                    </a:lnTo>
                    <a:lnTo>
                      <a:pt x="13" y="210"/>
                    </a:lnTo>
                    <a:lnTo>
                      <a:pt x="4" y="178"/>
                    </a:lnTo>
                    <a:lnTo>
                      <a:pt x="0" y="146"/>
                    </a:lnTo>
                    <a:lnTo>
                      <a:pt x="4" y="113"/>
                    </a:lnTo>
                    <a:lnTo>
                      <a:pt x="13" y="81"/>
                    </a:lnTo>
                    <a:lnTo>
                      <a:pt x="29" y="54"/>
                    </a:lnTo>
                    <a:lnTo>
                      <a:pt x="51" y="32"/>
                    </a:lnTo>
                    <a:lnTo>
                      <a:pt x="75" y="14"/>
                    </a:lnTo>
                    <a:lnTo>
                      <a:pt x="103" y="3"/>
                    </a:lnTo>
                    <a:lnTo>
                      <a:pt x="133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5" name="Freeform 12"/>
              <p:cNvSpPr>
                <a:spLocks/>
              </p:cNvSpPr>
              <p:nvPr/>
            </p:nvSpPr>
            <p:spPr bwMode="gray">
              <a:xfrm>
                <a:off x="2791" y="1619"/>
                <a:ext cx="498" cy="964"/>
              </a:xfrm>
              <a:custGeom>
                <a:avLst/>
                <a:gdLst>
                  <a:gd name="T0" fmla="*/ 63 w 573"/>
                  <a:gd name="T1" fmla="*/ 4 h 1111"/>
                  <a:gd name="T2" fmla="*/ 26 w 573"/>
                  <a:gd name="T3" fmla="*/ 28 h 1111"/>
                  <a:gd name="T4" fmla="*/ 3 w 573"/>
                  <a:gd name="T5" fmla="*/ 65 h 1111"/>
                  <a:gd name="T6" fmla="*/ 0 w 573"/>
                  <a:gd name="T7" fmla="*/ 442 h 1111"/>
                  <a:gd name="T8" fmla="*/ 1 w 573"/>
                  <a:gd name="T9" fmla="*/ 448 h 1111"/>
                  <a:gd name="T10" fmla="*/ 8 w 573"/>
                  <a:gd name="T11" fmla="*/ 462 h 1111"/>
                  <a:gd name="T12" fmla="*/ 23 w 573"/>
                  <a:gd name="T13" fmla="*/ 477 h 1111"/>
                  <a:gd name="T14" fmla="*/ 49 w 573"/>
                  <a:gd name="T15" fmla="*/ 483 h 1111"/>
                  <a:gd name="T16" fmla="*/ 73 w 573"/>
                  <a:gd name="T17" fmla="*/ 478 h 1111"/>
                  <a:gd name="T18" fmla="*/ 87 w 573"/>
                  <a:gd name="T19" fmla="*/ 463 h 1111"/>
                  <a:gd name="T20" fmla="*/ 92 w 573"/>
                  <a:gd name="T21" fmla="*/ 448 h 1111"/>
                  <a:gd name="T22" fmla="*/ 94 w 573"/>
                  <a:gd name="T23" fmla="*/ 436 h 1111"/>
                  <a:gd name="T24" fmla="*/ 94 w 573"/>
                  <a:gd name="T25" fmla="*/ 144 h 1111"/>
                  <a:gd name="T26" fmla="*/ 117 w 573"/>
                  <a:gd name="T27" fmla="*/ 925 h 1111"/>
                  <a:gd name="T28" fmla="*/ 120 w 573"/>
                  <a:gd name="T29" fmla="*/ 931 h 1111"/>
                  <a:gd name="T30" fmla="*/ 131 w 573"/>
                  <a:gd name="T31" fmla="*/ 945 h 1111"/>
                  <a:gd name="T32" fmla="*/ 151 w 573"/>
                  <a:gd name="T33" fmla="*/ 959 h 1111"/>
                  <a:gd name="T34" fmla="*/ 173 w 573"/>
                  <a:gd name="T35" fmla="*/ 964 h 1111"/>
                  <a:gd name="T36" fmla="*/ 197 w 573"/>
                  <a:gd name="T37" fmla="*/ 963 h 1111"/>
                  <a:gd name="T38" fmla="*/ 222 w 573"/>
                  <a:gd name="T39" fmla="*/ 952 h 1111"/>
                  <a:gd name="T40" fmla="*/ 236 w 573"/>
                  <a:gd name="T41" fmla="*/ 937 h 1111"/>
                  <a:gd name="T42" fmla="*/ 242 w 573"/>
                  <a:gd name="T43" fmla="*/ 927 h 1111"/>
                  <a:gd name="T44" fmla="*/ 242 w 573"/>
                  <a:gd name="T45" fmla="*/ 433 h 1111"/>
                  <a:gd name="T46" fmla="*/ 262 w 573"/>
                  <a:gd name="T47" fmla="*/ 436 h 1111"/>
                  <a:gd name="T48" fmla="*/ 262 w 573"/>
                  <a:gd name="T49" fmla="*/ 463 h 1111"/>
                  <a:gd name="T50" fmla="*/ 264 w 573"/>
                  <a:gd name="T51" fmla="*/ 512 h 1111"/>
                  <a:gd name="T52" fmla="*/ 264 w 573"/>
                  <a:gd name="T53" fmla="*/ 576 h 1111"/>
                  <a:gd name="T54" fmla="*/ 264 w 573"/>
                  <a:gd name="T55" fmla="*/ 651 h 1111"/>
                  <a:gd name="T56" fmla="*/ 264 w 573"/>
                  <a:gd name="T57" fmla="*/ 727 h 1111"/>
                  <a:gd name="T58" fmla="*/ 265 w 573"/>
                  <a:gd name="T59" fmla="*/ 803 h 1111"/>
                  <a:gd name="T60" fmla="*/ 265 w 573"/>
                  <a:gd name="T61" fmla="*/ 871 h 1111"/>
                  <a:gd name="T62" fmla="*/ 265 w 573"/>
                  <a:gd name="T63" fmla="*/ 925 h 1111"/>
                  <a:gd name="T64" fmla="*/ 266 w 573"/>
                  <a:gd name="T65" fmla="*/ 931 h 1111"/>
                  <a:gd name="T66" fmla="*/ 274 w 573"/>
                  <a:gd name="T67" fmla="*/ 944 h 1111"/>
                  <a:gd name="T68" fmla="*/ 291 w 573"/>
                  <a:gd name="T69" fmla="*/ 957 h 1111"/>
                  <a:gd name="T70" fmla="*/ 323 w 573"/>
                  <a:gd name="T71" fmla="*/ 964 h 1111"/>
                  <a:gd name="T72" fmla="*/ 355 w 573"/>
                  <a:gd name="T73" fmla="*/ 957 h 1111"/>
                  <a:gd name="T74" fmla="*/ 373 w 573"/>
                  <a:gd name="T75" fmla="*/ 945 h 1111"/>
                  <a:gd name="T76" fmla="*/ 380 w 573"/>
                  <a:gd name="T77" fmla="*/ 931 h 1111"/>
                  <a:gd name="T78" fmla="*/ 381 w 573"/>
                  <a:gd name="T79" fmla="*/ 926 h 1111"/>
                  <a:gd name="T80" fmla="*/ 405 w 573"/>
                  <a:gd name="T81" fmla="*/ 144 h 1111"/>
                  <a:gd name="T82" fmla="*/ 407 w 573"/>
                  <a:gd name="T83" fmla="*/ 436 h 1111"/>
                  <a:gd name="T84" fmla="*/ 410 w 573"/>
                  <a:gd name="T85" fmla="*/ 449 h 1111"/>
                  <a:gd name="T86" fmla="*/ 420 w 573"/>
                  <a:gd name="T87" fmla="*/ 466 h 1111"/>
                  <a:gd name="T88" fmla="*/ 439 w 573"/>
                  <a:gd name="T89" fmla="*/ 478 h 1111"/>
                  <a:gd name="T90" fmla="*/ 466 w 573"/>
                  <a:gd name="T91" fmla="*/ 478 h 1111"/>
                  <a:gd name="T92" fmla="*/ 484 w 573"/>
                  <a:gd name="T93" fmla="*/ 466 h 1111"/>
                  <a:gd name="T94" fmla="*/ 495 w 573"/>
                  <a:gd name="T95" fmla="*/ 449 h 1111"/>
                  <a:gd name="T96" fmla="*/ 498 w 573"/>
                  <a:gd name="T97" fmla="*/ 441 h 1111"/>
                  <a:gd name="T98" fmla="*/ 497 w 573"/>
                  <a:gd name="T99" fmla="*/ 59 h 1111"/>
                  <a:gd name="T100" fmla="*/ 475 w 573"/>
                  <a:gd name="T101" fmla="*/ 24 h 1111"/>
                  <a:gd name="T102" fmla="*/ 440 w 573"/>
                  <a:gd name="T103" fmla="*/ 3 h 1111"/>
                  <a:gd name="T104" fmla="*/ 82 w 573"/>
                  <a:gd name="T105" fmla="*/ 0 h 111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0" t="0" r="r" b="b"/>
                <a:pathLst>
                  <a:path w="573" h="1111">
                    <a:moveTo>
                      <a:pt x="94" y="0"/>
                    </a:moveTo>
                    <a:lnTo>
                      <a:pt x="72" y="5"/>
                    </a:lnTo>
                    <a:lnTo>
                      <a:pt x="50" y="16"/>
                    </a:lnTo>
                    <a:lnTo>
                      <a:pt x="30" y="32"/>
                    </a:lnTo>
                    <a:lnTo>
                      <a:pt x="15" y="53"/>
                    </a:lnTo>
                    <a:lnTo>
                      <a:pt x="4" y="75"/>
                    </a:lnTo>
                    <a:lnTo>
                      <a:pt x="0" y="99"/>
                    </a:lnTo>
                    <a:lnTo>
                      <a:pt x="0" y="509"/>
                    </a:lnTo>
                    <a:lnTo>
                      <a:pt x="0" y="511"/>
                    </a:lnTo>
                    <a:lnTo>
                      <a:pt x="1" y="516"/>
                    </a:lnTo>
                    <a:lnTo>
                      <a:pt x="4" y="525"/>
                    </a:lnTo>
                    <a:lnTo>
                      <a:pt x="9" y="533"/>
                    </a:lnTo>
                    <a:lnTo>
                      <a:pt x="16" y="543"/>
                    </a:lnTo>
                    <a:lnTo>
                      <a:pt x="26" y="550"/>
                    </a:lnTo>
                    <a:lnTo>
                      <a:pt x="39" y="556"/>
                    </a:lnTo>
                    <a:lnTo>
                      <a:pt x="56" y="557"/>
                    </a:lnTo>
                    <a:lnTo>
                      <a:pt x="72" y="556"/>
                    </a:lnTo>
                    <a:lnTo>
                      <a:pt x="84" y="551"/>
                    </a:lnTo>
                    <a:lnTo>
                      <a:pt x="92" y="543"/>
                    </a:lnTo>
                    <a:lnTo>
                      <a:pt x="100" y="534"/>
                    </a:lnTo>
                    <a:lnTo>
                      <a:pt x="103" y="525"/>
                    </a:lnTo>
                    <a:lnTo>
                      <a:pt x="106" y="516"/>
                    </a:lnTo>
                    <a:lnTo>
                      <a:pt x="107" y="508"/>
                    </a:lnTo>
                    <a:lnTo>
                      <a:pt x="108" y="503"/>
                    </a:lnTo>
                    <a:lnTo>
                      <a:pt x="108" y="500"/>
                    </a:lnTo>
                    <a:lnTo>
                      <a:pt x="108" y="166"/>
                    </a:lnTo>
                    <a:lnTo>
                      <a:pt x="134" y="167"/>
                    </a:lnTo>
                    <a:lnTo>
                      <a:pt x="135" y="1066"/>
                    </a:lnTo>
                    <a:lnTo>
                      <a:pt x="136" y="1068"/>
                    </a:lnTo>
                    <a:lnTo>
                      <a:pt x="138" y="1073"/>
                    </a:lnTo>
                    <a:lnTo>
                      <a:pt x="143" y="1080"/>
                    </a:lnTo>
                    <a:lnTo>
                      <a:pt x="151" y="1089"/>
                    </a:lnTo>
                    <a:lnTo>
                      <a:pt x="162" y="1097"/>
                    </a:lnTo>
                    <a:lnTo>
                      <a:pt x="174" y="1105"/>
                    </a:lnTo>
                    <a:lnTo>
                      <a:pt x="189" y="1110"/>
                    </a:lnTo>
                    <a:lnTo>
                      <a:pt x="199" y="1111"/>
                    </a:lnTo>
                    <a:lnTo>
                      <a:pt x="217" y="1111"/>
                    </a:lnTo>
                    <a:lnTo>
                      <a:pt x="227" y="1110"/>
                    </a:lnTo>
                    <a:lnTo>
                      <a:pt x="243" y="1105"/>
                    </a:lnTo>
                    <a:lnTo>
                      <a:pt x="255" y="1097"/>
                    </a:lnTo>
                    <a:lnTo>
                      <a:pt x="265" y="1089"/>
                    </a:lnTo>
                    <a:lnTo>
                      <a:pt x="272" y="1080"/>
                    </a:lnTo>
                    <a:lnTo>
                      <a:pt x="276" y="1073"/>
                    </a:lnTo>
                    <a:lnTo>
                      <a:pt x="278" y="1068"/>
                    </a:lnTo>
                    <a:lnTo>
                      <a:pt x="279" y="1066"/>
                    </a:lnTo>
                    <a:lnTo>
                      <a:pt x="279" y="499"/>
                    </a:lnTo>
                    <a:lnTo>
                      <a:pt x="302" y="499"/>
                    </a:lnTo>
                    <a:lnTo>
                      <a:pt x="302" y="503"/>
                    </a:lnTo>
                    <a:lnTo>
                      <a:pt x="302" y="515"/>
                    </a:lnTo>
                    <a:lnTo>
                      <a:pt x="302" y="534"/>
                    </a:lnTo>
                    <a:lnTo>
                      <a:pt x="302" y="560"/>
                    </a:lnTo>
                    <a:lnTo>
                      <a:pt x="304" y="590"/>
                    </a:lnTo>
                    <a:lnTo>
                      <a:pt x="304" y="626"/>
                    </a:lnTo>
                    <a:lnTo>
                      <a:pt x="304" y="664"/>
                    </a:lnTo>
                    <a:lnTo>
                      <a:pt x="304" y="706"/>
                    </a:lnTo>
                    <a:lnTo>
                      <a:pt x="304" y="750"/>
                    </a:lnTo>
                    <a:lnTo>
                      <a:pt x="304" y="793"/>
                    </a:lnTo>
                    <a:lnTo>
                      <a:pt x="304" y="838"/>
                    </a:lnTo>
                    <a:lnTo>
                      <a:pt x="305" y="882"/>
                    </a:lnTo>
                    <a:lnTo>
                      <a:pt x="305" y="926"/>
                    </a:lnTo>
                    <a:lnTo>
                      <a:pt x="305" y="966"/>
                    </a:lnTo>
                    <a:lnTo>
                      <a:pt x="305" y="1004"/>
                    </a:lnTo>
                    <a:lnTo>
                      <a:pt x="305" y="1037"/>
                    </a:lnTo>
                    <a:lnTo>
                      <a:pt x="305" y="1066"/>
                    </a:lnTo>
                    <a:lnTo>
                      <a:pt x="305" y="1067"/>
                    </a:lnTo>
                    <a:lnTo>
                      <a:pt x="306" y="1073"/>
                    </a:lnTo>
                    <a:lnTo>
                      <a:pt x="310" y="1079"/>
                    </a:lnTo>
                    <a:lnTo>
                      <a:pt x="315" y="1088"/>
                    </a:lnTo>
                    <a:lnTo>
                      <a:pt x="323" y="1096"/>
                    </a:lnTo>
                    <a:lnTo>
                      <a:pt x="335" y="1103"/>
                    </a:lnTo>
                    <a:lnTo>
                      <a:pt x="351" y="1108"/>
                    </a:lnTo>
                    <a:lnTo>
                      <a:pt x="372" y="1111"/>
                    </a:lnTo>
                    <a:lnTo>
                      <a:pt x="392" y="1108"/>
                    </a:lnTo>
                    <a:lnTo>
                      <a:pt x="408" y="1103"/>
                    </a:lnTo>
                    <a:lnTo>
                      <a:pt x="420" y="1096"/>
                    </a:lnTo>
                    <a:lnTo>
                      <a:pt x="429" y="1089"/>
                    </a:lnTo>
                    <a:lnTo>
                      <a:pt x="434" y="1080"/>
                    </a:lnTo>
                    <a:lnTo>
                      <a:pt x="437" y="1073"/>
                    </a:lnTo>
                    <a:lnTo>
                      <a:pt x="438" y="1068"/>
                    </a:lnTo>
                    <a:lnTo>
                      <a:pt x="438" y="1067"/>
                    </a:lnTo>
                    <a:lnTo>
                      <a:pt x="440" y="166"/>
                    </a:lnTo>
                    <a:lnTo>
                      <a:pt x="466" y="166"/>
                    </a:lnTo>
                    <a:lnTo>
                      <a:pt x="466" y="500"/>
                    </a:lnTo>
                    <a:lnTo>
                      <a:pt x="468" y="503"/>
                    </a:lnTo>
                    <a:lnTo>
                      <a:pt x="469" y="509"/>
                    </a:lnTo>
                    <a:lnTo>
                      <a:pt x="472" y="517"/>
                    </a:lnTo>
                    <a:lnTo>
                      <a:pt x="477" y="527"/>
                    </a:lnTo>
                    <a:lnTo>
                      <a:pt x="483" y="537"/>
                    </a:lnTo>
                    <a:lnTo>
                      <a:pt x="493" y="545"/>
                    </a:lnTo>
                    <a:lnTo>
                      <a:pt x="505" y="551"/>
                    </a:lnTo>
                    <a:lnTo>
                      <a:pt x="520" y="554"/>
                    </a:lnTo>
                    <a:lnTo>
                      <a:pt x="536" y="551"/>
                    </a:lnTo>
                    <a:lnTo>
                      <a:pt x="548" y="545"/>
                    </a:lnTo>
                    <a:lnTo>
                      <a:pt x="557" y="537"/>
                    </a:lnTo>
                    <a:lnTo>
                      <a:pt x="563" y="527"/>
                    </a:lnTo>
                    <a:lnTo>
                      <a:pt x="570" y="517"/>
                    </a:lnTo>
                    <a:lnTo>
                      <a:pt x="573" y="510"/>
                    </a:lnTo>
                    <a:lnTo>
                      <a:pt x="573" y="508"/>
                    </a:lnTo>
                    <a:lnTo>
                      <a:pt x="573" y="79"/>
                    </a:lnTo>
                    <a:lnTo>
                      <a:pt x="572" y="68"/>
                    </a:lnTo>
                    <a:lnTo>
                      <a:pt x="561" y="47"/>
                    </a:lnTo>
                    <a:lnTo>
                      <a:pt x="546" y="28"/>
                    </a:lnTo>
                    <a:lnTo>
                      <a:pt x="528" y="14"/>
                    </a:lnTo>
                    <a:lnTo>
                      <a:pt x="506" y="4"/>
                    </a:lnTo>
                    <a:lnTo>
                      <a:pt x="485" y="0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47" name="TextBox 6"/>
          <p:cNvSpPr txBox="1">
            <a:spLocks noChangeArrowheads="1"/>
          </p:cNvSpPr>
          <p:nvPr/>
        </p:nvSpPr>
        <p:spPr bwMode="auto">
          <a:xfrm>
            <a:off x="284480" y="566760"/>
            <a:ext cx="37788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 smtClean="0">
                <a:latin typeface="宋体" pitchFamily="2" charset="-122"/>
                <a:ea typeface="宋体" pitchFamily="2" charset="-122"/>
              </a:rPr>
              <a:t> </a:t>
            </a:r>
            <a:r>
              <a:rPr lang="zh-CN" altLang="en-US" sz="2400" b="1" dirty="0" smtClean="0">
                <a:latin typeface="宋体" pitchFamily="2" charset="-122"/>
                <a:ea typeface="宋体" pitchFamily="2" charset="-122"/>
              </a:rPr>
              <a:t>一、文件的定位函数</a:t>
            </a:r>
            <a:endParaRPr kumimoji="0" lang="zh-CN" sz="2400" b="1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宋体" pitchFamily="2" charset="-122"/>
              <a:ea typeface="宋体" pitchFamily="2" charset="-122"/>
              <a:cs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366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8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0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2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4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2400"/>
                            </p:stCondLst>
                            <p:childTnLst>
                              <p:par>
                                <p:cTn id="26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4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AutoShape 9"/>
          <p:cNvSpPr>
            <a:spLocks noChangeArrowheads="1"/>
          </p:cNvSpPr>
          <p:nvPr/>
        </p:nvSpPr>
        <p:spPr bwMode="gray">
          <a:xfrm>
            <a:off x="1592263" y="2085975"/>
            <a:ext cx="5759450" cy="2159000"/>
          </a:xfrm>
          <a:prstGeom prst="upArrow">
            <a:avLst>
              <a:gd name="adj1" fmla="val 57296"/>
              <a:gd name="adj2" fmla="val 62796"/>
            </a:avLst>
          </a:prstGeom>
          <a:gradFill rotWithShape="1">
            <a:gsLst>
              <a:gs pos="0">
                <a:schemeClr val="bg1">
                  <a:lumMod val="85000"/>
                </a:schemeClr>
              </a:gs>
              <a:gs pos="100000">
                <a:schemeClr val="bg2">
                  <a:gamma/>
                  <a:tint val="33333"/>
                  <a:invGamma/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zh-CN" altLang="zh-CN" sz="2000" b="1" dirty="0" smtClean="0">
                <a:solidFill>
                  <a:srgbClr val="C00000"/>
                </a:solidFill>
              </a:rPr>
              <a:t>随机文件读写起始点表示方法</a:t>
            </a:r>
            <a:endParaRPr lang="zh-CN" altLang="en-US" sz="2000" dirty="0">
              <a:solidFill>
                <a:srgbClr val="C00000"/>
              </a:solidFill>
              <a:ea typeface="宋体" pitchFamily="2" charset="-122"/>
            </a:endParaRPr>
          </a:p>
        </p:txBody>
      </p:sp>
      <p:grpSp>
        <p:nvGrpSpPr>
          <p:cNvPr id="2" name="组合 10">
            <a:extLst>
              <a:ext uri="{FF2B5EF4-FFF2-40B4-BE49-F238E27FC236}">
                <a16:creationId xmlns="" xmlns:a16="http://schemas.microsoft.com/office/drawing/2014/main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12" name="Freeform 5">
              <a:extLst>
                <a:ext uri="{FF2B5EF4-FFF2-40B4-BE49-F238E27FC236}">
                  <a16:creationId xmlns="" xmlns:a16="http://schemas.microsoft.com/office/drawing/2014/main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4" name="Freeform 6">
              <a:extLst>
                <a:ext uri="{FF2B5EF4-FFF2-40B4-BE49-F238E27FC236}">
                  <a16:creationId xmlns="" xmlns:a16="http://schemas.microsoft.com/office/drawing/2014/main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5" name="Freeform 7">
              <a:extLst>
                <a:ext uri="{FF2B5EF4-FFF2-40B4-BE49-F238E27FC236}">
                  <a16:creationId xmlns="" xmlns:a16="http://schemas.microsoft.com/office/drawing/2014/main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6" name="Freeform 8">
              <a:extLst>
                <a:ext uri="{FF2B5EF4-FFF2-40B4-BE49-F238E27FC236}">
                  <a16:creationId xmlns="" xmlns:a16="http://schemas.microsoft.com/office/drawing/2014/main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7" name="Freeform 9">
              <a:extLst>
                <a:ext uri="{FF2B5EF4-FFF2-40B4-BE49-F238E27FC236}">
                  <a16:creationId xmlns="" xmlns:a16="http://schemas.microsoft.com/office/drawing/2014/main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18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椭圆 33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TextBox 6"/>
          <p:cNvSpPr txBox="1">
            <a:spLocks noChangeArrowheads="1"/>
          </p:cNvSpPr>
          <p:nvPr/>
        </p:nvSpPr>
        <p:spPr bwMode="auto">
          <a:xfrm>
            <a:off x="284480" y="566760"/>
            <a:ext cx="37788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 smtClean="0">
                <a:latin typeface="宋体" pitchFamily="2" charset="-122"/>
                <a:ea typeface="宋体" pitchFamily="2" charset="-122"/>
              </a:rPr>
              <a:t>一、文件的定位函数</a:t>
            </a:r>
            <a:endParaRPr kumimoji="0" lang="zh-CN" sz="2400" b="1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宋体" pitchFamily="2" charset="-122"/>
              <a:ea typeface="宋体" pitchFamily="2" charset="-122"/>
              <a:cs typeface="+mn-ea"/>
            </a:endParaRPr>
          </a:p>
        </p:txBody>
      </p:sp>
      <p:graphicFrame>
        <p:nvGraphicFramePr>
          <p:cNvPr id="35" name="表格 34"/>
          <p:cNvGraphicFramePr>
            <a:graphicFrameLocks noGrp="1"/>
          </p:cNvGraphicFramePr>
          <p:nvPr/>
        </p:nvGraphicFramePr>
        <p:xfrm>
          <a:off x="1951355" y="1300480"/>
          <a:ext cx="5200650" cy="1188720"/>
        </p:xfrm>
        <a:graphic>
          <a:graphicData uri="http://schemas.openxmlformats.org/drawingml/2006/table">
            <a:tbl>
              <a:tblPr/>
              <a:tblGrid>
                <a:gridCol w="1800225"/>
                <a:gridCol w="1666875"/>
                <a:gridCol w="1733550"/>
              </a:tblGrid>
              <a:tr h="2866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b="1" kern="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起始点</a:t>
                      </a:r>
                      <a:endParaRPr lang="zh-CN" sz="16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b="1" kern="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表示符号</a:t>
                      </a:r>
                      <a:endParaRPr lang="zh-CN" sz="16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b="1" kern="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数字表示</a:t>
                      </a:r>
                      <a:endParaRPr lang="zh-CN" sz="16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3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文件首</a:t>
                      </a:r>
                      <a:endParaRPr lang="zh-CN" sz="16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宋体"/>
                        </a:rPr>
                        <a:t>SEEK-SET</a:t>
                      </a:r>
                      <a:endParaRPr lang="zh-CN" sz="16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宋体"/>
                        </a:rPr>
                        <a:t>0</a:t>
                      </a:r>
                      <a:endParaRPr lang="zh-CN" sz="16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6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当前位置</a:t>
                      </a:r>
                      <a:endParaRPr lang="zh-CN" sz="16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宋体"/>
                        </a:rPr>
                        <a:t>SEEK-CUR</a:t>
                      </a:r>
                      <a:endParaRPr lang="zh-CN" sz="16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宋体"/>
                        </a:rPr>
                        <a:t>1</a:t>
                      </a:r>
                      <a:endParaRPr lang="zh-CN" sz="16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文件末尾</a:t>
                      </a:r>
                      <a:endParaRPr lang="zh-CN" sz="16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宋体"/>
                        </a:rPr>
                        <a:t>SEEK-END</a:t>
                      </a:r>
                      <a:endParaRPr lang="zh-CN" sz="16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宋体"/>
                        </a:rPr>
                        <a:t>2</a:t>
                      </a:r>
                      <a:endParaRPr lang="zh-CN" sz="16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6366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0">
            <a:extLst>
              <a:ext uri="{FF2B5EF4-FFF2-40B4-BE49-F238E27FC236}">
                <a16:creationId xmlns="" xmlns:a16="http://schemas.microsoft.com/office/drawing/2014/main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12" name="Freeform 5">
              <a:extLst>
                <a:ext uri="{FF2B5EF4-FFF2-40B4-BE49-F238E27FC236}">
                  <a16:creationId xmlns="" xmlns:a16="http://schemas.microsoft.com/office/drawing/2014/main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4" name="Freeform 6">
              <a:extLst>
                <a:ext uri="{FF2B5EF4-FFF2-40B4-BE49-F238E27FC236}">
                  <a16:creationId xmlns="" xmlns:a16="http://schemas.microsoft.com/office/drawing/2014/main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5" name="Freeform 7">
              <a:extLst>
                <a:ext uri="{FF2B5EF4-FFF2-40B4-BE49-F238E27FC236}">
                  <a16:creationId xmlns="" xmlns:a16="http://schemas.microsoft.com/office/drawing/2014/main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6" name="Freeform 8">
              <a:extLst>
                <a:ext uri="{FF2B5EF4-FFF2-40B4-BE49-F238E27FC236}">
                  <a16:creationId xmlns="" xmlns:a16="http://schemas.microsoft.com/office/drawing/2014/main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7" name="Freeform 9">
              <a:extLst>
                <a:ext uri="{FF2B5EF4-FFF2-40B4-BE49-F238E27FC236}">
                  <a16:creationId xmlns="" xmlns:a16="http://schemas.microsoft.com/office/drawing/2014/main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18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椭圆 33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TextBox 6"/>
          <p:cNvSpPr txBox="1">
            <a:spLocks noChangeArrowheads="1"/>
          </p:cNvSpPr>
          <p:nvPr/>
        </p:nvSpPr>
        <p:spPr bwMode="auto">
          <a:xfrm>
            <a:off x="325120" y="465160"/>
            <a:ext cx="37788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 smtClean="0">
                <a:latin typeface="宋体" pitchFamily="2" charset="-122"/>
                <a:ea typeface="宋体" pitchFamily="2" charset="-122"/>
              </a:rPr>
              <a:t>二、文件检测函数</a:t>
            </a:r>
            <a:endParaRPr kumimoji="0" lang="zh-CN" sz="2400" b="1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宋体" pitchFamily="2" charset="-122"/>
              <a:ea typeface="宋体" pitchFamily="2" charset="-122"/>
              <a:cs typeface="+mn-ea"/>
            </a:endParaRPr>
          </a:p>
        </p:txBody>
      </p:sp>
      <p:sp>
        <p:nvSpPr>
          <p:cNvPr id="38" name="椭圆 37"/>
          <p:cNvSpPr/>
          <p:nvPr/>
        </p:nvSpPr>
        <p:spPr>
          <a:xfrm>
            <a:off x="2647636" y="425726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椭圆 42"/>
          <p:cNvSpPr/>
          <p:nvPr/>
        </p:nvSpPr>
        <p:spPr>
          <a:xfrm>
            <a:off x="1955484" y="432994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6" name="椭圆 45"/>
          <p:cNvSpPr/>
          <p:nvPr/>
        </p:nvSpPr>
        <p:spPr>
          <a:xfrm>
            <a:off x="2490187" y="355784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8" name="Group 12"/>
          <p:cNvGrpSpPr>
            <a:grpSpLocks/>
          </p:cNvGrpSpPr>
          <p:nvPr/>
        </p:nvGrpSpPr>
        <p:grpSpPr bwMode="auto">
          <a:xfrm>
            <a:off x="2923223" y="2342198"/>
            <a:ext cx="219075" cy="190500"/>
            <a:chOff x="4232" y="2571"/>
            <a:chExt cx="152" cy="132"/>
          </a:xfrm>
        </p:grpSpPr>
        <p:sp>
          <p:nvSpPr>
            <p:cNvPr id="49" name="AutoShape 13"/>
            <p:cNvSpPr>
              <a:spLocks noChangeArrowheads="1"/>
            </p:cNvSpPr>
            <p:nvPr/>
          </p:nvSpPr>
          <p:spPr bwMode="gray">
            <a:xfrm rot="16200000" flipV="1">
              <a:off x="4222" y="2581"/>
              <a:ext cx="132" cy="112"/>
            </a:xfrm>
            <a:prstGeom prst="triangle">
              <a:avLst>
                <a:gd name="adj" fmla="val 50000"/>
              </a:avLst>
            </a:prstGeom>
            <a:solidFill>
              <a:srgbClr val="FF66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50" name="AutoShape 14"/>
            <p:cNvSpPr>
              <a:spLocks noChangeArrowheads="1"/>
            </p:cNvSpPr>
            <p:nvPr/>
          </p:nvSpPr>
          <p:spPr bwMode="gray">
            <a:xfrm rot="16200000" flipV="1">
              <a:off x="4262" y="2581"/>
              <a:ext cx="132" cy="112"/>
            </a:xfrm>
            <a:prstGeom prst="triangle">
              <a:avLst>
                <a:gd name="adj" fmla="val 50000"/>
              </a:avLst>
            </a:prstGeom>
            <a:solidFill>
              <a:srgbClr val="FF66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</p:grpSp>
      <p:grpSp>
        <p:nvGrpSpPr>
          <p:cNvPr id="51" name="Group 15"/>
          <p:cNvGrpSpPr>
            <a:grpSpLocks/>
          </p:cNvGrpSpPr>
          <p:nvPr/>
        </p:nvGrpSpPr>
        <p:grpSpPr bwMode="auto">
          <a:xfrm>
            <a:off x="2923223" y="1516698"/>
            <a:ext cx="236537" cy="193675"/>
            <a:chOff x="4232" y="1845"/>
            <a:chExt cx="164" cy="135"/>
          </a:xfrm>
        </p:grpSpPr>
        <p:sp>
          <p:nvSpPr>
            <p:cNvPr id="52" name="AutoShape 16"/>
            <p:cNvSpPr>
              <a:spLocks noChangeArrowheads="1"/>
            </p:cNvSpPr>
            <p:nvPr/>
          </p:nvSpPr>
          <p:spPr bwMode="gray">
            <a:xfrm rot="16200000" flipV="1">
              <a:off x="4222" y="1858"/>
              <a:ext cx="132" cy="112"/>
            </a:xfrm>
            <a:prstGeom prst="triangle">
              <a:avLst>
                <a:gd name="adj" fmla="val 50000"/>
              </a:avLst>
            </a:prstGeom>
            <a:solidFill>
              <a:srgbClr val="FF66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53" name="AutoShape 17"/>
            <p:cNvSpPr>
              <a:spLocks noChangeArrowheads="1"/>
            </p:cNvSpPr>
            <p:nvPr/>
          </p:nvSpPr>
          <p:spPr bwMode="gray">
            <a:xfrm rot="16200000" flipV="1">
              <a:off x="4274" y="1855"/>
              <a:ext cx="132" cy="112"/>
            </a:xfrm>
            <a:prstGeom prst="triangle">
              <a:avLst>
                <a:gd name="adj" fmla="val 50000"/>
              </a:avLst>
            </a:prstGeom>
            <a:solidFill>
              <a:srgbClr val="FF66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</p:grpSp>
      <p:grpSp>
        <p:nvGrpSpPr>
          <p:cNvPr id="54" name="Group 22"/>
          <p:cNvGrpSpPr>
            <a:grpSpLocks/>
          </p:cNvGrpSpPr>
          <p:nvPr/>
        </p:nvGrpSpPr>
        <p:grpSpPr bwMode="auto">
          <a:xfrm>
            <a:off x="2892743" y="3266440"/>
            <a:ext cx="219075" cy="190500"/>
            <a:chOff x="4232" y="2571"/>
            <a:chExt cx="152" cy="132"/>
          </a:xfrm>
        </p:grpSpPr>
        <p:sp>
          <p:nvSpPr>
            <p:cNvPr id="55" name="AutoShape 23"/>
            <p:cNvSpPr>
              <a:spLocks noChangeArrowheads="1"/>
            </p:cNvSpPr>
            <p:nvPr/>
          </p:nvSpPr>
          <p:spPr bwMode="gray">
            <a:xfrm rot="16200000" flipV="1">
              <a:off x="4222" y="2581"/>
              <a:ext cx="132" cy="112"/>
            </a:xfrm>
            <a:prstGeom prst="triangle">
              <a:avLst>
                <a:gd name="adj" fmla="val 50000"/>
              </a:avLst>
            </a:prstGeom>
            <a:solidFill>
              <a:srgbClr val="FF66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56" name="AutoShape 24"/>
            <p:cNvSpPr>
              <a:spLocks noChangeArrowheads="1"/>
            </p:cNvSpPr>
            <p:nvPr/>
          </p:nvSpPr>
          <p:spPr bwMode="gray">
            <a:xfrm rot="16200000" flipV="1">
              <a:off x="4262" y="2581"/>
              <a:ext cx="132" cy="112"/>
            </a:xfrm>
            <a:prstGeom prst="triangle">
              <a:avLst>
                <a:gd name="adj" fmla="val 50000"/>
              </a:avLst>
            </a:prstGeom>
            <a:solidFill>
              <a:srgbClr val="FF66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</p:grpSp>
      <p:sp>
        <p:nvSpPr>
          <p:cNvPr id="57" name="Rectangle 18"/>
          <p:cNvSpPr>
            <a:spLocks noChangeArrowheads="1"/>
          </p:cNvSpPr>
          <p:nvPr/>
        </p:nvSpPr>
        <p:spPr bwMode="gray">
          <a:xfrm>
            <a:off x="3170554" y="1384935"/>
            <a:ext cx="34131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文件结束检测函数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feof</a:t>
            </a:r>
            <a:endParaRPr lang="en-US" altLang="zh-CN" sz="1800" dirty="0">
              <a:solidFill>
                <a:srgbClr val="1C1C1C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58" name="Rectangle 19"/>
          <p:cNvSpPr>
            <a:spLocks noChangeArrowheads="1"/>
          </p:cNvSpPr>
          <p:nvPr/>
        </p:nvSpPr>
        <p:spPr bwMode="gray">
          <a:xfrm>
            <a:off x="3211194" y="2259648"/>
            <a:ext cx="353504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测试当前位置函数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ftell</a:t>
            </a:r>
            <a:endParaRPr lang="zh-CN" altLang="zh-CN" sz="180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59" name="Rectangle 25"/>
          <p:cNvSpPr>
            <a:spLocks noChangeArrowheads="1"/>
          </p:cNvSpPr>
          <p:nvPr/>
        </p:nvSpPr>
        <p:spPr bwMode="gray">
          <a:xfrm>
            <a:off x="3241674" y="3122930"/>
            <a:ext cx="39211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读写文件出错检测函数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ferror</a:t>
            </a:r>
            <a:endParaRPr lang="zh-CN" altLang="zh-CN" sz="180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60" name="Oval 30"/>
          <p:cNvSpPr>
            <a:spLocks noChangeArrowheads="1"/>
          </p:cNvSpPr>
          <p:nvPr/>
        </p:nvSpPr>
        <p:spPr bwMode="gray">
          <a:xfrm flipH="1">
            <a:off x="2069148" y="1202373"/>
            <a:ext cx="733425" cy="739775"/>
          </a:xfrm>
          <a:prstGeom prst="ellipse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19050" algn="ctr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61" name="Oval 32" descr="7"/>
          <p:cNvSpPr>
            <a:spLocks noChangeArrowheads="1"/>
          </p:cNvSpPr>
          <p:nvPr/>
        </p:nvSpPr>
        <p:spPr bwMode="gray">
          <a:xfrm>
            <a:off x="2058035" y="2054860"/>
            <a:ext cx="741363" cy="750888"/>
          </a:xfrm>
          <a:prstGeom prst="ellipse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19050" algn="ctr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62" name="Oval 34"/>
          <p:cNvSpPr>
            <a:spLocks noChangeArrowheads="1"/>
          </p:cNvSpPr>
          <p:nvPr/>
        </p:nvSpPr>
        <p:spPr bwMode="gray">
          <a:xfrm>
            <a:off x="2104073" y="2955290"/>
            <a:ext cx="701675" cy="709613"/>
          </a:xfrm>
          <a:prstGeom prst="ellipse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19050" algn="ctr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366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8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0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2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4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1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>
                            <p:stCondLst>
                              <p:cond delay="2400"/>
                            </p:stCondLst>
                            <p:childTnLst>
                              <p:par>
                                <p:cTn id="30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2900"/>
                            </p:stCondLst>
                            <p:childTnLst>
                              <p:par>
                                <p:cTn id="31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>
                            <p:stCondLst>
                              <p:cond delay="3400"/>
                            </p:stCondLst>
                            <p:childTnLst>
                              <p:par>
                                <p:cTn id="32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7" presetID="18" presetClass="entr" presetSubtype="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47" grpId="0"/>
      <p:bldP spid="38" grpId="0" animBg="1"/>
      <p:bldP spid="43" grpId="0" animBg="1"/>
      <p:bldP spid="46" grpId="0" animBg="1"/>
      <p:bldP spid="57" grpId="0"/>
      <p:bldP spid="58" grpId="0"/>
      <p:bldP spid="59" grpId="1"/>
      <p:bldP spid="60" grpId="0" animBg="1"/>
      <p:bldP spid="61" grpId="0" animBg="1"/>
      <p:bldP spid="6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0">
            <a:extLst>
              <a:ext uri="{FF2B5EF4-FFF2-40B4-BE49-F238E27FC236}">
                <a16:creationId xmlns="" xmlns:a16="http://schemas.microsoft.com/office/drawing/2014/main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12" name="Freeform 5">
              <a:extLst>
                <a:ext uri="{FF2B5EF4-FFF2-40B4-BE49-F238E27FC236}">
                  <a16:creationId xmlns="" xmlns:a16="http://schemas.microsoft.com/office/drawing/2014/main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4" name="Freeform 6">
              <a:extLst>
                <a:ext uri="{FF2B5EF4-FFF2-40B4-BE49-F238E27FC236}">
                  <a16:creationId xmlns="" xmlns:a16="http://schemas.microsoft.com/office/drawing/2014/main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5" name="Freeform 7">
              <a:extLst>
                <a:ext uri="{FF2B5EF4-FFF2-40B4-BE49-F238E27FC236}">
                  <a16:creationId xmlns="" xmlns:a16="http://schemas.microsoft.com/office/drawing/2014/main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6" name="Freeform 8">
              <a:extLst>
                <a:ext uri="{FF2B5EF4-FFF2-40B4-BE49-F238E27FC236}">
                  <a16:creationId xmlns="" xmlns:a16="http://schemas.microsoft.com/office/drawing/2014/main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7" name="Freeform 9">
              <a:extLst>
                <a:ext uri="{FF2B5EF4-FFF2-40B4-BE49-F238E27FC236}">
                  <a16:creationId xmlns="" xmlns:a16="http://schemas.microsoft.com/office/drawing/2014/main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18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椭圆 33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1117600" y="1638935"/>
            <a:ext cx="2170113" cy="1795145"/>
            <a:chOff x="720" y="1296"/>
            <a:chExt cx="1367" cy="2542"/>
          </a:xfrm>
        </p:grpSpPr>
        <p:sp>
          <p:nvSpPr>
            <p:cNvPr id="43" name="AutoShape 48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46" name="AutoShape 49"/>
            <p:cNvSpPr>
              <a:spLocks noChangeArrowheads="1"/>
            </p:cNvSpPr>
            <p:nvPr/>
          </p:nvSpPr>
          <p:spPr bwMode="gray">
            <a:xfrm>
              <a:off x="741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47" name="AutoShape 50"/>
            <p:cNvSpPr>
              <a:spLocks noChangeArrowheads="1"/>
            </p:cNvSpPr>
            <p:nvPr/>
          </p:nvSpPr>
          <p:spPr bwMode="gray">
            <a:xfrm>
              <a:off x="752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48" name="AutoShape 51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EE0F7"/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49" name="AutoShape 52"/>
            <p:cNvSpPr>
              <a:spLocks noChangeArrowheads="1"/>
            </p:cNvSpPr>
            <p:nvPr/>
          </p:nvSpPr>
          <p:spPr bwMode="gray">
            <a:xfrm>
              <a:off x="724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50" name="AutoShape 53"/>
            <p:cNvSpPr>
              <a:spLocks noChangeArrowheads="1"/>
            </p:cNvSpPr>
            <p:nvPr/>
          </p:nvSpPr>
          <p:spPr bwMode="gray">
            <a:xfrm>
              <a:off x="752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4" name="Group 54"/>
            <p:cNvGrpSpPr>
              <a:grpSpLocks/>
            </p:cNvGrpSpPr>
            <p:nvPr/>
          </p:nvGrpSpPr>
          <p:grpSpPr bwMode="auto">
            <a:xfrm>
              <a:off x="1189" y="1296"/>
              <a:ext cx="405" cy="614"/>
              <a:chOff x="1289" y="582"/>
              <a:chExt cx="668" cy="1013"/>
            </a:xfrm>
          </p:grpSpPr>
          <p:sp>
            <p:nvSpPr>
              <p:cNvPr id="54" name="Oval 55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55" name="Oval 56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56" name="Oval 57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100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57" name="Oval 58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58" name="Oval 59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10" cy="9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zh-CN" altLang="en-US">
                  <a:ea typeface="宋体" pitchFamily="2" charset="-122"/>
                </a:endParaRPr>
              </a:p>
            </p:txBody>
          </p:sp>
        </p:grpSp>
        <p:sp>
          <p:nvSpPr>
            <p:cNvPr id="52" name="Text Box 60"/>
            <p:cNvSpPr txBox="1">
              <a:spLocks noChangeArrowheads="1"/>
            </p:cNvSpPr>
            <p:nvPr/>
          </p:nvSpPr>
          <p:spPr bwMode="gray">
            <a:xfrm>
              <a:off x="1276" y="1354"/>
              <a:ext cx="223" cy="6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宋体" pitchFamily="2" charset="-122"/>
                </a:rPr>
                <a:t>1</a:t>
              </a:r>
              <a:endParaRPr lang="en-US" altLang="zh-C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endParaRPr>
            </a:p>
          </p:txBody>
        </p:sp>
        <p:sp>
          <p:nvSpPr>
            <p:cNvPr id="53" name="Text Box 61"/>
            <p:cNvSpPr txBox="1">
              <a:spLocks noChangeArrowheads="1"/>
            </p:cNvSpPr>
            <p:nvPr/>
          </p:nvSpPr>
          <p:spPr bwMode="gray">
            <a:xfrm>
              <a:off x="755" y="2064"/>
              <a:ext cx="1296" cy="9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zh-CN" altLang="zh-CN" sz="1800" b="1" dirty="0" smtClean="0">
                  <a:latin typeface="宋体" pitchFamily="2" charset="-122"/>
                  <a:ea typeface="宋体" pitchFamily="2" charset="-122"/>
                </a:rPr>
                <a:t>文件结束检测函数</a:t>
              </a:r>
              <a:endParaRPr lang="en-US" altLang="zh-CN" sz="1800" b="1" dirty="0" smtClean="0">
                <a:latin typeface="宋体" pitchFamily="2" charset="-122"/>
                <a:ea typeface="宋体" pitchFamily="2" charset="-122"/>
              </a:endParaRPr>
            </a:p>
            <a:p>
              <a:pPr eaLnBrk="0" hangingPunct="0">
                <a:defRPr/>
              </a:pPr>
              <a:r>
                <a:rPr lang="en-US" altLang="zh-CN" sz="1800" b="1" dirty="0" smtClean="0">
                  <a:latin typeface="宋体" pitchFamily="2" charset="-122"/>
                  <a:ea typeface="宋体" pitchFamily="2" charset="-122"/>
                </a:rPr>
                <a:t>     </a:t>
              </a:r>
              <a:r>
                <a:rPr lang="en-US" altLang="zh-CN" sz="1800" b="1" dirty="0" err="1" smtClean="0">
                  <a:latin typeface="宋体" pitchFamily="2" charset="-122"/>
                  <a:ea typeface="宋体" pitchFamily="2" charset="-122"/>
                </a:rPr>
                <a:t>feof</a:t>
              </a:r>
              <a:endParaRPr lang="en-US" altLang="zh-CN" sz="1800" b="1" dirty="0">
                <a:solidFill>
                  <a:srgbClr val="1C1C1C"/>
                </a:solidFill>
                <a:latin typeface="宋体" pitchFamily="2" charset="-122"/>
                <a:ea typeface="宋体" pitchFamily="2" charset="-122"/>
              </a:endParaRPr>
            </a:p>
          </p:txBody>
        </p:sp>
      </p:grpSp>
      <p:sp>
        <p:nvSpPr>
          <p:cNvPr id="42" name="Rectangle 19"/>
          <p:cNvSpPr>
            <a:spLocks noChangeArrowheads="1"/>
          </p:cNvSpPr>
          <p:nvPr/>
        </p:nvSpPr>
        <p:spPr bwMode="gray">
          <a:xfrm>
            <a:off x="3657600" y="1635125"/>
            <a:ext cx="534416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调用格式：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 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feof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(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文件指针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 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fp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)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；</a:t>
            </a:r>
            <a:endParaRPr lang="en-US" altLang="zh-CN" sz="18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endParaRPr lang="zh-CN" altLang="zh-CN" sz="18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 smtClean="0">
                <a:latin typeface="宋体" pitchFamily="2" charset="-122"/>
                <a:ea typeface="宋体" pitchFamily="2" charset="-122"/>
              </a:rPr>
              <a:t>功能：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判断文件是否处于文件结束位置，如文件结</a:t>
            </a:r>
            <a:endParaRPr lang="en-US" altLang="zh-CN" sz="18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      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束，则返回值为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1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，否则为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0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。</a:t>
            </a:r>
            <a:endParaRPr lang="zh-CN" altLang="zh-CN" sz="180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4" name="TextBox 6"/>
          <p:cNvSpPr txBox="1">
            <a:spLocks noChangeArrowheads="1"/>
          </p:cNvSpPr>
          <p:nvPr/>
        </p:nvSpPr>
        <p:spPr bwMode="auto">
          <a:xfrm>
            <a:off x="233680" y="495640"/>
            <a:ext cx="37788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 smtClean="0">
                <a:latin typeface="宋体" pitchFamily="2" charset="-122"/>
                <a:ea typeface="宋体" pitchFamily="2" charset="-122"/>
              </a:rPr>
              <a:t>二、文件检测函数</a:t>
            </a:r>
            <a:endParaRPr kumimoji="0" lang="zh-CN" sz="2400" b="1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宋体" pitchFamily="2" charset="-122"/>
              <a:ea typeface="宋体" pitchFamily="2" charset="-122"/>
              <a:cs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366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0">
            <a:extLst>
              <a:ext uri="{FF2B5EF4-FFF2-40B4-BE49-F238E27FC236}">
                <a16:creationId xmlns="" xmlns:a16="http://schemas.microsoft.com/office/drawing/2014/main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12" name="Freeform 5">
              <a:extLst>
                <a:ext uri="{FF2B5EF4-FFF2-40B4-BE49-F238E27FC236}">
                  <a16:creationId xmlns="" xmlns:a16="http://schemas.microsoft.com/office/drawing/2014/main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4" name="Freeform 6">
              <a:extLst>
                <a:ext uri="{FF2B5EF4-FFF2-40B4-BE49-F238E27FC236}">
                  <a16:creationId xmlns="" xmlns:a16="http://schemas.microsoft.com/office/drawing/2014/main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5" name="Freeform 7">
              <a:extLst>
                <a:ext uri="{FF2B5EF4-FFF2-40B4-BE49-F238E27FC236}">
                  <a16:creationId xmlns="" xmlns:a16="http://schemas.microsoft.com/office/drawing/2014/main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6" name="Freeform 8">
              <a:extLst>
                <a:ext uri="{FF2B5EF4-FFF2-40B4-BE49-F238E27FC236}">
                  <a16:creationId xmlns="" xmlns:a16="http://schemas.microsoft.com/office/drawing/2014/main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7" name="Freeform 9">
              <a:extLst>
                <a:ext uri="{FF2B5EF4-FFF2-40B4-BE49-F238E27FC236}">
                  <a16:creationId xmlns="" xmlns:a16="http://schemas.microsoft.com/office/drawing/2014/main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18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椭圆 33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1117600" y="1638935"/>
            <a:ext cx="2170113" cy="1795145"/>
            <a:chOff x="720" y="1296"/>
            <a:chExt cx="1367" cy="2542"/>
          </a:xfrm>
        </p:grpSpPr>
        <p:sp>
          <p:nvSpPr>
            <p:cNvPr id="43" name="AutoShape 48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46" name="AutoShape 49"/>
            <p:cNvSpPr>
              <a:spLocks noChangeArrowheads="1"/>
            </p:cNvSpPr>
            <p:nvPr/>
          </p:nvSpPr>
          <p:spPr bwMode="gray">
            <a:xfrm>
              <a:off x="741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47" name="AutoShape 50"/>
            <p:cNvSpPr>
              <a:spLocks noChangeArrowheads="1"/>
            </p:cNvSpPr>
            <p:nvPr/>
          </p:nvSpPr>
          <p:spPr bwMode="gray">
            <a:xfrm>
              <a:off x="752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48" name="AutoShape 51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EE0F7"/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49" name="AutoShape 52"/>
            <p:cNvSpPr>
              <a:spLocks noChangeArrowheads="1"/>
            </p:cNvSpPr>
            <p:nvPr/>
          </p:nvSpPr>
          <p:spPr bwMode="gray">
            <a:xfrm>
              <a:off x="724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50" name="AutoShape 53"/>
            <p:cNvSpPr>
              <a:spLocks noChangeArrowheads="1"/>
            </p:cNvSpPr>
            <p:nvPr/>
          </p:nvSpPr>
          <p:spPr bwMode="gray">
            <a:xfrm>
              <a:off x="752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4" name="Group 54"/>
            <p:cNvGrpSpPr>
              <a:grpSpLocks/>
            </p:cNvGrpSpPr>
            <p:nvPr/>
          </p:nvGrpSpPr>
          <p:grpSpPr bwMode="auto">
            <a:xfrm>
              <a:off x="1189" y="1296"/>
              <a:ext cx="405" cy="614"/>
              <a:chOff x="1289" y="582"/>
              <a:chExt cx="668" cy="1013"/>
            </a:xfrm>
          </p:grpSpPr>
          <p:sp>
            <p:nvSpPr>
              <p:cNvPr id="54" name="Oval 55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55" name="Oval 56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56" name="Oval 57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100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57" name="Oval 58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58" name="Oval 59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10" cy="9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zh-CN" altLang="en-US">
                  <a:ea typeface="宋体" pitchFamily="2" charset="-122"/>
                </a:endParaRPr>
              </a:p>
            </p:txBody>
          </p:sp>
        </p:grpSp>
        <p:sp>
          <p:nvSpPr>
            <p:cNvPr id="52" name="Text Box 60"/>
            <p:cNvSpPr txBox="1">
              <a:spLocks noChangeArrowheads="1"/>
            </p:cNvSpPr>
            <p:nvPr/>
          </p:nvSpPr>
          <p:spPr bwMode="gray">
            <a:xfrm>
              <a:off x="1276" y="1354"/>
              <a:ext cx="223" cy="6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宋体" pitchFamily="2" charset="-122"/>
                </a:rPr>
                <a:t>2</a:t>
              </a:r>
              <a:endParaRPr lang="en-US" altLang="zh-C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endParaRPr>
            </a:p>
          </p:txBody>
        </p:sp>
        <p:sp>
          <p:nvSpPr>
            <p:cNvPr id="53" name="Text Box 61"/>
            <p:cNvSpPr txBox="1">
              <a:spLocks noChangeArrowheads="1"/>
            </p:cNvSpPr>
            <p:nvPr/>
          </p:nvSpPr>
          <p:spPr bwMode="gray">
            <a:xfrm>
              <a:off x="755" y="2064"/>
              <a:ext cx="1296" cy="9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zh-CN" altLang="zh-CN" sz="1800" b="1" dirty="0" smtClean="0">
                  <a:latin typeface="宋体" pitchFamily="2" charset="-122"/>
                  <a:ea typeface="宋体" pitchFamily="2" charset="-122"/>
                </a:rPr>
                <a:t>测试当前位置函数</a:t>
              </a:r>
              <a:endParaRPr lang="en-US" altLang="zh-CN" sz="1800" b="1" dirty="0" smtClean="0">
                <a:latin typeface="宋体" pitchFamily="2" charset="-122"/>
                <a:ea typeface="宋体" pitchFamily="2" charset="-122"/>
              </a:endParaRPr>
            </a:p>
            <a:p>
              <a:pPr eaLnBrk="0" hangingPunct="0">
                <a:defRPr/>
              </a:pPr>
              <a:r>
                <a:rPr lang="en-US" altLang="zh-CN" sz="1800" b="1" dirty="0" smtClean="0">
                  <a:latin typeface="宋体" pitchFamily="2" charset="-122"/>
                  <a:ea typeface="宋体" pitchFamily="2" charset="-122"/>
                </a:rPr>
                <a:t>    </a:t>
              </a:r>
              <a:r>
                <a:rPr lang="en-US" altLang="zh-CN" sz="1800" b="1" dirty="0" err="1" smtClean="0">
                  <a:latin typeface="宋体" pitchFamily="2" charset="-122"/>
                  <a:ea typeface="宋体" pitchFamily="2" charset="-122"/>
                </a:rPr>
                <a:t>ftell</a:t>
              </a:r>
              <a:endParaRPr lang="en-US" altLang="zh-CN" sz="1800" b="1" dirty="0">
                <a:solidFill>
                  <a:srgbClr val="1C1C1C"/>
                </a:solidFill>
                <a:latin typeface="宋体" pitchFamily="2" charset="-122"/>
                <a:ea typeface="宋体" pitchFamily="2" charset="-122"/>
              </a:endParaRPr>
            </a:p>
          </p:txBody>
        </p:sp>
      </p:grpSp>
      <p:sp>
        <p:nvSpPr>
          <p:cNvPr id="42" name="Rectangle 19"/>
          <p:cNvSpPr>
            <a:spLocks noChangeArrowheads="1"/>
          </p:cNvSpPr>
          <p:nvPr/>
        </p:nvSpPr>
        <p:spPr bwMode="gray">
          <a:xfrm>
            <a:off x="3657600" y="1635125"/>
            <a:ext cx="5344160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调用格式：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 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ftell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(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文件指针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 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fp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)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；</a:t>
            </a:r>
          </a:p>
          <a:p>
            <a:pPr>
              <a:lnSpc>
                <a:spcPct val="150000"/>
              </a:lnSpc>
            </a:pPr>
            <a:r>
              <a:rPr lang="zh-CN" altLang="en-US" sz="1800" dirty="0" smtClean="0">
                <a:latin typeface="宋体" pitchFamily="2" charset="-122"/>
                <a:ea typeface="宋体" pitchFamily="2" charset="-122"/>
              </a:rPr>
              <a:t> 功能：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判断文件是否处于文件结束位置，如文件结</a:t>
            </a:r>
            <a:endParaRPr lang="en-US" altLang="zh-CN" sz="18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       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束，则返回值为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1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，否则为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0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。</a:t>
            </a:r>
            <a:endParaRPr lang="zh-CN" altLang="zh-CN" sz="180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4" name="TextBox 6"/>
          <p:cNvSpPr txBox="1">
            <a:spLocks noChangeArrowheads="1"/>
          </p:cNvSpPr>
          <p:nvPr/>
        </p:nvSpPr>
        <p:spPr bwMode="auto">
          <a:xfrm>
            <a:off x="284480" y="739480"/>
            <a:ext cx="37788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 smtClean="0">
                <a:latin typeface="宋体" pitchFamily="2" charset="-122"/>
                <a:ea typeface="宋体" pitchFamily="2" charset="-122"/>
              </a:rPr>
              <a:t>二、文件检测函数</a:t>
            </a:r>
            <a:endParaRPr kumimoji="0" lang="zh-CN" sz="2400" b="1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宋体" pitchFamily="2" charset="-122"/>
              <a:ea typeface="宋体" pitchFamily="2" charset="-122"/>
              <a:cs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366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0">
            <a:extLst>
              <a:ext uri="{FF2B5EF4-FFF2-40B4-BE49-F238E27FC236}">
                <a16:creationId xmlns="" xmlns:a16="http://schemas.microsoft.com/office/drawing/2014/main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12" name="Freeform 5">
              <a:extLst>
                <a:ext uri="{FF2B5EF4-FFF2-40B4-BE49-F238E27FC236}">
                  <a16:creationId xmlns="" xmlns:a16="http://schemas.microsoft.com/office/drawing/2014/main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4" name="Freeform 6">
              <a:extLst>
                <a:ext uri="{FF2B5EF4-FFF2-40B4-BE49-F238E27FC236}">
                  <a16:creationId xmlns="" xmlns:a16="http://schemas.microsoft.com/office/drawing/2014/main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5" name="Freeform 7">
              <a:extLst>
                <a:ext uri="{FF2B5EF4-FFF2-40B4-BE49-F238E27FC236}">
                  <a16:creationId xmlns="" xmlns:a16="http://schemas.microsoft.com/office/drawing/2014/main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6" name="Freeform 8">
              <a:extLst>
                <a:ext uri="{FF2B5EF4-FFF2-40B4-BE49-F238E27FC236}">
                  <a16:creationId xmlns="" xmlns:a16="http://schemas.microsoft.com/office/drawing/2014/main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7" name="Freeform 9">
              <a:extLst>
                <a:ext uri="{FF2B5EF4-FFF2-40B4-BE49-F238E27FC236}">
                  <a16:creationId xmlns="" xmlns:a16="http://schemas.microsoft.com/office/drawing/2014/main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18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椭圆 33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1117600" y="1638935"/>
            <a:ext cx="2170113" cy="1795145"/>
            <a:chOff x="720" y="1296"/>
            <a:chExt cx="1367" cy="2542"/>
          </a:xfrm>
        </p:grpSpPr>
        <p:sp>
          <p:nvSpPr>
            <p:cNvPr id="43" name="AutoShape 48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46" name="AutoShape 49"/>
            <p:cNvSpPr>
              <a:spLocks noChangeArrowheads="1"/>
            </p:cNvSpPr>
            <p:nvPr/>
          </p:nvSpPr>
          <p:spPr bwMode="gray">
            <a:xfrm>
              <a:off x="741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47" name="AutoShape 50"/>
            <p:cNvSpPr>
              <a:spLocks noChangeArrowheads="1"/>
            </p:cNvSpPr>
            <p:nvPr/>
          </p:nvSpPr>
          <p:spPr bwMode="gray">
            <a:xfrm>
              <a:off x="752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48" name="AutoShape 51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EE0F7"/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49" name="AutoShape 52"/>
            <p:cNvSpPr>
              <a:spLocks noChangeArrowheads="1"/>
            </p:cNvSpPr>
            <p:nvPr/>
          </p:nvSpPr>
          <p:spPr bwMode="gray">
            <a:xfrm>
              <a:off x="724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50" name="AutoShape 53"/>
            <p:cNvSpPr>
              <a:spLocks noChangeArrowheads="1"/>
            </p:cNvSpPr>
            <p:nvPr/>
          </p:nvSpPr>
          <p:spPr bwMode="gray">
            <a:xfrm>
              <a:off x="752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4" name="Group 54"/>
            <p:cNvGrpSpPr>
              <a:grpSpLocks/>
            </p:cNvGrpSpPr>
            <p:nvPr/>
          </p:nvGrpSpPr>
          <p:grpSpPr bwMode="auto">
            <a:xfrm>
              <a:off x="1189" y="1296"/>
              <a:ext cx="405" cy="614"/>
              <a:chOff x="1289" y="582"/>
              <a:chExt cx="668" cy="1013"/>
            </a:xfrm>
          </p:grpSpPr>
          <p:sp>
            <p:nvSpPr>
              <p:cNvPr id="54" name="Oval 55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55" name="Oval 56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56" name="Oval 57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100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57" name="Oval 58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58" name="Oval 59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10" cy="9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zh-CN" altLang="en-US">
                  <a:ea typeface="宋体" pitchFamily="2" charset="-122"/>
                </a:endParaRPr>
              </a:p>
            </p:txBody>
          </p:sp>
        </p:grpSp>
        <p:sp>
          <p:nvSpPr>
            <p:cNvPr id="52" name="Text Box 60"/>
            <p:cNvSpPr txBox="1">
              <a:spLocks noChangeArrowheads="1"/>
            </p:cNvSpPr>
            <p:nvPr/>
          </p:nvSpPr>
          <p:spPr bwMode="gray">
            <a:xfrm>
              <a:off x="1276" y="1354"/>
              <a:ext cx="223" cy="6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宋体" pitchFamily="2" charset="-122"/>
                </a:rPr>
                <a:t>3</a:t>
              </a:r>
              <a:endParaRPr lang="en-US" altLang="zh-C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itchFamily="2" charset="-122"/>
              </a:endParaRPr>
            </a:p>
          </p:txBody>
        </p:sp>
        <p:sp>
          <p:nvSpPr>
            <p:cNvPr id="53" name="Text Box 61"/>
            <p:cNvSpPr txBox="1">
              <a:spLocks noChangeArrowheads="1"/>
            </p:cNvSpPr>
            <p:nvPr/>
          </p:nvSpPr>
          <p:spPr bwMode="gray">
            <a:xfrm>
              <a:off x="755" y="2064"/>
              <a:ext cx="1296" cy="9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zh-CN" altLang="zh-CN" sz="1800" b="1" dirty="0" smtClean="0">
                  <a:latin typeface="宋体" pitchFamily="2" charset="-122"/>
                  <a:ea typeface="宋体" pitchFamily="2" charset="-122"/>
                </a:rPr>
                <a:t>读写文件出错检测</a:t>
              </a:r>
              <a:endParaRPr lang="en-US" altLang="zh-CN" sz="1800" b="1" dirty="0" smtClean="0">
                <a:latin typeface="宋体" pitchFamily="2" charset="-122"/>
                <a:ea typeface="宋体" pitchFamily="2" charset="-122"/>
              </a:endParaRPr>
            </a:p>
            <a:p>
              <a:pPr eaLnBrk="0" hangingPunct="0">
                <a:defRPr/>
              </a:pPr>
              <a:r>
                <a:rPr lang="en-US" altLang="zh-CN" sz="1800" b="1" dirty="0" smtClean="0">
                  <a:latin typeface="宋体" pitchFamily="2" charset="-122"/>
                  <a:ea typeface="宋体" pitchFamily="2" charset="-122"/>
                </a:rPr>
                <a:t>   </a:t>
              </a:r>
              <a:r>
                <a:rPr lang="zh-CN" altLang="zh-CN" sz="1800" b="1" dirty="0" smtClean="0">
                  <a:latin typeface="宋体" pitchFamily="2" charset="-122"/>
                  <a:ea typeface="宋体" pitchFamily="2" charset="-122"/>
                </a:rPr>
                <a:t>函数</a:t>
              </a:r>
              <a:r>
                <a:rPr lang="en-US" altLang="zh-CN" sz="1800" b="1" dirty="0" err="1" smtClean="0">
                  <a:latin typeface="宋体" pitchFamily="2" charset="-122"/>
                  <a:ea typeface="宋体" pitchFamily="2" charset="-122"/>
                </a:rPr>
                <a:t>ferror</a:t>
              </a:r>
              <a:endParaRPr lang="en-US" altLang="zh-CN" sz="1800" b="1" dirty="0">
                <a:solidFill>
                  <a:srgbClr val="1C1C1C"/>
                </a:solidFill>
                <a:latin typeface="宋体" pitchFamily="2" charset="-122"/>
                <a:ea typeface="宋体" pitchFamily="2" charset="-122"/>
              </a:endParaRPr>
            </a:p>
          </p:txBody>
        </p:sp>
      </p:grpSp>
      <p:sp>
        <p:nvSpPr>
          <p:cNvPr id="42" name="Rectangle 19"/>
          <p:cNvSpPr>
            <a:spLocks noChangeArrowheads="1"/>
          </p:cNvSpPr>
          <p:nvPr/>
        </p:nvSpPr>
        <p:spPr bwMode="gray">
          <a:xfrm>
            <a:off x="3657600" y="1635125"/>
            <a:ext cx="5344160" cy="216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调用格式：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 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ferror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(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文件指针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 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fp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)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；</a:t>
            </a:r>
          </a:p>
          <a:p>
            <a:pPr>
              <a:lnSpc>
                <a:spcPct val="150000"/>
              </a:lnSpc>
            </a:pPr>
            <a:endParaRPr lang="zh-CN" altLang="zh-CN" sz="18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 smtClean="0">
                <a:latin typeface="宋体" pitchFamily="2" charset="-122"/>
                <a:ea typeface="宋体" pitchFamily="2" charset="-122"/>
              </a:rPr>
              <a:t> 功能：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检查文件在用各种输入输出函数进行读写时</a:t>
            </a:r>
            <a:endParaRPr lang="en-US" altLang="zh-CN" sz="18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       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是否出错。如</a:t>
            </a:r>
            <a:r>
              <a:rPr lang="en-US" altLang="zh-CN" sz="1800" dirty="0" err="1" smtClean="0">
                <a:latin typeface="宋体" pitchFamily="2" charset="-122"/>
                <a:ea typeface="宋体" pitchFamily="2" charset="-122"/>
              </a:rPr>
              <a:t>ferror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返回值为</a:t>
            </a: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0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表示未出错，</a:t>
            </a:r>
            <a:endParaRPr lang="en-US" altLang="zh-CN" sz="18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800" dirty="0" smtClean="0">
                <a:latin typeface="宋体" pitchFamily="2" charset="-122"/>
                <a:ea typeface="宋体" pitchFamily="2" charset="-122"/>
              </a:rPr>
              <a:t>       </a:t>
            </a:r>
            <a:r>
              <a:rPr lang="zh-CN" altLang="zh-CN" sz="1800" dirty="0" smtClean="0">
                <a:latin typeface="宋体" pitchFamily="2" charset="-122"/>
                <a:ea typeface="宋体" pitchFamily="2" charset="-122"/>
              </a:rPr>
              <a:t>否则表示有错。</a:t>
            </a:r>
            <a:endParaRPr lang="zh-CN" altLang="zh-CN" sz="1800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4" name="TextBox 6"/>
          <p:cNvSpPr txBox="1">
            <a:spLocks noChangeArrowheads="1"/>
          </p:cNvSpPr>
          <p:nvPr/>
        </p:nvSpPr>
        <p:spPr bwMode="auto">
          <a:xfrm>
            <a:off x="284480" y="566760"/>
            <a:ext cx="37788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 smtClean="0">
                <a:latin typeface="宋体" pitchFamily="2" charset="-122"/>
                <a:ea typeface="宋体" pitchFamily="2" charset="-122"/>
              </a:rPr>
              <a:t>二、文件检测函数</a:t>
            </a:r>
            <a:endParaRPr kumimoji="0" lang="zh-CN" sz="2400" b="1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宋体" pitchFamily="2" charset="-122"/>
              <a:ea typeface="宋体" pitchFamily="2" charset="-122"/>
              <a:cs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366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3814315" y="1852515"/>
            <a:ext cx="2210862" cy="769441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r>
              <a:rPr lang="zh-CN" altLang="en-US" sz="4400" dirty="0" smtClean="0">
                <a:solidFill>
                  <a:srgbClr val="37455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谢  谢！</a:t>
            </a:r>
            <a:endParaRPr lang="zh-CN" altLang="en-US" sz="4400" dirty="0">
              <a:solidFill>
                <a:srgbClr val="37455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0" name="组合 9">
            <a:extLst>
              <a:ext uri="{FF2B5EF4-FFF2-40B4-BE49-F238E27FC236}">
                <a16:creationId xmlns="" xmlns:a16="http://schemas.microsoft.com/office/drawing/2014/main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11" name="Freeform 5">
              <a:extLst>
                <a:ext uri="{FF2B5EF4-FFF2-40B4-BE49-F238E27FC236}">
                  <a16:creationId xmlns="" xmlns:a16="http://schemas.microsoft.com/office/drawing/2014/main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2" name="Freeform 6">
              <a:extLst>
                <a:ext uri="{FF2B5EF4-FFF2-40B4-BE49-F238E27FC236}">
                  <a16:creationId xmlns="" xmlns:a16="http://schemas.microsoft.com/office/drawing/2014/main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3" name="Freeform 7">
              <a:extLst>
                <a:ext uri="{FF2B5EF4-FFF2-40B4-BE49-F238E27FC236}">
                  <a16:creationId xmlns="" xmlns:a16="http://schemas.microsoft.com/office/drawing/2014/main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4" name="Freeform 8">
              <a:extLst>
                <a:ext uri="{FF2B5EF4-FFF2-40B4-BE49-F238E27FC236}">
                  <a16:creationId xmlns="" xmlns:a16="http://schemas.microsoft.com/office/drawing/2014/main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5" name="Freeform 9">
              <a:extLst>
                <a:ext uri="{FF2B5EF4-FFF2-40B4-BE49-F238E27FC236}">
                  <a16:creationId xmlns="" xmlns:a16="http://schemas.microsoft.com/office/drawing/2014/main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16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椭圆 16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椭圆 17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椭圆 27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8" name="直接连接符 37">
            <a:extLst>
              <a:ext uri="{FF2B5EF4-FFF2-40B4-BE49-F238E27FC236}">
                <a16:creationId xmlns="" xmlns:a16="http://schemas.microsoft.com/office/drawing/2014/main" id="{E313177E-59BA-45B4-A649-116184D482FA}"/>
              </a:ext>
            </a:extLst>
          </p:cNvPr>
          <p:cNvCxnSpPr/>
          <p:nvPr/>
        </p:nvCxnSpPr>
        <p:spPr>
          <a:xfrm>
            <a:off x="1701936" y="1667584"/>
            <a:ext cx="596353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>
            <a:extLst>
              <a:ext uri="{FF2B5EF4-FFF2-40B4-BE49-F238E27FC236}">
                <a16:creationId xmlns="" xmlns:a16="http://schemas.microsoft.com/office/drawing/2014/main" id="{4813C647-C18F-49A4-9F27-02A75536227E}"/>
              </a:ext>
            </a:extLst>
          </p:cNvPr>
          <p:cNvCxnSpPr/>
          <p:nvPr/>
        </p:nvCxnSpPr>
        <p:spPr>
          <a:xfrm>
            <a:off x="1701936" y="2798115"/>
            <a:ext cx="596353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45184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2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4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6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8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0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2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360678" y="3793777"/>
            <a:ext cx="1089853" cy="88998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156960" y="1629697"/>
            <a:ext cx="87701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8307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001160" y="99567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943600" y="2936240"/>
            <a:ext cx="944879" cy="86360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289040" y="178816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件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142480" y="1137920"/>
            <a:ext cx="81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 </a:t>
            </a:r>
            <a:endParaRPr lang="zh-CN" alt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96000" y="3139440"/>
            <a:ext cx="629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分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583680" y="40132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类</a:t>
            </a:r>
            <a:endParaRPr lang="zh-CN" alt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1" name="Group 50"/>
          <p:cNvGrpSpPr>
            <a:grpSpLocks/>
          </p:cNvGrpSpPr>
          <p:nvPr/>
        </p:nvGrpSpPr>
        <p:grpSpPr bwMode="auto">
          <a:xfrm>
            <a:off x="229553" y="2430145"/>
            <a:ext cx="5581967" cy="1016000"/>
            <a:chOff x="585" y="1355"/>
            <a:chExt cx="4699" cy="640"/>
          </a:xfrm>
        </p:grpSpPr>
        <p:grpSp>
          <p:nvGrpSpPr>
            <p:cNvPr id="22" name="Group 22"/>
            <p:cNvGrpSpPr>
              <a:grpSpLocks/>
            </p:cNvGrpSpPr>
            <p:nvPr/>
          </p:nvGrpSpPr>
          <p:grpSpPr bwMode="auto">
            <a:xfrm>
              <a:off x="612" y="1525"/>
              <a:ext cx="4672" cy="470"/>
              <a:chOff x="612" y="1071"/>
              <a:chExt cx="4672" cy="470"/>
            </a:xfrm>
          </p:grpSpPr>
          <p:sp>
            <p:nvSpPr>
              <p:cNvPr id="32" name="AutoShape 20"/>
              <p:cNvSpPr>
                <a:spLocks noChangeArrowheads="1"/>
              </p:cNvSpPr>
              <p:nvPr/>
            </p:nvSpPr>
            <p:spPr bwMode="gray">
              <a:xfrm>
                <a:off x="612" y="1071"/>
                <a:ext cx="4672" cy="470"/>
              </a:xfrm>
              <a:prstGeom prst="roundRect">
                <a:avLst>
                  <a:gd name="adj" fmla="val 4639"/>
                </a:avLst>
              </a:prstGeom>
              <a:noFill/>
              <a:ln w="19050">
                <a:solidFill>
                  <a:srgbClr val="C0C0C0"/>
                </a:solidFill>
                <a:round/>
                <a:headEnd/>
                <a:tailEnd/>
              </a:ln>
              <a:effectLst>
                <a:outerShdw dist="53882" dir="2700000" algn="ctr" rotWithShape="0">
                  <a:srgbClr val="292929">
                    <a:alpha val="50000"/>
                  </a:srgbClr>
                </a:outerShdw>
              </a:effectLst>
              <a:extLst>
                <a:ext uri="{909E8E84-426E-40DD-AFC4-6F175D3DCCD1}">
                  <a14:hiddenFill xmlns="" xmlns:a14="http://schemas.microsoft.com/office/drawing/2010/main">
                    <a:solidFill>
                      <a:srgbClr val="D7D7D7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kern="0">
                  <a:solidFill>
                    <a:sysClr val="windowText" lastClr="000000"/>
                  </a:solidFill>
                  <a:latin typeface="Arial" pitchFamily="34" charset="0"/>
                  <a:ea typeface="宋体" pitchFamily="2" charset="-122"/>
                </a:endParaRPr>
              </a:p>
            </p:txBody>
          </p:sp>
          <p:sp>
            <p:nvSpPr>
              <p:cNvPr id="33" name="Text Box 21"/>
              <p:cNvSpPr txBox="1">
                <a:spLocks noChangeArrowheads="1"/>
              </p:cNvSpPr>
              <p:nvPr/>
            </p:nvSpPr>
            <p:spPr bwMode="auto">
              <a:xfrm>
                <a:off x="657" y="1273"/>
                <a:ext cx="4536" cy="213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indent="266700">
                  <a:spcBef>
                    <a:spcPct val="50000"/>
                  </a:spcBef>
                </a:pPr>
                <a:r>
                  <a:rPr lang="en-US" altLang="zh-CN" sz="1600" b="1" dirty="0" smtClean="0"/>
                  <a:t>          </a:t>
                </a:r>
                <a:r>
                  <a:rPr lang="zh-CN" altLang="zh-CN" sz="1600" b="1" dirty="0" smtClean="0"/>
                  <a:t>源文件、目标文件、数据文件等</a:t>
                </a:r>
                <a:r>
                  <a:rPr lang="zh-CN" altLang="en-US" sz="1600" b="1" dirty="0" smtClean="0"/>
                  <a:t>。</a:t>
                </a:r>
                <a:endParaRPr lang="zh-CN" altLang="zh-CN" sz="1600" b="1" dirty="0">
                  <a:latin typeface="宋体" charset="-122"/>
                </a:endParaRPr>
              </a:p>
            </p:txBody>
          </p:sp>
        </p:grpSp>
        <p:sp>
          <p:nvSpPr>
            <p:cNvPr id="23" name="圆角矩形 28"/>
            <p:cNvSpPr/>
            <p:nvPr/>
          </p:nvSpPr>
          <p:spPr bwMode="auto">
            <a:xfrm>
              <a:off x="585" y="1355"/>
              <a:ext cx="2065" cy="272"/>
            </a:xfrm>
            <a:prstGeom prst="roundRect">
              <a:avLst/>
            </a:prstGeom>
            <a:gradFill rotWithShape="1">
              <a:gsLst>
                <a:gs pos="0">
                  <a:srgbClr val="BBE0E3">
                    <a:shade val="51000"/>
                    <a:satMod val="130000"/>
                  </a:srgbClr>
                </a:gs>
                <a:gs pos="80000">
                  <a:srgbClr val="BBE0E3">
                    <a:shade val="93000"/>
                    <a:satMod val="130000"/>
                  </a:srgbClr>
                </a:gs>
                <a:gs pos="100000">
                  <a:srgbClr val="BBE0E3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BBE0E3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  <a:defRPr/>
              </a:pPr>
              <a:endParaRPr lang="zh-CN" altLang="en-US" sz="1600" b="1" kern="0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24" name="Text Box 47"/>
            <p:cNvSpPr txBox="1">
              <a:spLocks noChangeArrowheads="1"/>
            </p:cNvSpPr>
            <p:nvPr/>
          </p:nvSpPr>
          <p:spPr bwMode="gray">
            <a:xfrm>
              <a:off x="648" y="1366"/>
              <a:ext cx="172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>
                      <a:alpha val="60001"/>
                    </a:srgbClr>
                  </a:solidFill>
                </a14:hiddenFill>
              </a:ext>
              <a:ext uri="{91240B29-F687-4F45-9708-019B960494DF}">
                <a14:hiddenLine xmlns="" xmlns:a14="http://schemas.microsoft.com/office/drawing/2010/main" w="3175" algn="ctr">
                  <a:solidFill>
                    <a:srgbClr val="000000">
                      <a:alpha val="30000"/>
                    </a:srgbClr>
                  </a:solidFill>
                  <a:prstDash val="dash"/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1600" b="1" kern="0" dirty="0" smtClean="0">
                  <a:solidFill>
                    <a:srgbClr val="C00000"/>
                  </a:solidFill>
                  <a:latin typeface="Arial" pitchFamily="34" charset="0"/>
                  <a:ea typeface="宋体" pitchFamily="2" charset="-122"/>
                </a:rPr>
                <a:t>    按文件的内容</a:t>
              </a:r>
              <a:endParaRPr lang="zh-CN" altLang="en-US" sz="1600" b="1" kern="0" dirty="0">
                <a:solidFill>
                  <a:srgbClr val="C00000"/>
                </a:solidFill>
                <a:latin typeface="Arial" pitchFamily="34" charset="0"/>
                <a:ea typeface="宋体" pitchFamily="2" charset="-122"/>
              </a:endParaRPr>
            </a:p>
          </p:txBody>
        </p:sp>
      </p:grpSp>
      <p:grpSp>
        <p:nvGrpSpPr>
          <p:cNvPr id="34" name="Group 50"/>
          <p:cNvGrpSpPr>
            <a:grpSpLocks/>
          </p:cNvGrpSpPr>
          <p:nvPr/>
        </p:nvGrpSpPr>
        <p:grpSpPr bwMode="auto">
          <a:xfrm>
            <a:off x="237491" y="1285558"/>
            <a:ext cx="6174732" cy="1016000"/>
            <a:chOff x="585" y="1355"/>
            <a:chExt cx="5198" cy="640"/>
          </a:xfrm>
        </p:grpSpPr>
        <p:grpSp>
          <p:nvGrpSpPr>
            <p:cNvPr id="35" name="Group 22"/>
            <p:cNvGrpSpPr>
              <a:grpSpLocks/>
            </p:cNvGrpSpPr>
            <p:nvPr/>
          </p:nvGrpSpPr>
          <p:grpSpPr bwMode="auto">
            <a:xfrm>
              <a:off x="612" y="1525"/>
              <a:ext cx="5171" cy="470"/>
              <a:chOff x="612" y="1071"/>
              <a:chExt cx="5171" cy="470"/>
            </a:xfrm>
          </p:grpSpPr>
          <p:sp>
            <p:nvSpPr>
              <p:cNvPr id="38" name="AutoShape 20"/>
              <p:cNvSpPr>
                <a:spLocks noChangeArrowheads="1"/>
              </p:cNvSpPr>
              <p:nvPr/>
            </p:nvSpPr>
            <p:spPr bwMode="gray">
              <a:xfrm>
                <a:off x="612" y="1071"/>
                <a:ext cx="4672" cy="470"/>
              </a:xfrm>
              <a:prstGeom prst="roundRect">
                <a:avLst>
                  <a:gd name="adj" fmla="val 4639"/>
                </a:avLst>
              </a:prstGeom>
              <a:noFill/>
              <a:ln w="19050">
                <a:solidFill>
                  <a:srgbClr val="C0C0C0"/>
                </a:solidFill>
                <a:round/>
                <a:headEnd/>
                <a:tailEnd/>
              </a:ln>
              <a:effectLst>
                <a:outerShdw dist="53882" dir="2700000" algn="ctr" rotWithShape="0">
                  <a:srgbClr val="292929">
                    <a:alpha val="50000"/>
                  </a:srgbClr>
                </a:outerShdw>
              </a:effectLst>
              <a:extLst>
                <a:ext uri="{909E8E84-426E-40DD-AFC4-6F175D3DCCD1}">
                  <a14:hiddenFill xmlns="" xmlns:a14="http://schemas.microsoft.com/office/drawing/2010/main">
                    <a:solidFill>
                      <a:srgbClr val="D7D7D7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kern="0">
                  <a:solidFill>
                    <a:sysClr val="windowText" lastClr="000000"/>
                  </a:solidFill>
                  <a:latin typeface="Arial" pitchFamily="34" charset="0"/>
                  <a:ea typeface="宋体" pitchFamily="2" charset="-122"/>
                </a:endParaRPr>
              </a:p>
            </p:txBody>
          </p:sp>
          <p:sp>
            <p:nvSpPr>
              <p:cNvPr id="39" name="Text Box 21"/>
              <p:cNvSpPr txBox="1">
                <a:spLocks noChangeArrowheads="1"/>
              </p:cNvSpPr>
              <p:nvPr/>
            </p:nvSpPr>
            <p:spPr bwMode="auto">
              <a:xfrm>
                <a:off x="1247" y="1279"/>
                <a:ext cx="4536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zh-CN" sz="1600" b="1" dirty="0" smtClean="0">
                    <a:latin typeface="+mn-ea"/>
                  </a:rPr>
                  <a:t>卡片文件、纸带文件、磁带文件、磁盘文件等</a:t>
                </a:r>
                <a:r>
                  <a:rPr lang="zh-CN" altLang="en-US" sz="1600" b="1" dirty="0" smtClean="0">
                    <a:latin typeface="+mn-ea"/>
                  </a:rPr>
                  <a:t>。</a:t>
                </a:r>
                <a:endParaRPr lang="zh-CN" altLang="en-US" sz="1600" b="1" kern="0" dirty="0">
                  <a:latin typeface="+mn-ea"/>
                </a:endParaRPr>
              </a:p>
            </p:txBody>
          </p:sp>
        </p:grpSp>
        <p:sp>
          <p:nvSpPr>
            <p:cNvPr id="36" name="圆角矩形 28"/>
            <p:cNvSpPr/>
            <p:nvPr/>
          </p:nvSpPr>
          <p:spPr bwMode="auto">
            <a:xfrm>
              <a:off x="585" y="1355"/>
              <a:ext cx="2058" cy="272"/>
            </a:xfrm>
            <a:prstGeom prst="roundRect">
              <a:avLst/>
            </a:prstGeom>
            <a:gradFill rotWithShape="1">
              <a:gsLst>
                <a:gs pos="0">
                  <a:srgbClr val="BBE0E3">
                    <a:shade val="51000"/>
                    <a:satMod val="130000"/>
                  </a:srgbClr>
                </a:gs>
                <a:gs pos="80000">
                  <a:srgbClr val="BBE0E3">
                    <a:shade val="93000"/>
                    <a:satMod val="130000"/>
                  </a:srgbClr>
                </a:gs>
                <a:gs pos="100000">
                  <a:srgbClr val="BBE0E3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BBE0E3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  <a:defRPr/>
              </a:pPr>
              <a:endParaRPr lang="zh-CN" altLang="en-US" sz="1600" b="1" kern="0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37" name="Text Box 47"/>
            <p:cNvSpPr txBox="1">
              <a:spLocks noChangeArrowheads="1"/>
            </p:cNvSpPr>
            <p:nvPr/>
          </p:nvSpPr>
          <p:spPr bwMode="gray">
            <a:xfrm>
              <a:off x="794" y="1366"/>
              <a:ext cx="1652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>
                      <a:alpha val="60001"/>
                    </a:srgbClr>
                  </a:solidFill>
                </a14:hiddenFill>
              </a:ext>
              <a:ext uri="{91240B29-F687-4F45-9708-019B960494DF}">
                <a14:hiddenLine xmlns="" xmlns:a14="http://schemas.microsoft.com/office/drawing/2010/main" w="3175" algn="ctr">
                  <a:solidFill>
                    <a:srgbClr val="000000">
                      <a:alpha val="30000"/>
                    </a:srgbClr>
                  </a:solidFill>
                  <a:prstDash val="dash"/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1600" b="1" kern="0" dirty="0" smtClean="0">
                  <a:solidFill>
                    <a:srgbClr val="C00000"/>
                  </a:solidFill>
                  <a:latin typeface="Arial" pitchFamily="34" charset="0"/>
                  <a:ea typeface="宋体" pitchFamily="2" charset="-122"/>
                </a:rPr>
                <a:t>按文件依附的介质</a:t>
              </a:r>
              <a:endParaRPr lang="zh-CN" altLang="en-US" sz="1600" b="1" kern="0" dirty="0">
                <a:solidFill>
                  <a:srgbClr val="C00000"/>
                </a:solidFill>
                <a:latin typeface="Arial" pitchFamily="34" charset="0"/>
                <a:ea typeface="宋体" pitchFamily="2" charset="-122"/>
              </a:endParaRPr>
            </a:p>
          </p:txBody>
        </p:sp>
      </p:grpSp>
      <p:grpSp>
        <p:nvGrpSpPr>
          <p:cNvPr id="40" name="Group 50"/>
          <p:cNvGrpSpPr>
            <a:grpSpLocks/>
          </p:cNvGrpSpPr>
          <p:nvPr/>
        </p:nvGrpSpPr>
        <p:grpSpPr bwMode="auto">
          <a:xfrm>
            <a:off x="300990" y="3654108"/>
            <a:ext cx="5549894" cy="1016000"/>
            <a:chOff x="521" y="1355"/>
            <a:chExt cx="4672" cy="640"/>
          </a:xfrm>
        </p:grpSpPr>
        <p:grpSp>
          <p:nvGrpSpPr>
            <p:cNvPr id="41" name="Group 22"/>
            <p:cNvGrpSpPr>
              <a:grpSpLocks/>
            </p:cNvGrpSpPr>
            <p:nvPr/>
          </p:nvGrpSpPr>
          <p:grpSpPr bwMode="auto">
            <a:xfrm>
              <a:off x="521" y="1525"/>
              <a:ext cx="4672" cy="470"/>
              <a:chOff x="521" y="1071"/>
              <a:chExt cx="4672" cy="470"/>
            </a:xfrm>
          </p:grpSpPr>
          <p:sp>
            <p:nvSpPr>
              <p:cNvPr id="44" name="AutoShape 20"/>
              <p:cNvSpPr>
                <a:spLocks noChangeArrowheads="1"/>
              </p:cNvSpPr>
              <p:nvPr/>
            </p:nvSpPr>
            <p:spPr bwMode="gray">
              <a:xfrm>
                <a:off x="521" y="1071"/>
                <a:ext cx="4672" cy="470"/>
              </a:xfrm>
              <a:prstGeom prst="roundRect">
                <a:avLst>
                  <a:gd name="adj" fmla="val 4639"/>
                </a:avLst>
              </a:prstGeom>
              <a:noFill/>
              <a:ln w="19050">
                <a:solidFill>
                  <a:srgbClr val="C0C0C0"/>
                </a:solidFill>
                <a:round/>
                <a:headEnd/>
                <a:tailEnd/>
              </a:ln>
              <a:effectLst>
                <a:outerShdw dist="53882" dir="2700000" algn="ctr" rotWithShape="0">
                  <a:srgbClr val="292929">
                    <a:alpha val="50000"/>
                  </a:srgbClr>
                </a:outerShdw>
              </a:effectLst>
              <a:extLst>
                <a:ext uri="{909E8E84-426E-40DD-AFC4-6F175D3DCCD1}">
                  <a14:hiddenFill xmlns="" xmlns:a14="http://schemas.microsoft.com/office/drawing/2010/main">
                    <a:solidFill>
                      <a:srgbClr val="D7D7D7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kern="0">
                  <a:solidFill>
                    <a:sysClr val="windowText" lastClr="000000"/>
                  </a:solidFill>
                  <a:latin typeface="Arial" pitchFamily="34" charset="0"/>
                  <a:ea typeface="宋体" pitchFamily="2" charset="-122"/>
                </a:endParaRPr>
              </a:p>
            </p:txBody>
          </p:sp>
          <p:sp>
            <p:nvSpPr>
              <p:cNvPr id="45" name="Text Box 21"/>
              <p:cNvSpPr txBox="1">
                <a:spLocks noChangeArrowheads="1"/>
              </p:cNvSpPr>
              <p:nvPr/>
            </p:nvSpPr>
            <p:spPr bwMode="auto">
              <a:xfrm>
                <a:off x="657" y="1273"/>
                <a:ext cx="4536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altLang="zh-CN" sz="2000" dirty="0" smtClean="0"/>
                  <a:t>         </a:t>
                </a:r>
                <a:r>
                  <a:rPr lang="zh-CN" altLang="zh-CN" sz="1600" b="1" dirty="0" smtClean="0">
                    <a:latin typeface="+mn-ea"/>
                  </a:rPr>
                  <a:t>字符文件和二进制文件</a:t>
                </a:r>
                <a:r>
                  <a:rPr lang="zh-CN" altLang="en-US" sz="1600" b="1" dirty="0" smtClean="0">
                    <a:latin typeface="+mn-ea"/>
                  </a:rPr>
                  <a:t>。</a:t>
                </a:r>
                <a:endParaRPr lang="zh-CN" altLang="en-US" sz="1600" b="1" kern="0" dirty="0">
                  <a:latin typeface="+mn-ea"/>
                </a:endParaRPr>
              </a:p>
            </p:txBody>
          </p:sp>
        </p:grpSp>
        <p:sp>
          <p:nvSpPr>
            <p:cNvPr id="42" name="圆角矩形 28"/>
            <p:cNvSpPr/>
            <p:nvPr/>
          </p:nvSpPr>
          <p:spPr bwMode="auto">
            <a:xfrm>
              <a:off x="521" y="1355"/>
              <a:ext cx="1996" cy="272"/>
            </a:xfrm>
            <a:prstGeom prst="roundRect">
              <a:avLst/>
            </a:prstGeom>
            <a:gradFill rotWithShape="1">
              <a:gsLst>
                <a:gs pos="0">
                  <a:srgbClr val="BBE0E3">
                    <a:shade val="51000"/>
                    <a:satMod val="130000"/>
                  </a:srgbClr>
                </a:gs>
                <a:gs pos="80000">
                  <a:srgbClr val="BBE0E3">
                    <a:shade val="93000"/>
                    <a:satMod val="130000"/>
                  </a:srgbClr>
                </a:gs>
                <a:gs pos="100000">
                  <a:srgbClr val="BBE0E3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BBE0E3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  <a:defRPr/>
              </a:pPr>
              <a:endParaRPr lang="zh-CN" altLang="en-US" sz="1600" b="1" kern="0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43" name="Text Box 47"/>
            <p:cNvSpPr txBox="1">
              <a:spLocks noChangeArrowheads="1"/>
            </p:cNvSpPr>
            <p:nvPr/>
          </p:nvSpPr>
          <p:spPr bwMode="gray">
            <a:xfrm>
              <a:off x="618" y="1366"/>
              <a:ext cx="1711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>
                      <a:alpha val="60001"/>
                    </a:srgbClr>
                  </a:solidFill>
                </a14:hiddenFill>
              </a:ext>
              <a:ext uri="{91240B29-F687-4F45-9708-019B960494DF}">
                <a14:hiddenLine xmlns="" xmlns:a14="http://schemas.microsoft.com/office/drawing/2010/main" w="3175" algn="ctr">
                  <a:solidFill>
                    <a:srgbClr val="000000">
                      <a:alpha val="30000"/>
                    </a:srgbClr>
                  </a:solidFill>
                  <a:prstDash val="dash"/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zh-CN" sz="1600" b="1" dirty="0" smtClean="0">
                  <a:solidFill>
                    <a:srgbClr val="C00000"/>
                  </a:solidFill>
                </a:rPr>
                <a:t>按数据的组织形式</a:t>
              </a:r>
              <a:endParaRPr lang="zh-CN" altLang="en-US" sz="1600" b="1" kern="0" dirty="0">
                <a:solidFill>
                  <a:srgbClr val="C00000"/>
                </a:solidFill>
                <a:latin typeface="Arial" pitchFamily="34" charset="0"/>
                <a:ea typeface="宋体" pitchFamily="2" charset="-122"/>
              </a:endParaRPr>
            </a:p>
          </p:txBody>
        </p:sp>
      </p:grpSp>
      <p:sp>
        <p:nvSpPr>
          <p:cNvPr id="47" name="标题 1"/>
          <p:cNvSpPr>
            <a:spLocks noGrp="1"/>
          </p:cNvSpPr>
          <p:nvPr>
            <p:ph type="title"/>
          </p:nvPr>
        </p:nvSpPr>
        <p:spPr>
          <a:xfrm>
            <a:off x="914400" y="409178"/>
            <a:ext cx="8229600" cy="857250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</a:t>
            </a:r>
            <a:r>
              <a:rPr lang="zh-CN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文件概念</a:t>
            </a:r>
            <a:endParaRPr lang="zh-CN" altLang="en-US" sz="28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48" name="组合 4"/>
          <p:cNvGrpSpPr/>
          <p:nvPr/>
        </p:nvGrpSpPr>
        <p:grpSpPr>
          <a:xfrm>
            <a:off x="537895" y="603188"/>
            <a:ext cx="566993" cy="388503"/>
            <a:chOff x="1489166" y="2322031"/>
            <a:chExt cx="566993" cy="388503"/>
          </a:xfrm>
        </p:grpSpPr>
        <p:sp>
          <p:nvSpPr>
            <p:cNvPr id="49" name="任意多边形 48"/>
            <p:cNvSpPr>
              <a:spLocks noChangeAspect="1"/>
            </p:cNvSpPr>
            <p:nvPr/>
          </p:nvSpPr>
          <p:spPr>
            <a:xfrm>
              <a:off x="1563012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0" name="TextBox 49"/>
            <p:cNvSpPr txBox="1">
              <a:spLocks noChangeArrowheads="1"/>
            </p:cNvSpPr>
            <p:nvPr/>
          </p:nvSpPr>
          <p:spPr bwMode="auto">
            <a:xfrm>
              <a:off x="1489166" y="2323004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引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51" name="直接连接符 50"/>
          <p:cNvCxnSpPr/>
          <p:nvPr/>
        </p:nvCxnSpPr>
        <p:spPr>
          <a:xfrm flipV="1">
            <a:off x="752174" y="1026160"/>
            <a:ext cx="3484546" cy="6228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360678" y="3793777"/>
            <a:ext cx="1089853" cy="88998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156960" y="1629697"/>
            <a:ext cx="87701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8307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001160" y="99567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943600" y="2936240"/>
            <a:ext cx="944879" cy="86360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grpSp>
        <p:nvGrpSpPr>
          <p:cNvPr id="2" name="组合 4"/>
          <p:cNvGrpSpPr/>
          <p:nvPr/>
        </p:nvGrpSpPr>
        <p:grpSpPr>
          <a:xfrm>
            <a:off x="548055" y="775908"/>
            <a:ext cx="566993" cy="388503"/>
            <a:chOff x="1489166" y="2322031"/>
            <a:chExt cx="566993" cy="388503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563012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89166" y="2323004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引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52400" y="1936750"/>
            <a:ext cx="560831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/>
              <a:t>        </a:t>
            </a:r>
            <a:r>
              <a:rPr lang="zh-CN" altLang="zh-CN" sz="1600" dirty="0" smtClean="0">
                <a:latin typeface="+mn-ea"/>
              </a:rPr>
              <a:t>一个指针变量指向一个文件，这个指针称为文件指针</a:t>
            </a:r>
            <a:r>
              <a:rPr lang="zh-CN" altLang="en-US" sz="1600" dirty="0" smtClean="0">
                <a:latin typeface="+mn-ea"/>
              </a:rPr>
              <a:t>。</a:t>
            </a:r>
            <a:endParaRPr lang="en-US" altLang="zh-CN" sz="16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     </a:t>
            </a:r>
            <a:r>
              <a:rPr lang="zh-CN" altLang="zh-CN" sz="1600" dirty="0" smtClean="0">
                <a:latin typeface="+mn-ea"/>
              </a:rPr>
              <a:t>文件进行的各种操作就是通过文件指针完成的。</a:t>
            </a:r>
            <a:endParaRPr lang="en-US" altLang="zh-CN" sz="16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 smtClean="0">
                <a:latin typeface="+mn-ea"/>
              </a:rPr>
              <a:t>     文件指针的</a:t>
            </a:r>
            <a:r>
              <a:rPr lang="zh-CN" altLang="zh-CN" sz="1600" dirty="0" smtClean="0">
                <a:latin typeface="+mn-ea"/>
              </a:rPr>
              <a:t>一般格式：</a:t>
            </a:r>
          </a:p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+mn-ea"/>
              </a:rPr>
              <a:t>         FILE *</a:t>
            </a:r>
            <a:r>
              <a:rPr lang="zh-CN" altLang="zh-CN" sz="1600" dirty="0" smtClean="0">
                <a:latin typeface="+mn-ea"/>
              </a:rPr>
              <a:t>指针变量标识符；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000" kern="0" dirty="0">
              <a:ea typeface="宋体" pitchFamily="2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268720" y="1828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件</a:t>
            </a:r>
            <a:r>
              <a:rPr lang="zh-CN" alt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132320" y="1107440"/>
            <a:ext cx="81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85840" y="3108960"/>
            <a:ext cx="62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指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583680" y="4013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针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标题 1"/>
          <p:cNvSpPr txBox="1">
            <a:spLocks/>
          </p:cNvSpPr>
          <p:nvPr/>
        </p:nvSpPr>
        <p:spPr>
          <a:xfrm>
            <a:off x="1066800" y="5615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j-cs"/>
              </a:rPr>
              <a:t>  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j-cs"/>
              </a:rPr>
              <a:t>文件概念</a:t>
            </a:r>
            <a:endParaRPr kumimoji="0" lang="zh-CN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+mn-ea"/>
            </a:endParaRPr>
          </a:p>
        </p:txBody>
      </p:sp>
      <p:cxnSp>
        <p:nvCxnSpPr>
          <p:cNvPr id="22" name="直接连接符 21"/>
          <p:cNvCxnSpPr/>
          <p:nvPr/>
        </p:nvCxnSpPr>
        <p:spPr>
          <a:xfrm flipV="1">
            <a:off x="904574" y="1178560"/>
            <a:ext cx="3484546" cy="6228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 rot="5400000" flipH="1" flipV="1">
            <a:off x="807720" y="4028440"/>
            <a:ext cx="1066800" cy="158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402080" y="3911600"/>
            <a:ext cx="243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>
                <a:latin typeface="+mn-ea"/>
              </a:rPr>
              <a:t>注意：</a:t>
            </a:r>
            <a:r>
              <a:rPr lang="en-US" altLang="zh-CN" sz="1600" dirty="0" smtClean="0">
                <a:latin typeface="+mn-ea"/>
              </a:rPr>
              <a:t>FILE</a:t>
            </a:r>
            <a:r>
              <a:rPr lang="zh-CN" altLang="zh-CN" sz="1600" dirty="0" smtClean="0">
                <a:latin typeface="+mn-ea"/>
              </a:rPr>
              <a:t>应该为大写</a:t>
            </a:r>
            <a:endParaRPr lang="zh-CN" altLang="en-US" sz="1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29" grpId="0"/>
      <p:bldP spid="30" grpId="0"/>
      <p:bldP spid="31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6"/>
          <p:cNvSpPr txBox="1">
            <a:spLocks noChangeArrowheads="1"/>
          </p:cNvSpPr>
          <p:nvPr/>
        </p:nvSpPr>
        <p:spPr bwMode="auto">
          <a:xfrm>
            <a:off x="2391526" y="2143263"/>
            <a:ext cx="145058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4400" u="none" strike="noStrike" cap="none" normalizeH="0" baseline="0" dirty="0" smtClean="0">
                <a:ln>
                  <a:noFill/>
                </a:ln>
                <a:solidFill>
                  <a:srgbClr val="577188"/>
                </a:solidFill>
                <a:effectLst/>
                <a:latin typeface="Impact" pitchFamily="34" charset="0"/>
                <a:cs typeface="+mn-ea"/>
              </a:rPr>
              <a:t>一</a:t>
            </a:r>
            <a:endParaRPr kumimoji="0" lang="zh-CN" sz="4400" u="none" strike="noStrike" cap="none" normalizeH="0" baseline="0" dirty="0">
              <a:ln>
                <a:noFill/>
              </a:ln>
              <a:solidFill>
                <a:srgbClr val="577188"/>
              </a:solidFill>
              <a:effectLst/>
              <a:latin typeface="Impact" pitchFamily="34" charset="0"/>
              <a:cs typeface="+mn-ea"/>
            </a:endParaRPr>
          </a:p>
        </p:txBody>
      </p:sp>
      <p:sp>
        <p:nvSpPr>
          <p:cNvPr id="36" name="TextBox 6"/>
          <p:cNvSpPr txBox="1">
            <a:spLocks noChangeArrowheads="1"/>
          </p:cNvSpPr>
          <p:nvPr/>
        </p:nvSpPr>
        <p:spPr bwMode="auto">
          <a:xfrm>
            <a:off x="3790334" y="2121240"/>
            <a:ext cx="36467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+mn-ea"/>
              </a:rPr>
              <a:t>文件的打开与关闭</a:t>
            </a:r>
            <a:endParaRPr kumimoji="0" lang="zh-CN" sz="3200" b="1" i="0" u="none" strike="noStrike" cap="none" normalizeH="0" baseline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itchFamily="34" charset="0"/>
              <a:cs typeface="+mn-ea"/>
            </a:endParaRPr>
          </a:p>
        </p:txBody>
      </p:sp>
      <p:sp>
        <p:nvSpPr>
          <p:cNvPr id="38" name="TextBox 6"/>
          <p:cNvSpPr txBox="1">
            <a:spLocks noChangeArrowheads="1"/>
          </p:cNvSpPr>
          <p:nvPr/>
        </p:nvSpPr>
        <p:spPr bwMode="auto">
          <a:xfrm>
            <a:off x="2458323" y="1897071"/>
            <a:ext cx="1316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>
                <a:ln>
                  <a:noFill/>
                </a:ln>
                <a:solidFill>
                  <a:srgbClr val="577188"/>
                </a:solidFill>
                <a:effectLst/>
                <a:latin typeface="+mn-ea"/>
                <a:cs typeface="+mn-ea"/>
              </a:rPr>
              <a:t>PART</a:t>
            </a:r>
            <a:endParaRPr kumimoji="0" lang="zh-CN" sz="1800" b="0" i="0" u="none" strike="noStrike" cap="none" normalizeH="0" baseline="0" dirty="0">
              <a:ln>
                <a:noFill/>
              </a:ln>
              <a:solidFill>
                <a:srgbClr val="577188"/>
              </a:solidFill>
              <a:effectLst/>
              <a:latin typeface="Arial" pitchFamily="34" charset="0"/>
              <a:cs typeface="+mn-ea"/>
            </a:endParaRPr>
          </a:p>
        </p:txBody>
      </p:sp>
      <p:grpSp>
        <p:nvGrpSpPr>
          <p:cNvPr id="2" name="组合 10">
            <a:extLst>
              <a:ext uri="{FF2B5EF4-FFF2-40B4-BE49-F238E27FC236}">
                <a16:creationId xmlns="" xmlns:a16="http://schemas.microsoft.com/office/drawing/2014/main" id="{8ACCCB30-9530-42D4-B53D-46AFE8D72478}"/>
              </a:ext>
            </a:extLst>
          </p:cNvPr>
          <p:cNvGrpSpPr/>
          <p:nvPr/>
        </p:nvGrpSpPr>
        <p:grpSpPr>
          <a:xfrm>
            <a:off x="1641872" y="4103688"/>
            <a:ext cx="6481763" cy="959644"/>
            <a:chOff x="1312863" y="187325"/>
            <a:chExt cx="8642350" cy="1279525"/>
          </a:xfrm>
          <a:solidFill>
            <a:srgbClr val="8FA4B7">
              <a:alpha val="42000"/>
            </a:srgbClr>
          </a:solidFill>
        </p:grpSpPr>
        <p:sp>
          <p:nvSpPr>
            <p:cNvPr id="12" name="Freeform 5">
              <a:extLst>
                <a:ext uri="{FF2B5EF4-FFF2-40B4-BE49-F238E27FC236}">
                  <a16:creationId xmlns="" xmlns:a16="http://schemas.microsoft.com/office/drawing/2014/main" id="{194DABD8-A4E2-4D3E-B236-0CC9006F0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863" y="307975"/>
              <a:ext cx="2224088" cy="1158875"/>
            </a:xfrm>
            <a:custGeom>
              <a:avLst/>
              <a:gdLst>
                <a:gd name="T0" fmla="*/ 0 w 524"/>
                <a:gd name="T1" fmla="*/ 164 h 271"/>
                <a:gd name="T2" fmla="*/ 256 w 524"/>
                <a:gd name="T3" fmla="*/ 28 h 271"/>
                <a:gd name="T4" fmla="*/ 524 w 524"/>
                <a:gd name="T5" fmla="*/ 104 h 271"/>
                <a:gd name="T6" fmla="*/ 244 w 524"/>
                <a:gd name="T7" fmla="*/ 244 h 271"/>
                <a:gd name="T8" fmla="*/ 0 w 524"/>
                <a:gd name="T9" fmla="*/ 164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4" h="271">
                  <a:moveTo>
                    <a:pt x="0" y="164"/>
                  </a:moveTo>
                  <a:cubicBezTo>
                    <a:pt x="80" y="116"/>
                    <a:pt x="164" y="60"/>
                    <a:pt x="256" y="28"/>
                  </a:cubicBezTo>
                  <a:cubicBezTo>
                    <a:pt x="312" y="8"/>
                    <a:pt x="404" y="0"/>
                    <a:pt x="524" y="104"/>
                  </a:cubicBezTo>
                  <a:cubicBezTo>
                    <a:pt x="524" y="104"/>
                    <a:pt x="372" y="216"/>
                    <a:pt x="244" y="244"/>
                  </a:cubicBezTo>
                  <a:cubicBezTo>
                    <a:pt x="120" y="271"/>
                    <a:pt x="28" y="196"/>
                    <a:pt x="0" y="16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4" name="Freeform 6">
              <a:extLst>
                <a:ext uri="{FF2B5EF4-FFF2-40B4-BE49-F238E27FC236}">
                  <a16:creationId xmlns="" xmlns:a16="http://schemas.microsoft.com/office/drawing/2014/main" id="{5A54A1AD-4A06-4424-8577-FD51DDA2AE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613" y="307975"/>
              <a:ext cx="1933575" cy="1125538"/>
            </a:xfrm>
            <a:custGeom>
              <a:avLst/>
              <a:gdLst>
                <a:gd name="T0" fmla="*/ 0 w 456"/>
                <a:gd name="T1" fmla="*/ 104 h 263"/>
                <a:gd name="T2" fmla="*/ 256 w 456"/>
                <a:gd name="T3" fmla="*/ 32 h 263"/>
                <a:gd name="T4" fmla="*/ 456 w 456"/>
                <a:gd name="T5" fmla="*/ 188 h 263"/>
                <a:gd name="T6" fmla="*/ 272 w 456"/>
                <a:gd name="T7" fmla="*/ 263 h 263"/>
                <a:gd name="T8" fmla="*/ 0 w 456"/>
                <a:gd name="T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263">
                  <a:moveTo>
                    <a:pt x="0" y="104"/>
                  </a:moveTo>
                  <a:cubicBezTo>
                    <a:pt x="0" y="104"/>
                    <a:pt x="160" y="0"/>
                    <a:pt x="256" y="32"/>
                  </a:cubicBezTo>
                  <a:cubicBezTo>
                    <a:pt x="352" y="64"/>
                    <a:pt x="436" y="168"/>
                    <a:pt x="456" y="188"/>
                  </a:cubicBezTo>
                  <a:cubicBezTo>
                    <a:pt x="456" y="188"/>
                    <a:pt x="364" y="263"/>
                    <a:pt x="272" y="263"/>
                  </a:cubicBezTo>
                  <a:cubicBezTo>
                    <a:pt x="188" y="263"/>
                    <a:pt x="56" y="152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5" name="Freeform 7">
              <a:extLst>
                <a:ext uri="{FF2B5EF4-FFF2-40B4-BE49-F238E27FC236}">
                  <a16:creationId xmlns="" xmlns:a16="http://schemas.microsoft.com/office/drawing/2014/main" id="{48992316-171D-4D81-9677-C7BEB41DFC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8513" y="855663"/>
              <a:ext cx="1103313" cy="527050"/>
            </a:xfrm>
            <a:custGeom>
              <a:avLst/>
              <a:gdLst>
                <a:gd name="T0" fmla="*/ 0 w 260"/>
                <a:gd name="T1" fmla="*/ 68 h 123"/>
                <a:gd name="T2" fmla="*/ 156 w 260"/>
                <a:gd name="T3" fmla="*/ 0 h 123"/>
                <a:gd name="T4" fmla="*/ 260 w 260"/>
                <a:gd name="T5" fmla="*/ 40 h 123"/>
                <a:gd name="T6" fmla="*/ 136 w 260"/>
                <a:gd name="T7" fmla="*/ 104 h 123"/>
                <a:gd name="T8" fmla="*/ 0 w 260"/>
                <a:gd name="T9" fmla="*/ 6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23">
                  <a:moveTo>
                    <a:pt x="0" y="68"/>
                  </a:moveTo>
                  <a:cubicBezTo>
                    <a:pt x="0" y="68"/>
                    <a:pt x="80" y="0"/>
                    <a:pt x="156" y="0"/>
                  </a:cubicBezTo>
                  <a:cubicBezTo>
                    <a:pt x="232" y="4"/>
                    <a:pt x="248" y="36"/>
                    <a:pt x="260" y="40"/>
                  </a:cubicBezTo>
                  <a:cubicBezTo>
                    <a:pt x="260" y="40"/>
                    <a:pt x="204" y="88"/>
                    <a:pt x="136" y="104"/>
                  </a:cubicBezTo>
                  <a:cubicBezTo>
                    <a:pt x="68" y="123"/>
                    <a:pt x="16" y="84"/>
                    <a:pt x="0" y="68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6" name="Freeform 8">
              <a:extLst>
                <a:ext uri="{FF2B5EF4-FFF2-40B4-BE49-F238E27FC236}">
                  <a16:creationId xmlns="" xmlns:a16="http://schemas.microsoft.com/office/drawing/2014/main" id="{B322E208-0823-4C5F-A3F6-322BEC714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4225" y="563563"/>
              <a:ext cx="1123950" cy="685800"/>
            </a:xfrm>
            <a:custGeom>
              <a:avLst/>
              <a:gdLst>
                <a:gd name="T0" fmla="*/ 0 w 265"/>
                <a:gd name="T1" fmla="*/ 104 h 160"/>
                <a:gd name="T2" fmla="*/ 133 w 265"/>
                <a:gd name="T3" fmla="*/ 20 h 160"/>
                <a:gd name="T4" fmla="*/ 265 w 265"/>
                <a:gd name="T5" fmla="*/ 20 h 160"/>
                <a:gd name="T6" fmla="*/ 149 w 265"/>
                <a:gd name="T7" fmla="*/ 144 h 160"/>
                <a:gd name="T8" fmla="*/ 0 w 265"/>
                <a:gd name="T9" fmla="*/ 10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160">
                  <a:moveTo>
                    <a:pt x="0" y="104"/>
                  </a:moveTo>
                  <a:cubicBezTo>
                    <a:pt x="0" y="104"/>
                    <a:pt x="81" y="40"/>
                    <a:pt x="133" y="20"/>
                  </a:cubicBezTo>
                  <a:cubicBezTo>
                    <a:pt x="173" y="4"/>
                    <a:pt x="221" y="0"/>
                    <a:pt x="265" y="20"/>
                  </a:cubicBezTo>
                  <a:cubicBezTo>
                    <a:pt x="265" y="20"/>
                    <a:pt x="209" y="128"/>
                    <a:pt x="149" y="144"/>
                  </a:cubicBezTo>
                  <a:cubicBezTo>
                    <a:pt x="85" y="160"/>
                    <a:pt x="0" y="104"/>
                    <a:pt x="0" y="104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  <p:sp>
          <p:nvSpPr>
            <p:cNvPr id="17" name="Freeform 9">
              <a:extLst>
                <a:ext uri="{FF2B5EF4-FFF2-40B4-BE49-F238E27FC236}">
                  <a16:creationId xmlns="" xmlns:a16="http://schemas.microsoft.com/office/drawing/2014/main" id="{8FDAFA18-8310-4586-B2D6-8DFA9236F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575" y="187325"/>
              <a:ext cx="1544638" cy="1044575"/>
            </a:xfrm>
            <a:custGeom>
              <a:avLst/>
              <a:gdLst>
                <a:gd name="T0" fmla="*/ 0 w 364"/>
                <a:gd name="T1" fmla="*/ 96 h 244"/>
                <a:gd name="T2" fmla="*/ 116 w 364"/>
                <a:gd name="T3" fmla="*/ 24 h 244"/>
                <a:gd name="T4" fmla="*/ 364 w 364"/>
                <a:gd name="T5" fmla="*/ 184 h 244"/>
                <a:gd name="T6" fmla="*/ 256 w 364"/>
                <a:gd name="T7" fmla="*/ 224 h 244"/>
                <a:gd name="T8" fmla="*/ 0 w 364"/>
                <a:gd name="T9" fmla="*/ 96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4" h="244">
                  <a:moveTo>
                    <a:pt x="0" y="96"/>
                  </a:moveTo>
                  <a:cubicBezTo>
                    <a:pt x="0" y="96"/>
                    <a:pt x="56" y="0"/>
                    <a:pt x="116" y="24"/>
                  </a:cubicBezTo>
                  <a:cubicBezTo>
                    <a:pt x="144" y="24"/>
                    <a:pt x="336" y="200"/>
                    <a:pt x="364" y="184"/>
                  </a:cubicBezTo>
                  <a:cubicBezTo>
                    <a:pt x="364" y="184"/>
                    <a:pt x="324" y="244"/>
                    <a:pt x="256" y="224"/>
                  </a:cubicBezTo>
                  <a:cubicBezTo>
                    <a:pt x="108" y="184"/>
                    <a:pt x="100" y="144"/>
                    <a:pt x="0" y="96"/>
                  </a:cubicBezTo>
                  <a:close/>
                </a:path>
              </a:pathLst>
            </a:custGeom>
            <a:grpFill/>
            <a:ln w="0" cap="sq">
              <a:noFill/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013"/>
            </a:p>
          </p:txBody>
        </p:sp>
      </p:grpSp>
      <p:sp>
        <p:nvSpPr>
          <p:cNvPr id="18" name="任意多边形: 形状 2"/>
          <p:cNvSpPr/>
          <p:nvPr/>
        </p:nvSpPr>
        <p:spPr>
          <a:xfrm>
            <a:off x="26292" y="4130231"/>
            <a:ext cx="9024257" cy="954512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062390" y="474241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07478" y="4228203"/>
            <a:ext cx="274486" cy="274486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>
            <a:off x="2258478" y="4232918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3452742" y="4591121"/>
            <a:ext cx="104618" cy="10461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4320353" y="4939256"/>
            <a:ext cx="205038" cy="20503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5404956" y="4542788"/>
            <a:ext cx="100420" cy="100420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6386516" y="4805907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7138992" y="4062436"/>
            <a:ext cx="147634" cy="147634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椭圆 26"/>
          <p:cNvSpPr/>
          <p:nvPr/>
        </p:nvSpPr>
        <p:spPr>
          <a:xfrm>
            <a:off x="8120828" y="4537624"/>
            <a:ext cx="205038" cy="20503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4"/>
          <p:cNvSpPr/>
          <p:nvPr/>
        </p:nvSpPr>
        <p:spPr>
          <a:xfrm>
            <a:off x="26291" y="2907280"/>
            <a:ext cx="9128594" cy="2143034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523478" y="3649926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1423352" y="4590600"/>
            <a:ext cx="274486" cy="274486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4119564" y="4167386"/>
            <a:ext cx="133048" cy="133048"/>
          </a:xfrm>
          <a:prstGeom prst="ellipse">
            <a:avLst/>
          </a:prstGeom>
          <a:solidFill>
            <a:srgbClr val="8FA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5367415" y="4939256"/>
            <a:ext cx="133048" cy="133048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5883627" y="46652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椭圆 33"/>
          <p:cNvSpPr/>
          <p:nvPr/>
        </p:nvSpPr>
        <p:spPr>
          <a:xfrm>
            <a:off x="8942614" y="4086688"/>
            <a:ext cx="141515" cy="141515"/>
          </a:xfrm>
          <a:prstGeom prst="ellipse">
            <a:avLst/>
          </a:prstGeom>
          <a:solidFill>
            <a:srgbClr val="577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366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26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26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400"/>
                            </p:stCondLst>
                            <p:childTnLst>
                              <p:par>
                                <p:cTn id="2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2900"/>
                            </p:stCondLst>
                            <p:childTnLst>
                              <p:par>
                                <p:cTn id="2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8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726439" y="4037617"/>
            <a:ext cx="913882" cy="717263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380480" y="1517937"/>
            <a:ext cx="87701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8307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133240" y="99567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953760" y="3322320"/>
            <a:ext cx="944879" cy="77216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9178"/>
            <a:ext cx="8229600" cy="857250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文件的打开与关闭</a:t>
            </a:r>
            <a:endParaRPr lang="zh-CN" altLang="en-US" sz="27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3" name="组合 4"/>
          <p:cNvGrpSpPr/>
          <p:nvPr/>
        </p:nvGrpSpPr>
        <p:grpSpPr>
          <a:xfrm>
            <a:off x="527735" y="582868"/>
            <a:ext cx="566993" cy="388503"/>
            <a:chOff x="1489166" y="2322031"/>
            <a:chExt cx="566993" cy="388503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563012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89166" y="2323004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一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>
            <a:off x="752174" y="1032388"/>
            <a:ext cx="3982386" cy="3932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461760" y="16764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件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315200" y="1137920"/>
            <a:ext cx="619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116320" y="3495040"/>
            <a:ext cx="62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打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817360" y="41960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开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任意多边形 21"/>
          <p:cNvSpPr/>
          <p:nvPr/>
        </p:nvSpPr>
        <p:spPr>
          <a:xfrm rot="10800000" flipV="1">
            <a:off x="5822600" y="241807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974080" y="2550160"/>
            <a:ext cx="81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132080" y="1469390"/>
            <a:ext cx="560831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宋体" pitchFamily="2" charset="-122"/>
                <a:ea typeface="宋体" pitchFamily="2" charset="-122"/>
              </a:rPr>
              <a:t>打开文件的一般形式：</a:t>
            </a:r>
            <a:endParaRPr lang="en-US" altLang="zh-CN" sz="20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   </a:t>
            </a:r>
            <a:r>
              <a:rPr lang="zh-CN" altLang="zh-CN" sz="2000" dirty="0" smtClean="0">
                <a:latin typeface="宋体" pitchFamily="2" charset="-122"/>
                <a:ea typeface="宋体" pitchFamily="2" charset="-122"/>
              </a:rPr>
              <a:t>文件指针</a:t>
            </a: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=</a:t>
            </a:r>
            <a:r>
              <a:rPr lang="en-US" altLang="zh-CN" sz="2000" dirty="0" err="1" smtClean="0">
                <a:latin typeface="宋体" pitchFamily="2" charset="-122"/>
                <a:ea typeface="宋体" pitchFamily="2" charset="-122"/>
              </a:rPr>
              <a:t>fopen</a:t>
            </a:r>
            <a:r>
              <a:rPr lang="zh-CN" altLang="zh-CN" sz="2000" dirty="0" smtClean="0">
                <a:latin typeface="宋体" pitchFamily="2" charset="-122"/>
                <a:ea typeface="宋体" pitchFamily="2" charset="-122"/>
              </a:rPr>
              <a:t>（文件名，文件使用方式）；</a:t>
            </a:r>
          </a:p>
          <a:p>
            <a:pPr>
              <a:lnSpc>
                <a:spcPct val="150000"/>
              </a:lnSpc>
            </a:pPr>
            <a:endParaRPr lang="en-US" altLang="zh-CN" sz="20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2000" kern="0" dirty="0">
              <a:latin typeface="宋体" pitchFamily="2" charset="-122"/>
              <a:ea typeface="宋体" pitchFamily="2" charset="-122"/>
            </a:endParaRPr>
          </a:p>
        </p:txBody>
      </p:sp>
      <p:cxnSp>
        <p:nvCxnSpPr>
          <p:cNvPr id="25" name="直接箭头连接符 24"/>
          <p:cNvCxnSpPr/>
          <p:nvPr/>
        </p:nvCxnSpPr>
        <p:spPr>
          <a:xfrm rot="5400000" flipH="1" flipV="1">
            <a:off x="2804954" y="2540000"/>
            <a:ext cx="415766" cy="10954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808480" y="2773680"/>
            <a:ext cx="243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>
                <a:latin typeface="宋体" pitchFamily="2" charset="-122"/>
                <a:ea typeface="宋体" pitchFamily="2" charset="-122"/>
              </a:rPr>
              <a:t>指被打开的文件</a:t>
            </a:r>
            <a:endParaRPr lang="zh-CN" altLang="en-US" sz="1600" dirty="0">
              <a:latin typeface="宋体" pitchFamily="2" charset="-122"/>
              <a:ea typeface="宋体" pitchFamily="2" charset="-122"/>
            </a:endParaRPr>
          </a:p>
        </p:txBody>
      </p:sp>
      <p:cxnSp>
        <p:nvCxnSpPr>
          <p:cNvPr id="33" name="直接箭头连接符 32"/>
          <p:cNvCxnSpPr/>
          <p:nvPr/>
        </p:nvCxnSpPr>
        <p:spPr>
          <a:xfrm rot="5400000" flipH="1" flipV="1">
            <a:off x="4069874" y="2727960"/>
            <a:ext cx="801846" cy="794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180080" y="3119120"/>
            <a:ext cx="243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latin typeface="宋体" pitchFamily="2" charset="-122"/>
                <a:ea typeface="宋体" pitchFamily="2" charset="-122"/>
              </a:rPr>
              <a:t> </a:t>
            </a:r>
            <a:r>
              <a:rPr lang="zh-CN" altLang="zh-CN" sz="1600" dirty="0" smtClean="0">
                <a:latin typeface="宋体" pitchFamily="2" charset="-122"/>
                <a:ea typeface="宋体" pitchFamily="2" charset="-122"/>
              </a:rPr>
              <a:t>文件的类型和操作要求</a:t>
            </a:r>
            <a:endParaRPr lang="zh-CN" altLang="en-US" sz="1600" dirty="0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  <p:bldP spid="23" grpId="0"/>
      <p:bldP spid="24" grpId="0"/>
      <p:bldP spid="32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726439" y="4037617"/>
            <a:ext cx="913882" cy="717263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380480" y="1517937"/>
            <a:ext cx="87701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8307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133240" y="99567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953760" y="3322320"/>
            <a:ext cx="944879" cy="77216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9178"/>
            <a:ext cx="8229600" cy="857250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文件的打开与关闭</a:t>
            </a:r>
            <a:endParaRPr lang="zh-CN" altLang="en-US" sz="27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3" name="组合 4"/>
          <p:cNvGrpSpPr/>
          <p:nvPr/>
        </p:nvGrpSpPr>
        <p:grpSpPr>
          <a:xfrm>
            <a:off x="527735" y="582868"/>
            <a:ext cx="566993" cy="388503"/>
            <a:chOff x="1489166" y="2322031"/>
            <a:chExt cx="566993" cy="388503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563012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89166" y="2323004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一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>
            <a:off x="752174" y="1032388"/>
            <a:ext cx="3982386" cy="3932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461760" y="16764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件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315200" y="1137920"/>
            <a:ext cx="619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116320" y="3495040"/>
            <a:ext cx="62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打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817360" y="41960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开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任意多边形 21"/>
          <p:cNvSpPr/>
          <p:nvPr/>
        </p:nvSpPr>
        <p:spPr>
          <a:xfrm rot="10800000" flipV="1">
            <a:off x="5822600" y="241807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974080" y="2550160"/>
            <a:ext cx="81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314960" y="1645920"/>
            <a:ext cx="5608319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dirty="0" smtClean="0">
                <a:latin typeface="宋体" pitchFamily="2" charset="-122"/>
                <a:ea typeface="宋体" pitchFamily="2" charset="-122"/>
              </a:rPr>
              <a:t>例如：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    FILE *f1</a:t>
            </a:r>
            <a:r>
              <a:rPr lang="zh-CN" altLang="zh-CN" sz="2000" dirty="0" smtClean="0">
                <a:latin typeface="宋体" pitchFamily="2" charset="-122"/>
                <a:ea typeface="宋体" pitchFamily="2" charset="-122"/>
              </a:rPr>
              <a:t>；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    f1=(</a:t>
            </a:r>
            <a:r>
              <a:rPr lang="zh-CN" altLang="zh-CN" sz="2000" dirty="0" smtClean="0">
                <a:latin typeface="宋体" pitchFamily="2" charset="-122"/>
                <a:ea typeface="宋体" pitchFamily="2" charset="-122"/>
              </a:rPr>
              <a:t>“</a:t>
            </a: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file1.txt</a:t>
            </a:r>
            <a:r>
              <a:rPr lang="zh-CN" altLang="zh-CN" sz="2000" dirty="0" smtClean="0">
                <a:latin typeface="宋体" pitchFamily="2" charset="-122"/>
                <a:ea typeface="宋体" pitchFamily="2" charset="-122"/>
              </a:rPr>
              <a:t>”</a:t>
            </a: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,</a:t>
            </a:r>
            <a:r>
              <a:rPr lang="zh-CN" altLang="zh-CN" sz="2000" dirty="0" smtClean="0">
                <a:latin typeface="宋体" pitchFamily="2" charset="-122"/>
                <a:ea typeface="宋体" pitchFamily="2" charset="-122"/>
              </a:rPr>
              <a:t>“</a:t>
            </a: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r</a:t>
            </a:r>
            <a:r>
              <a:rPr lang="zh-CN" altLang="zh-CN" sz="2000" dirty="0" smtClean="0">
                <a:latin typeface="宋体" pitchFamily="2" charset="-122"/>
                <a:ea typeface="宋体" pitchFamily="2" charset="-122"/>
              </a:rPr>
              <a:t>”</a:t>
            </a: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)</a:t>
            </a:r>
            <a:r>
              <a:rPr lang="zh-CN" altLang="zh-CN" sz="2000" dirty="0" smtClean="0">
                <a:latin typeface="宋体" pitchFamily="2" charset="-122"/>
                <a:ea typeface="宋体" pitchFamily="2" charset="-122"/>
              </a:rPr>
              <a:t>；</a:t>
            </a:r>
            <a:endParaRPr lang="en-US" altLang="zh-CN" sz="2000" dirty="0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zh-CN" sz="2000" dirty="0" smtClean="0">
                <a:latin typeface="宋体" pitchFamily="2" charset="-122"/>
                <a:ea typeface="宋体" pitchFamily="2" charset="-122"/>
              </a:rPr>
              <a:t>【</a:t>
            </a:r>
            <a:r>
              <a:rPr lang="zh-CN" altLang="zh-CN" sz="2000" b="1" dirty="0" smtClean="0">
                <a:latin typeface="宋体" pitchFamily="2" charset="-122"/>
                <a:ea typeface="宋体" pitchFamily="2" charset="-122"/>
              </a:rPr>
              <a:t>功能</a:t>
            </a:r>
            <a:r>
              <a:rPr lang="zh-CN" altLang="zh-CN" sz="2000" dirty="0" smtClean="0">
                <a:latin typeface="宋体" pitchFamily="2" charset="-122"/>
                <a:ea typeface="宋体" pitchFamily="2" charset="-122"/>
              </a:rPr>
              <a:t>】在当前目录下打开文件</a:t>
            </a: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file1</a:t>
            </a:r>
            <a:r>
              <a:rPr lang="zh-CN" altLang="zh-CN" sz="2000" dirty="0" smtClean="0">
                <a:latin typeface="宋体" pitchFamily="2" charset="-122"/>
                <a:ea typeface="宋体" pitchFamily="2" charset="-122"/>
              </a:rPr>
              <a:t>，只允许进行“读”操作，并使</a:t>
            </a:r>
            <a:r>
              <a:rPr lang="en-US" altLang="zh-CN" sz="2000" dirty="0" smtClean="0">
                <a:latin typeface="宋体" pitchFamily="2" charset="-122"/>
                <a:ea typeface="宋体" pitchFamily="2" charset="-122"/>
              </a:rPr>
              <a:t>f1</a:t>
            </a:r>
            <a:r>
              <a:rPr lang="zh-CN" altLang="zh-CN" sz="2000" dirty="0" smtClean="0">
                <a:latin typeface="宋体" pitchFamily="2" charset="-122"/>
                <a:ea typeface="宋体" pitchFamily="2" charset="-122"/>
              </a:rPr>
              <a:t>指向该文件。</a:t>
            </a:r>
            <a:endParaRPr lang="zh-CN" altLang="en-US" sz="2000" kern="0" dirty="0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 26"/>
          <p:cNvSpPr/>
          <p:nvPr/>
        </p:nvSpPr>
        <p:spPr>
          <a:xfrm>
            <a:off x="6330199" y="3905537"/>
            <a:ext cx="913882" cy="717263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99820" y="2065650"/>
            <a:ext cx="1984899" cy="1798427"/>
          </a:xfrm>
          <a:custGeom>
            <a:avLst/>
            <a:gdLst>
              <a:gd name="connsiteX0" fmla="*/ 470826 w 1533490"/>
              <a:gd name="connsiteY0" fmla="*/ 0 h 1377786"/>
              <a:gd name="connsiteX1" fmla="*/ 1062664 w 1533490"/>
              <a:gd name="connsiteY1" fmla="*/ 0 h 1377786"/>
              <a:gd name="connsiteX2" fmla="*/ 1126603 w 1533490"/>
              <a:gd name="connsiteY2" fmla="*/ 12909 h 1377786"/>
              <a:gd name="connsiteX3" fmla="*/ 1143938 w 1533490"/>
              <a:gd name="connsiteY3" fmla="*/ 22318 h 1377786"/>
              <a:gd name="connsiteX4" fmla="*/ 1145730 w 1533490"/>
              <a:gd name="connsiteY4" fmla="*/ 22987 h 1377786"/>
              <a:gd name="connsiteX5" fmla="*/ 1150051 w 1533490"/>
              <a:gd name="connsiteY5" fmla="*/ 25636 h 1377786"/>
              <a:gd name="connsiteX6" fmla="*/ 1154506 w 1533490"/>
              <a:gd name="connsiteY6" fmla="*/ 28054 h 1377786"/>
              <a:gd name="connsiteX7" fmla="*/ 1155981 w 1533490"/>
              <a:gd name="connsiteY7" fmla="*/ 29270 h 1377786"/>
              <a:gd name="connsiteX8" fmla="*/ 1172797 w 1533490"/>
              <a:gd name="connsiteY8" fmla="*/ 39578 h 1377786"/>
              <a:gd name="connsiteX9" fmla="*/ 1215945 w 1533490"/>
              <a:gd name="connsiteY9" fmla="*/ 88497 h 1377786"/>
              <a:gd name="connsiteX10" fmla="*/ 1511864 w 1533490"/>
              <a:gd name="connsiteY10" fmla="*/ 601045 h 1377786"/>
              <a:gd name="connsiteX11" fmla="*/ 1532655 w 1533490"/>
              <a:gd name="connsiteY11" fmla="*/ 662872 h 1377786"/>
              <a:gd name="connsiteX12" fmla="*/ 1533174 w 1533490"/>
              <a:gd name="connsiteY12" fmla="*/ 682588 h 1377786"/>
              <a:gd name="connsiteX13" fmla="*/ 1533490 w 1533490"/>
              <a:gd name="connsiteY13" fmla="*/ 684474 h 1377786"/>
              <a:gd name="connsiteX14" fmla="*/ 1533357 w 1533490"/>
              <a:gd name="connsiteY14" fmla="*/ 689545 h 1377786"/>
              <a:gd name="connsiteX15" fmla="*/ 1533490 w 1533490"/>
              <a:gd name="connsiteY15" fmla="*/ 694609 h 1377786"/>
              <a:gd name="connsiteX16" fmla="*/ 1533174 w 1533490"/>
              <a:gd name="connsiteY16" fmla="*/ 696493 h 1377786"/>
              <a:gd name="connsiteX17" fmla="*/ 1532655 w 1533490"/>
              <a:gd name="connsiteY17" fmla="*/ 716211 h 1377786"/>
              <a:gd name="connsiteX18" fmla="*/ 1511865 w 1533490"/>
              <a:gd name="connsiteY18" fmla="*/ 778039 h 1377786"/>
              <a:gd name="connsiteX19" fmla="*/ 1215946 w 1533490"/>
              <a:gd name="connsiteY19" fmla="*/ 1290586 h 1377786"/>
              <a:gd name="connsiteX20" fmla="*/ 1172797 w 1533490"/>
              <a:gd name="connsiteY20" fmla="*/ 1339504 h 1377786"/>
              <a:gd name="connsiteX21" fmla="*/ 1155980 w 1533490"/>
              <a:gd name="connsiteY21" fmla="*/ 1349813 h 1377786"/>
              <a:gd name="connsiteX22" fmla="*/ 1154506 w 1533490"/>
              <a:gd name="connsiteY22" fmla="*/ 1351029 h 1377786"/>
              <a:gd name="connsiteX23" fmla="*/ 1150054 w 1533490"/>
              <a:gd name="connsiteY23" fmla="*/ 1353446 h 1377786"/>
              <a:gd name="connsiteX24" fmla="*/ 1145730 w 1533490"/>
              <a:gd name="connsiteY24" fmla="*/ 1356096 h 1377786"/>
              <a:gd name="connsiteX25" fmla="*/ 1143938 w 1533490"/>
              <a:gd name="connsiteY25" fmla="*/ 1356766 h 1377786"/>
              <a:gd name="connsiteX26" fmla="*/ 1126603 w 1533490"/>
              <a:gd name="connsiteY26" fmla="*/ 1366174 h 1377786"/>
              <a:gd name="connsiteX27" fmla="*/ 1069085 w 1533490"/>
              <a:gd name="connsiteY27" fmla="*/ 1377786 h 1377786"/>
              <a:gd name="connsiteX28" fmla="*/ 462247 w 1533490"/>
              <a:gd name="connsiteY28" fmla="*/ 1377786 h 1377786"/>
              <a:gd name="connsiteX29" fmla="*/ 421979 w 1533490"/>
              <a:gd name="connsiteY29" fmla="*/ 1371698 h 1377786"/>
              <a:gd name="connsiteX30" fmla="*/ 378984 w 1533490"/>
              <a:gd name="connsiteY30" fmla="*/ 1351029 h 1377786"/>
              <a:gd name="connsiteX31" fmla="*/ 373599 w 1533490"/>
              <a:gd name="connsiteY31" fmla="*/ 1346586 h 1377786"/>
              <a:gd name="connsiteX32" fmla="*/ 360694 w 1533490"/>
              <a:gd name="connsiteY32" fmla="*/ 1339504 h 1377786"/>
              <a:gd name="connsiteX33" fmla="*/ 317545 w 1533490"/>
              <a:gd name="connsiteY33" fmla="*/ 1290586 h 1377786"/>
              <a:gd name="connsiteX34" fmla="*/ 21626 w 1533490"/>
              <a:gd name="connsiteY34" fmla="*/ 778038 h 1377786"/>
              <a:gd name="connsiteX35" fmla="*/ 836 w 1533490"/>
              <a:gd name="connsiteY35" fmla="*/ 716211 h 1377786"/>
              <a:gd name="connsiteX36" fmla="*/ 317 w 1533490"/>
              <a:gd name="connsiteY36" fmla="*/ 696495 h 1377786"/>
              <a:gd name="connsiteX37" fmla="*/ 0 w 1533490"/>
              <a:gd name="connsiteY37" fmla="*/ 694608 h 1377786"/>
              <a:gd name="connsiteX38" fmla="*/ 133 w 1533490"/>
              <a:gd name="connsiteY38" fmla="*/ 689537 h 1377786"/>
              <a:gd name="connsiteX39" fmla="*/ 0 w 1533490"/>
              <a:gd name="connsiteY39" fmla="*/ 684474 h 1377786"/>
              <a:gd name="connsiteX40" fmla="*/ 317 w 1533490"/>
              <a:gd name="connsiteY40" fmla="*/ 682590 h 1377786"/>
              <a:gd name="connsiteX41" fmla="*/ 836 w 1533490"/>
              <a:gd name="connsiteY41" fmla="*/ 662871 h 1377786"/>
              <a:gd name="connsiteX42" fmla="*/ 21626 w 1533490"/>
              <a:gd name="connsiteY42" fmla="*/ 601045 h 1377786"/>
              <a:gd name="connsiteX43" fmla="*/ 317545 w 1533490"/>
              <a:gd name="connsiteY43" fmla="*/ 88497 h 1377786"/>
              <a:gd name="connsiteX44" fmla="*/ 360694 w 1533490"/>
              <a:gd name="connsiteY44" fmla="*/ 39578 h 1377786"/>
              <a:gd name="connsiteX45" fmla="*/ 377511 w 1533490"/>
              <a:gd name="connsiteY45" fmla="*/ 29270 h 1377786"/>
              <a:gd name="connsiteX46" fmla="*/ 378984 w 1533490"/>
              <a:gd name="connsiteY46" fmla="*/ 28054 h 1377786"/>
              <a:gd name="connsiteX47" fmla="*/ 383436 w 1533490"/>
              <a:gd name="connsiteY47" fmla="*/ 25638 h 1377786"/>
              <a:gd name="connsiteX48" fmla="*/ 387761 w 1533490"/>
              <a:gd name="connsiteY48" fmla="*/ 22987 h 1377786"/>
              <a:gd name="connsiteX49" fmla="*/ 389553 w 1533490"/>
              <a:gd name="connsiteY49" fmla="*/ 22318 h 1377786"/>
              <a:gd name="connsiteX50" fmla="*/ 406887 w 1533490"/>
              <a:gd name="connsiteY50" fmla="*/ 12909 h 1377786"/>
              <a:gd name="connsiteX51" fmla="*/ 470826 w 1533490"/>
              <a:gd name="connsiteY51" fmla="*/ 0 h 1377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533490" h="1377786">
                <a:moveTo>
                  <a:pt x="470826" y="0"/>
                </a:moveTo>
                <a:lnTo>
                  <a:pt x="1062664" y="0"/>
                </a:lnTo>
                <a:cubicBezTo>
                  <a:pt x="1085344" y="0"/>
                  <a:pt x="1106951" y="4597"/>
                  <a:pt x="1126603" y="12909"/>
                </a:cubicBezTo>
                <a:lnTo>
                  <a:pt x="1143938" y="22318"/>
                </a:lnTo>
                <a:lnTo>
                  <a:pt x="1145730" y="22987"/>
                </a:lnTo>
                <a:lnTo>
                  <a:pt x="1150051" y="25636"/>
                </a:lnTo>
                <a:lnTo>
                  <a:pt x="1154506" y="28054"/>
                </a:lnTo>
                <a:lnTo>
                  <a:pt x="1155981" y="29270"/>
                </a:lnTo>
                <a:lnTo>
                  <a:pt x="1172797" y="39578"/>
                </a:lnTo>
                <a:cubicBezTo>
                  <a:pt x="1189821" y="52442"/>
                  <a:pt x="1204605" y="68856"/>
                  <a:pt x="1215945" y="88497"/>
                </a:cubicBezTo>
                <a:lnTo>
                  <a:pt x="1511864" y="601045"/>
                </a:lnTo>
                <a:cubicBezTo>
                  <a:pt x="1523205" y="620687"/>
                  <a:pt x="1530027" y="641696"/>
                  <a:pt x="1532655" y="662872"/>
                </a:cubicBezTo>
                <a:lnTo>
                  <a:pt x="1533174" y="682588"/>
                </a:lnTo>
                <a:lnTo>
                  <a:pt x="1533490" y="684474"/>
                </a:lnTo>
                <a:lnTo>
                  <a:pt x="1533357" y="689545"/>
                </a:lnTo>
                <a:lnTo>
                  <a:pt x="1533490" y="694609"/>
                </a:lnTo>
                <a:lnTo>
                  <a:pt x="1533174" y="696493"/>
                </a:lnTo>
                <a:lnTo>
                  <a:pt x="1532655" y="716211"/>
                </a:lnTo>
                <a:cubicBezTo>
                  <a:pt x="1530027" y="737387"/>
                  <a:pt x="1523205" y="758397"/>
                  <a:pt x="1511865" y="778039"/>
                </a:cubicBezTo>
                <a:lnTo>
                  <a:pt x="1215946" y="1290586"/>
                </a:lnTo>
                <a:cubicBezTo>
                  <a:pt x="1204605" y="1310227"/>
                  <a:pt x="1189822" y="1326641"/>
                  <a:pt x="1172797" y="1339504"/>
                </a:cubicBezTo>
                <a:lnTo>
                  <a:pt x="1155980" y="1349813"/>
                </a:lnTo>
                <a:lnTo>
                  <a:pt x="1154506" y="1351029"/>
                </a:lnTo>
                <a:lnTo>
                  <a:pt x="1150054" y="1353446"/>
                </a:lnTo>
                <a:lnTo>
                  <a:pt x="1145730" y="1356096"/>
                </a:lnTo>
                <a:lnTo>
                  <a:pt x="1143938" y="1356766"/>
                </a:lnTo>
                <a:lnTo>
                  <a:pt x="1126603" y="1366174"/>
                </a:lnTo>
                <a:lnTo>
                  <a:pt x="1069085" y="1377786"/>
                </a:lnTo>
                <a:lnTo>
                  <a:pt x="462247" y="1377786"/>
                </a:lnTo>
                <a:lnTo>
                  <a:pt x="421979" y="1371698"/>
                </a:lnTo>
                <a:cubicBezTo>
                  <a:pt x="406548" y="1366898"/>
                  <a:pt x="392093" y="1359885"/>
                  <a:pt x="378984" y="1351029"/>
                </a:cubicBezTo>
                <a:lnTo>
                  <a:pt x="373599" y="1346586"/>
                </a:lnTo>
                <a:lnTo>
                  <a:pt x="360694" y="1339504"/>
                </a:lnTo>
                <a:cubicBezTo>
                  <a:pt x="343669" y="1326641"/>
                  <a:pt x="328885" y="1310227"/>
                  <a:pt x="317545" y="1290586"/>
                </a:cubicBezTo>
                <a:lnTo>
                  <a:pt x="21626" y="778038"/>
                </a:lnTo>
                <a:cubicBezTo>
                  <a:pt x="10286" y="758397"/>
                  <a:pt x="3463" y="737386"/>
                  <a:pt x="836" y="716211"/>
                </a:cubicBezTo>
                <a:lnTo>
                  <a:pt x="317" y="696495"/>
                </a:lnTo>
                <a:lnTo>
                  <a:pt x="0" y="694608"/>
                </a:lnTo>
                <a:lnTo>
                  <a:pt x="133" y="689537"/>
                </a:lnTo>
                <a:lnTo>
                  <a:pt x="0" y="684474"/>
                </a:lnTo>
                <a:lnTo>
                  <a:pt x="317" y="682590"/>
                </a:lnTo>
                <a:lnTo>
                  <a:pt x="836" y="662871"/>
                </a:lnTo>
                <a:cubicBezTo>
                  <a:pt x="3463" y="641696"/>
                  <a:pt x="10285" y="620686"/>
                  <a:pt x="21626" y="601045"/>
                </a:cubicBezTo>
                <a:lnTo>
                  <a:pt x="317545" y="88497"/>
                </a:lnTo>
                <a:cubicBezTo>
                  <a:pt x="328885" y="68855"/>
                  <a:pt x="343668" y="52442"/>
                  <a:pt x="360694" y="39578"/>
                </a:cubicBezTo>
                <a:lnTo>
                  <a:pt x="377511" y="29270"/>
                </a:lnTo>
                <a:lnTo>
                  <a:pt x="378984" y="28054"/>
                </a:lnTo>
                <a:lnTo>
                  <a:pt x="383436" y="25638"/>
                </a:lnTo>
                <a:lnTo>
                  <a:pt x="387761" y="22987"/>
                </a:lnTo>
                <a:lnTo>
                  <a:pt x="389553" y="22318"/>
                </a:lnTo>
                <a:lnTo>
                  <a:pt x="406887" y="12909"/>
                </a:lnTo>
                <a:cubicBezTo>
                  <a:pt x="426539" y="4597"/>
                  <a:pt x="448146" y="0"/>
                  <a:pt x="470826" y="0"/>
                </a:cubicBezTo>
                <a:close/>
              </a:path>
            </a:pathLst>
          </a:custGeom>
        </p:spPr>
      </p:pic>
      <p:sp>
        <p:nvSpPr>
          <p:cNvPr id="9" name="任意多边形 8"/>
          <p:cNvSpPr/>
          <p:nvPr/>
        </p:nvSpPr>
        <p:spPr>
          <a:xfrm>
            <a:off x="6522720" y="1375697"/>
            <a:ext cx="877011" cy="829024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8624897" y="3424373"/>
            <a:ext cx="519103" cy="474172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chemeClr val="bg1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1" name="任意多边形 10"/>
          <p:cNvSpPr/>
          <p:nvPr/>
        </p:nvSpPr>
        <p:spPr>
          <a:xfrm rot="10800000" flipV="1">
            <a:off x="7417720" y="97535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12" name="任意多边形 11"/>
          <p:cNvSpPr/>
          <p:nvPr/>
        </p:nvSpPr>
        <p:spPr>
          <a:xfrm>
            <a:off x="5760720" y="3098800"/>
            <a:ext cx="944879" cy="772160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0070C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9178"/>
            <a:ext cx="8229600" cy="857250"/>
          </a:xfrm>
        </p:spPr>
        <p:txBody>
          <a:bodyPr>
            <a:normAutofit/>
          </a:bodyPr>
          <a:lstStyle/>
          <a:p>
            <a:pPr lvl="0" algn="l" fontAlgn="base">
              <a:spcAft>
                <a:spcPct val="0"/>
              </a:spcAft>
            </a:pPr>
            <a:r>
              <a:rPr lang="zh-CN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宋体" pitchFamily="2" charset="-122"/>
              </a:rPr>
              <a:t>  文件的打开与关闭</a:t>
            </a:r>
            <a:endParaRPr lang="zh-CN" altLang="en-US" sz="27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+mn-ea"/>
            </a:endParaRPr>
          </a:p>
        </p:txBody>
      </p:sp>
      <p:grpSp>
        <p:nvGrpSpPr>
          <p:cNvPr id="3" name="组合 4"/>
          <p:cNvGrpSpPr/>
          <p:nvPr/>
        </p:nvGrpSpPr>
        <p:grpSpPr>
          <a:xfrm>
            <a:off x="527735" y="582868"/>
            <a:ext cx="566993" cy="388503"/>
            <a:chOff x="1489166" y="2322031"/>
            <a:chExt cx="566993" cy="388503"/>
          </a:xfrm>
        </p:grpSpPr>
        <p:sp>
          <p:nvSpPr>
            <p:cNvPr id="6" name="任意多边形 5"/>
            <p:cNvSpPr>
              <a:spLocks noChangeAspect="1"/>
            </p:cNvSpPr>
            <p:nvPr/>
          </p:nvSpPr>
          <p:spPr>
            <a:xfrm>
              <a:off x="1563012" y="2322031"/>
              <a:ext cx="432000" cy="388503"/>
            </a:xfrm>
            <a:custGeom>
              <a:avLst/>
              <a:gdLst>
                <a:gd name="connsiteX0" fmla="*/ 531453 w 2150426"/>
                <a:gd name="connsiteY0" fmla="*/ 1894557 h 1933898"/>
                <a:gd name="connsiteX1" fmla="*/ 523901 w 2150426"/>
                <a:gd name="connsiteY1" fmla="*/ 1888327 h 1933898"/>
                <a:gd name="connsiteX2" fmla="*/ 505804 w 2150426"/>
                <a:gd name="connsiteY2" fmla="*/ 1878396 h 1933898"/>
                <a:gd name="connsiteX3" fmla="*/ 445296 w 2150426"/>
                <a:gd name="connsiteY3" fmla="*/ 1809798 h 1933898"/>
                <a:gd name="connsiteX4" fmla="*/ 30326 w 2150426"/>
                <a:gd name="connsiteY4" fmla="*/ 1091048 h 1933898"/>
                <a:gd name="connsiteX5" fmla="*/ 1172 w 2150426"/>
                <a:gd name="connsiteY5" fmla="*/ 1004348 h 1933898"/>
                <a:gd name="connsiteX6" fmla="*/ 444 w 2150426"/>
                <a:gd name="connsiteY6" fmla="*/ 976700 h 1933898"/>
                <a:gd name="connsiteX7" fmla="*/ 0 w 2150426"/>
                <a:gd name="connsiteY7" fmla="*/ 974054 h 1933898"/>
                <a:gd name="connsiteX8" fmla="*/ 187 w 2150426"/>
                <a:gd name="connsiteY8" fmla="*/ 966943 h 1933898"/>
                <a:gd name="connsiteX9" fmla="*/ 0 w 2150426"/>
                <a:gd name="connsiteY9" fmla="*/ 959843 h 1933898"/>
                <a:gd name="connsiteX10" fmla="*/ 444 w 2150426"/>
                <a:gd name="connsiteY10" fmla="*/ 957201 h 1933898"/>
                <a:gd name="connsiteX11" fmla="*/ 1172 w 2150426"/>
                <a:gd name="connsiteY11" fmla="*/ 929549 h 1933898"/>
                <a:gd name="connsiteX12" fmla="*/ 30326 w 2150426"/>
                <a:gd name="connsiteY12" fmla="*/ 842849 h 1933898"/>
                <a:gd name="connsiteX13" fmla="*/ 445296 w 2150426"/>
                <a:gd name="connsiteY13" fmla="*/ 124100 h 1933898"/>
                <a:gd name="connsiteX14" fmla="*/ 505804 w 2150426"/>
                <a:gd name="connsiteY14" fmla="*/ 55501 h 1933898"/>
                <a:gd name="connsiteX15" fmla="*/ 529387 w 2150426"/>
                <a:gd name="connsiteY15" fmla="*/ 41045 h 1933898"/>
                <a:gd name="connsiteX16" fmla="*/ 531453 w 2150426"/>
                <a:gd name="connsiteY16" fmla="*/ 39340 h 1933898"/>
                <a:gd name="connsiteX17" fmla="*/ 537695 w 2150426"/>
                <a:gd name="connsiteY17" fmla="*/ 35952 h 1933898"/>
                <a:gd name="connsiteX18" fmla="*/ 543760 w 2150426"/>
                <a:gd name="connsiteY18" fmla="*/ 32234 h 1933898"/>
                <a:gd name="connsiteX19" fmla="*/ 546274 w 2150426"/>
                <a:gd name="connsiteY19" fmla="*/ 31296 h 1933898"/>
                <a:gd name="connsiteX20" fmla="*/ 570581 w 2150426"/>
                <a:gd name="connsiteY20" fmla="*/ 18102 h 1933898"/>
                <a:gd name="connsiteX21" fmla="*/ 660243 w 2150426"/>
                <a:gd name="connsiteY21" fmla="*/ 0 h 1933898"/>
                <a:gd name="connsiteX22" fmla="*/ 1490183 w 2150426"/>
                <a:gd name="connsiteY22" fmla="*/ 0 h 1933898"/>
                <a:gd name="connsiteX23" fmla="*/ 1579845 w 2150426"/>
                <a:gd name="connsiteY23" fmla="*/ 18102 h 1933898"/>
                <a:gd name="connsiteX24" fmla="*/ 1604154 w 2150426"/>
                <a:gd name="connsiteY24" fmla="*/ 31297 h 1933898"/>
                <a:gd name="connsiteX25" fmla="*/ 1606666 w 2150426"/>
                <a:gd name="connsiteY25" fmla="*/ 32234 h 1933898"/>
                <a:gd name="connsiteX26" fmla="*/ 1612726 w 2150426"/>
                <a:gd name="connsiteY26" fmla="*/ 35949 h 1933898"/>
                <a:gd name="connsiteX27" fmla="*/ 1618973 w 2150426"/>
                <a:gd name="connsiteY27" fmla="*/ 39340 h 1933898"/>
                <a:gd name="connsiteX28" fmla="*/ 1621041 w 2150426"/>
                <a:gd name="connsiteY28" fmla="*/ 41046 h 1933898"/>
                <a:gd name="connsiteX29" fmla="*/ 1644623 w 2150426"/>
                <a:gd name="connsiteY29" fmla="*/ 55501 h 1933898"/>
                <a:gd name="connsiteX30" fmla="*/ 1705130 w 2150426"/>
                <a:gd name="connsiteY30" fmla="*/ 124100 h 1933898"/>
                <a:gd name="connsiteX31" fmla="*/ 2120100 w 2150426"/>
                <a:gd name="connsiteY31" fmla="*/ 842849 h 1933898"/>
                <a:gd name="connsiteX32" fmla="*/ 2149255 w 2150426"/>
                <a:gd name="connsiteY32" fmla="*/ 929550 h 1933898"/>
                <a:gd name="connsiteX33" fmla="*/ 2149982 w 2150426"/>
                <a:gd name="connsiteY33" fmla="*/ 957198 h 1933898"/>
                <a:gd name="connsiteX34" fmla="*/ 2150426 w 2150426"/>
                <a:gd name="connsiteY34" fmla="*/ 959843 h 1933898"/>
                <a:gd name="connsiteX35" fmla="*/ 2150239 w 2150426"/>
                <a:gd name="connsiteY35" fmla="*/ 966953 h 1933898"/>
                <a:gd name="connsiteX36" fmla="*/ 2150426 w 2150426"/>
                <a:gd name="connsiteY36" fmla="*/ 974055 h 1933898"/>
                <a:gd name="connsiteX37" fmla="*/ 2149983 w 2150426"/>
                <a:gd name="connsiteY37" fmla="*/ 976697 h 1933898"/>
                <a:gd name="connsiteX38" fmla="*/ 2149255 w 2150426"/>
                <a:gd name="connsiteY38" fmla="*/ 1004348 h 1933898"/>
                <a:gd name="connsiteX39" fmla="*/ 2120101 w 2150426"/>
                <a:gd name="connsiteY39" fmla="*/ 1091049 h 1933898"/>
                <a:gd name="connsiteX40" fmla="*/ 1705131 w 2150426"/>
                <a:gd name="connsiteY40" fmla="*/ 1809798 h 1933898"/>
                <a:gd name="connsiteX41" fmla="*/ 1644623 w 2150426"/>
                <a:gd name="connsiteY41" fmla="*/ 1878396 h 1933898"/>
                <a:gd name="connsiteX42" fmla="*/ 1621040 w 2150426"/>
                <a:gd name="connsiteY42" fmla="*/ 1892852 h 1933898"/>
                <a:gd name="connsiteX43" fmla="*/ 1618973 w 2150426"/>
                <a:gd name="connsiteY43" fmla="*/ 1894557 h 1933898"/>
                <a:gd name="connsiteX44" fmla="*/ 1612730 w 2150426"/>
                <a:gd name="connsiteY44" fmla="*/ 1897947 h 1933898"/>
                <a:gd name="connsiteX45" fmla="*/ 1606666 w 2150426"/>
                <a:gd name="connsiteY45" fmla="*/ 1901663 h 1933898"/>
                <a:gd name="connsiteX46" fmla="*/ 1604153 w 2150426"/>
                <a:gd name="connsiteY46" fmla="*/ 1902602 h 1933898"/>
                <a:gd name="connsiteX47" fmla="*/ 1579845 w 2150426"/>
                <a:gd name="connsiteY47" fmla="*/ 1915796 h 1933898"/>
                <a:gd name="connsiteX48" fmla="*/ 1490183 w 2150426"/>
                <a:gd name="connsiteY48" fmla="*/ 1933897 h 1933898"/>
                <a:gd name="connsiteX49" fmla="*/ 660243 w 2150426"/>
                <a:gd name="connsiteY49" fmla="*/ 1933898 h 1933898"/>
                <a:gd name="connsiteX50" fmla="*/ 531453 w 2150426"/>
                <a:gd name="connsiteY50" fmla="*/ 1894557 h 19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150426" h="1933898">
                  <a:moveTo>
                    <a:pt x="531453" y="1894557"/>
                  </a:moveTo>
                  <a:lnTo>
                    <a:pt x="523901" y="1888327"/>
                  </a:lnTo>
                  <a:lnTo>
                    <a:pt x="505804" y="1878396"/>
                  </a:lnTo>
                  <a:cubicBezTo>
                    <a:pt x="481930" y="1860358"/>
                    <a:pt x="461198" y="1837341"/>
                    <a:pt x="445296" y="1809798"/>
                  </a:cubicBezTo>
                  <a:lnTo>
                    <a:pt x="30326" y="1091048"/>
                  </a:lnTo>
                  <a:cubicBezTo>
                    <a:pt x="14424" y="1063505"/>
                    <a:pt x="4856" y="1034042"/>
                    <a:pt x="1172" y="1004348"/>
                  </a:cubicBezTo>
                  <a:lnTo>
                    <a:pt x="444" y="976700"/>
                  </a:lnTo>
                  <a:lnTo>
                    <a:pt x="0" y="974054"/>
                  </a:lnTo>
                  <a:lnTo>
                    <a:pt x="187" y="966943"/>
                  </a:lnTo>
                  <a:lnTo>
                    <a:pt x="0" y="959843"/>
                  </a:lnTo>
                  <a:lnTo>
                    <a:pt x="444" y="957201"/>
                  </a:lnTo>
                  <a:lnTo>
                    <a:pt x="1172" y="929549"/>
                  </a:lnTo>
                  <a:cubicBezTo>
                    <a:pt x="4856" y="899855"/>
                    <a:pt x="14423" y="870392"/>
                    <a:pt x="30326" y="842849"/>
                  </a:cubicBezTo>
                  <a:lnTo>
                    <a:pt x="445296" y="124100"/>
                  </a:lnTo>
                  <a:cubicBezTo>
                    <a:pt x="461198" y="96556"/>
                    <a:pt x="481929" y="73539"/>
                    <a:pt x="505804" y="55501"/>
                  </a:cubicBezTo>
                  <a:lnTo>
                    <a:pt x="529387" y="41045"/>
                  </a:lnTo>
                  <a:lnTo>
                    <a:pt x="531453" y="39340"/>
                  </a:lnTo>
                  <a:lnTo>
                    <a:pt x="537695" y="35952"/>
                  </a:lnTo>
                  <a:lnTo>
                    <a:pt x="543760" y="32234"/>
                  </a:lnTo>
                  <a:lnTo>
                    <a:pt x="546274" y="31296"/>
                  </a:lnTo>
                  <a:lnTo>
                    <a:pt x="570581" y="18102"/>
                  </a:lnTo>
                  <a:cubicBezTo>
                    <a:pt x="598139" y="6446"/>
                    <a:pt x="628439" y="0"/>
                    <a:pt x="660243" y="0"/>
                  </a:cubicBezTo>
                  <a:lnTo>
                    <a:pt x="1490183" y="0"/>
                  </a:lnTo>
                  <a:cubicBezTo>
                    <a:pt x="1521987" y="0"/>
                    <a:pt x="1552286" y="6446"/>
                    <a:pt x="1579845" y="18102"/>
                  </a:cubicBezTo>
                  <a:lnTo>
                    <a:pt x="1604154" y="31297"/>
                  </a:lnTo>
                  <a:lnTo>
                    <a:pt x="1606666" y="32234"/>
                  </a:lnTo>
                  <a:lnTo>
                    <a:pt x="1612726" y="35949"/>
                  </a:lnTo>
                  <a:lnTo>
                    <a:pt x="1618973" y="39340"/>
                  </a:lnTo>
                  <a:lnTo>
                    <a:pt x="1621041" y="41046"/>
                  </a:lnTo>
                  <a:lnTo>
                    <a:pt x="1644623" y="55501"/>
                  </a:lnTo>
                  <a:cubicBezTo>
                    <a:pt x="1668496" y="73539"/>
                    <a:pt x="1689228" y="96557"/>
                    <a:pt x="1705130" y="124100"/>
                  </a:cubicBezTo>
                  <a:lnTo>
                    <a:pt x="2120100" y="842849"/>
                  </a:lnTo>
                  <a:cubicBezTo>
                    <a:pt x="2136003" y="870393"/>
                    <a:pt x="2145570" y="899855"/>
                    <a:pt x="2149255" y="929550"/>
                  </a:cubicBezTo>
                  <a:lnTo>
                    <a:pt x="2149982" y="957198"/>
                  </a:lnTo>
                  <a:lnTo>
                    <a:pt x="2150426" y="959843"/>
                  </a:lnTo>
                  <a:lnTo>
                    <a:pt x="2150239" y="966953"/>
                  </a:lnTo>
                  <a:lnTo>
                    <a:pt x="2150426" y="974055"/>
                  </a:lnTo>
                  <a:lnTo>
                    <a:pt x="2149983" y="976697"/>
                  </a:lnTo>
                  <a:lnTo>
                    <a:pt x="2149255" y="1004348"/>
                  </a:lnTo>
                  <a:cubicBezTo>
                    <a:pt x="2145570" y="1034043"/>
                    <a:pt x="2136003" y="1063505"/>
                    <a:pt x="2120101" y="1091049"/>
                  </a:cubicBezTo>
                  <a:lnTo>
                    <a:pt x="1705131" y="1809798"/>
                  </a:lnTo>
                  <a:cubicBezTo>
                    <a:pt x="1689228" y="1837341"/>
                    <a:pt x="1668497" y="1860358"/>
                    <a:pt x="1644623" y="1878396"/>
                  </a:cubicBezTo>
                  <a:lnTo>
                    <a:pt x="1621040" y="1892852"/>
                  </a:lnTo>
                  <a:lnTo>
                    <a:pt x="1618973" y="1894557"/>
                  </a:lnTo>
                  <a:lnTo>
                    <a:pt x="1612730" y="1897947"/>
                  </a:lnTo>
                  <a:lnTo>
                    <a:pt x="1606666" y="1901663"/>
                  </a:lnTo>
                  <a:lnTo>
                    <a:pt x="1604153" y="1902602"/>
                  </a:lnTo>
                  <a:lnTo>
                    <a:pt x="1579845" y="1915796"/>
                  </a:lnTo>
                  <a:cubicBezTo>
                    <a:pt x="1552287" y="1927452"/>
                    <a:pt x="1521988" y="1933897"/>
                    <a:pt x="1490183" y="1933897"/>
                  </a:cubicBezTo>
                  <a:lnTo>
                    <a:pt x="660243" y="1933898"/>
                  </a:lnTo>
                  <a:cubicBezTo>
                    <a:pt x="612537" y="1933898"/>
                    <a:pt x="568217" y="1919395"/>
                    <a:pt x="531453" y="1894557"/>
                  </a:cubicBezTo>
                  <a:close/>
                </a:path>
              </a:pathLst>
            </a:custGeom>
            <a:noFill/>
            <a:ln w="25400">
              <a:solidFill>
                <a:srgbClr val="577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1489166" y="2323004"/>
              <a:ext cx="56699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800" b="1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Impact" pitchFamily="34" charset="0"/>
                  <a:ea typeface="宋体" pitchFamily="2" charset="-122"/>
                  <a:cs typeface="Times New Roman" pitchFamily="18" charset="0"/>
                </a:rPr>
                <a:t>一</a:t>
              </a:r>
              <a:endParaRPr kumimoji="0" lang="zh-CN" sz="1800" b="1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Impact" pitchFamily="34" charset="0"/>
                <a:ea typeface="宋体" pitchFamily="2" charset="-122"/>
                <a:cs typeface="Times New Roman" pitchFamily="18" charset="0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>
            <a:off x="752174" y="1032388"/>
            <a:ext cx="3982386" cy="3932"/>
          </a:xfrm>
          <a:prstGeom prst="line">
            <a:avLst/>
          </a:prstGeom>
          <a:ln w="22225"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任意多边形: 形状 2"/>
          <p:cNvSpPr/>
          <p:nvPr/>
        </p:nvSpPr>
        <p:spPr>
          <a:xfrm>
            <a:off x="26292" y="4483509"/>
            <a:ext cx="9024257" cy="601233"/>
          </a:xfrm>
          <a:custGeom>
            <a:avLst/>
            <a:gdLst>
              <a:gd name="connsiteX0" fmla="*/ 0 w 12032343"/>
              <a:gd name="connsiteY0" fmla="*/ 17481 h 1272682"/>
              <a:gd name="connsiteX1" fmla="*/ 1567543 w 12032343"/>
              <a:gd name="connsiteY1" fmla="*/ 902853 h 1272682"/>
              <a:gd name="connsiteX2" fmla="*/ 3599543 w 12032343"/>
              <a:gd name="connsiteY2" fmla="*/ 90053 h 1272682"/>
              <a:gd name="connsiteX3" fmla="*/ 5646057 w 12032343"/>
              <a:gd name="connsiteY3" fmla="*/ 1265710 h 1272682"/>
              <a:gd name="connsiteX4" fmla="*/ 7300686 w 12032343"/>
              <a:gd name="connsiteY4" fmla="*/ 598053 h 1272682"/>
              <a:gd name="connsiteX5" fmla="*/ 8563429 w 12032343"/>
              <a:gd name="connsiteY5" fmla="*/ 1033481 h 1272682"/>
              <a:gd name="connsiteX6" fmla="*/ 9608457 w 12032343"/>
              <a:gd name="connsiteY6" fmla="*/ 2967 h 1272682"/>
              <a:gd name="connsiteX7" fmla="*/ 10871200 w 12032343"/>
              <a:gd name="connsiteY7" fmla="*/ 699653 h 1272682"/>
              <a:gd name="connsiteX8" fmla="*/ 12032343 w 12032343"/>
              <a:gd name="connsiteY8" fmla="*/ 46510 h 1272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32343" h="1272682">
                <a:moveTo>
                  <a:pt x="0" y="17481"/>
                </a:moveTo>
                <a:cubicBezTo>
                  <a:pt x="483809" y="454119"/>
                  <a:pt x="967619" y="890758"/>
                  <a:pt x="1567543" y="902853"/>
                </a:cubicBezTo>
                <a:cubicBezTo>
                  <a:pt x="2167467" y="914948"/>
                  <a:pt x="2919791" y="29577"/>
                  <a:pt x="3599543" y="90053"/>
                </a:cubicBezTo>
                <a:cubicBezTo>
                  <a:pt x="4279295" y="150529"/>
                  <a:pt x="5029200" y="1181043"/>
                  <a:pt x="5646057" y="1265710"/>
                </a:cubicBezTo>
                <a:cubicBezTo>
                  <a:pt x="6262914" y="1350377"/>
                  <a:pt x="6814457" y="636758"/>
                  <a:pt x="7300686" y="598053"/>
                </a:cubicBezTo>
                <a:cubicBezTo>
                  <a:pt x="7786915" y="559348"/>
                  <a:pt x="8178801" y="1132662"/>
                  <a:pt x="8563429" y="1033481"/>
                </a:cubicBezTo>
                <a:cubicBezTo>
                  <a:pt x="8948057" y="934300"/>
                  <a:pt x="9223829" y="58605"/>
                  <a:pt x="9608457" y="2967"/>
                </a:cubicBezTo>
                <a:cubicBezTo>
                  <a:pt x="9993086" y="-52671"/>
                  <a:pt x="10467219" y="692396"/>
                  <a:pt x="10871200" y="699653"/>
                </a:cubicBezTo>
                <a:cubicBezTo>
                  <a:pt x="11275181" y="706910"/>
                  <a:pt x="11831562" y="152948"/>
                  <a:pt x="12032343" y="46510"/>
                </a:cubicBezTo>
              </a:path>
            </a:pathLst>
          </a:custGeom>
          <a:noFill/>
          <a:ln w="19050"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4"/>
          <p:cNvSpPr/>
          <p:nvPr/>
        </p:nvSpPr>
        <p:spPr>
          <a:xfrm>
            <a:off x="26291" y="4041058"/>
            <a:ext cx="9128594" cy="1009255"/>
          </a:xfrm>
          <a:custGeom>
            <a:avLst/>
            <a:gdLst>
              <a:gd name="connsiteX0" fmla="*/ 0 w 12424228"/>
              <a:gd name="connsiteY0" fmla="*/ 0 h 2857379"/>
              <a:gd name="connsiteX1" fmla="*/ 2728685 w 12424228"/>
              <a:gd name="connsiteY1" fmla="*/ 2815772 h 2857379"/>
              <a:gd name="connsiteX2" fmla="*/ 5573485 w 12424228"/>
              <a:gd name="connsiteY2" fmla="*/ 1756229 h 2857379"/>
              <a:gd name="connsiteX3" fmla="*/ 7257143 w 12424228"/>
              <a:gd name="connsiteY3" fmla="*/ 2786743 h 2857379"/>
              <a:gd name="connsiteX4" fmla="*/ 8940800 w 12424228"/>
              <a:gd name="connsiteY4" fmla="*/ 1944915 h 2857379"/>
              <a:gd name="connsiteX5" fmla="*/ 10653485 w 12424228"/>
              <a:gd name="connsiteY5" fmla="*/ 2627086 h 2857379"/>
              <a:gd name="connsiteX6" fmla="*/ 11727543 w 12424228"/>
              <a:gd name="connsiteY6" fmla="*/ 1654629 h 2857379"/>
              <a:gd name="connsiteX7" fmla="*/ 12424228 w 12424228"/>
              <a:gd name="connsiteY7" fmla="*/ 1799772 h 2857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24228" h="2857379">
                <a:moveTo>
                  <a:pt x="0" y="0"/>
                </a:moveTo>
                <a:cubicBezTo>
                  <a:pt x="899885" y="1261533"/>
                  <a:pt x="1799771" y="2523067"/>
                  <a:pt x="2728685" y="2815772"/>
                </a:cubicBezTo>
                <a:cubicBezTo>
                  <a:pt x="3657599" y="3108477"/>
                  <a:pt x="4818742" y="1761067"/>
                  <a:pt x="5573485" y="1756229"/>
                </a:cubicBezTo>
                <a:cubicBezTo>
                  <a:pt x="6328228" y="1751391"/>
                  <a:pt x="6695924" y="2755295"/>
                  <a:pt x="7257143" y="2786743"/>
                </a:cubicBezTo>
                <a:cubicBezTo>
                  <a:pt x="7818362" y="2818191"/>
                  <a:pt x="8374743" y="1971525"/>
                  <a:pt x="8940800" y="1944915"/>
                </a:cubicBezTo>
                <a:cubicBezTo>
                  <a:pt x="9506857" y="1918306"/>
                  <a:pt x="10189028" y="2675467"/>
                  <a:pt x="10653485" y="2627086"/>
                </a:cubicBezTo>
                <a:cubicBezTo>
                  <a:pt x="11117942" y="2578705"/>
                  <a:pt x="11432419" y="1792515"/>
                  <a:pt x="11727543" y="1654629"/>
                </a:cubicBezTo>
                <a:cubicBezTo>
                  <a:pt x="12022667" y="1516743"/>
                  <a:pt x="12223447" y="1658257"/>
                  <a:pt x="12424228" y="1799772"/>
                </a:cubicBezTo>
              </a:path>
            </a:pathLst>
          </a:custGeom>
          <a:noFill/>
          <a:ln>
            <a:solidFill>
              <a:srgbClr val="577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3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614160" y="15544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件 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559040" y="1107440"/>
            <a:ext cx="619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892800" y="3190240"/>
            <a:ext cx="62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用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451600" y="400304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方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任意多边形 21"/>
          <p:cNvSpPr/>
          <p:nvPr/>
        </p:nvSpPr>
        <p:spPr>
          <a:xfrm rot="10800000" flipV="1">
            <a:off x="5873400" y="214375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24880" y="2275840"/>
            <a:ext cx="81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使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任意多边形 25"/>
          <p:cNvSpPr/>
          <p:nvPr/>
        </p:nvSpPr>
        <p:spPr>
          <a:xfrm rot="10800000" flipV="1">
            <a:off x="7366920" y="4104639"/>
            <a:ext cx="882999" cy="732175"/>
          </a:xfrm>
          <a:custGeom>
            <a:avLst/>
            <a:gdLst>
              <a:gd name="connsiteX0" fmla="*/ 531453 w 2150426"/>
              <a:gd name="connsiteY0" fmla="*/ 1894557 h 1933898"/>
              <a:gd name="connsiteX1" fmla="*/ 523901 w 2150426"/>
              <a:gd name="connsiteY1" fmla="*/ 1888327 h 1933898"/>
              <a:gd name="connsiteX2" fmla="*/ 505804 w 2150426"/>
              <a:gd name="connsiteY2" fmla="*/ 1878396 h 1933898"/>
              <a:gd name="connsiteX3" fmla="*/ 445296 w 2150426"/>
              <a:gd name="connsiteY3" fmla="*/ 1809798 h 1933898"/>
              <a:gd name="connsiteX4" fmla="*/ 30326 w 2150426"/>
              <a:gd name="connsiteY4" fmla="*/ 1091048 h 1933898"/>
              <a:gd name="connsiteX5" fmla="*/ 1172 w 2150426"/>
              <a:gd name="connsiteY5" fmla="*/ 1004348 h 1933898"/>
              <a:gd name="connsiteX6" fmla="*/ 444 w 2150426"/>
              <a:gd name="connsiteY6" fmla="*/ 976700 h 1933898"/>
              <a:gd name="connsiteX7" fmla="*/ 0 w 2150426"/>
              <a:gd name="connsiteY7" fmla="*/ 974054 h 1933898"/>
              <a:gd name="connsiteX8" fmla="*/ 187 w 2150426"/>
              <a:gd name="connsiteY8" fmla="*/ 966943 h 1933898"/>
              <a:gd name="connsiteX9" fmla="*/ 0 w 2150426"/>
              <a:gd name="connsiteY9" fmla="*/ 959843 h 1933898"/>
              <a:gd name="connsiteX10" fmla="*/ 444 w 2150426"/>
              <a:gd name="connsiteY10" fmla="*/ 957201 h 1933898"/>
              <a:gd name="connsiteX11" fmla="*/ 1172 w 2150426"/>
              <a:gd name="connsiteY11" fmla="*/ 929549 h 1933898"/>
              <a:gd name="connsiteX12" fmla="*/ 30326 w 2150426"/>
              <a:gd name="connsiteY12" fmla="*/ 842849 h 1933898"/>
              <a:gd name="connsiteX13" fmla="*/ 445296 w 2150426"/>
              <a:gd name="connsiteY13" fmla="*/ 124100 h 1933898"/>
              <a:gd name="connsiteX14" fmla="*/ 505804 w 2150426"/>
              <a:gd name="connsiteY14" fmla="*/ 55501 h 1933898"/>
              <a:gd name="connsiteX15" fmla="*/ 529387 w 2150426"/>
              <a:gd name="connsiteY15" fmla="*/ 41045 h 1933898"/>
              <a:gd name="connsiteX16" fmla="*/ 531453 w 2150426"/>
              <a:gd name="connsiteY16" fmla="*/ 39340 h 1933898"/>
              <a:gd name="connsiteX17" fmla="*/ 537695 w 2150426"/>
              <a:gd name="connsiteY17" fmla="*/ 35952 h 1933898"/>
              <a:gd name="connsiteX18" fmla="*/ 543760 w 2150426"/>
              <a:gd name="connsiteY18" fmla="*/ 32234 h 1933898"/>
              <a:gd name="connsiteX19" fmla="*/ 546274 w 2150426"/>
              <a:gd name="connsiteY19" fmla="*/ 31296 h 1933898"/>
              <a:gd name="connsiteX20" fmla="*/ 570581 w 2150426"/>
              <a:gd name="connsiteY20" fmla="*/ 18102 h 1933898"/>
              <a:gd name="connsiteX21" fmla="*/ 660243 w 2150426"/>
              <a:gd name="connsiteY21" fmla="*/ 0 h 1933898"/>
              <a:gd name="connsiteX22" fmla="*/ 1490183 w 2150426"/>
              <a:gd name="connsiteY22" fmla="*/ 0 h 1933898"/>
              <a:gd name="connsiteX23" fmla="*/ 1579845 w 2150426"/>
              <a:gd name="connsiteY23" fmla="*/ 18102 h 1933898"/>
              <a:gd name="connsiteX24" fmla="*/ 1604154 w 2150426"/>
              <a:gd name="connsiteY24" fmla="*/ 31297 h 1933898"/>
              <a:gd name="connsiteX25" fmla="*/ 1606666 w 2150426"/>
              <a:gd name="connsiteY25" fmla="*/ 32234 h 1933898"/>
              <a:gd name="connsiteX26" fmla="*/ 1612726 w 2150426"/>
              <a:gd name="connsiteY26" fmla="*/ 35949 h 1933898"/>
              <a:gd name="connsiteX27" fmla="*/ 1618973 w 2150426"/>
              <a:gd name="connsiteY27" fmla="*/ 39340 h 1933898"/>
              <a:gd name="connsiteX28" fmla="*/ 1621041 w 2150426"/>
              <a:gd name="connsiteY28" fmla="*/ 41046 h 1933898"/>
              <a:gd name="connsiteX29" fmla="*/ 1644623 w 2150426"/>
              <a:gd name="connsiteY29" fmla="*/ 55501 h 1933898"/>
              <a:gd name="connsiteX30" fmla="*/ 1705130 w 2150426"/>
              <a:gd name="connsiteY30" fmla="*/ 124100 h 1933898"/>
              <a:gd name="connsiteX31" fmla="*/ 2120100 w 2150426"/>
              <a:gd name="connsiteY31" fmla="*/ 842849 h 1933898"/>
              <a:gd name="connsiteX32" fmla="*/ 2149255 w 2150426"/>
              <a:gd name="connsiteY32" fmla="*/ 929550 h 1933898"/>
              <a:gd name="connsiteX33" fmla="*/ 2149982 w 2150426"/>
              <a:gd name="connsiteY33" fmla="*/ 957198 h 1933898"/>
              <a:gd name="connsiteX34" fmla="*/ 2150426 w 2150426"/>
              <a:gd name="connsiteY34" fmla="*/ 959843 h 1933898"/>
              <a:gd name="connsiteX35" fmla="*/ 2150239 w 2150426"/>
              <a:gd name="connsiteY35" fmla="*/ 966953 h 1933898"/>
              <a:gd name="connsiteX36" fmla="*/ 2150426 w 2150426"/>
              <a:gd name="connsiteY36" fmla="*/ 974055 h 1933898"/>
              <a:gd name="connsiteX37" fmla="*/ 2149983 w 2150426"/>
              <a:gd name="connsiteY37" fmla="*/ 976697 h 1933898"/>
              <a:gd name="connsiteX38" fmla="*/ 2149255 w 2150426"/>
              <a:gd name="connsiteY38" fmla="*/ 1004348 h 1933898"/>
              <a:gd name="connsiteX39" fmla="*/ 2120101 w 2150426"/>
              <a:gd name="connsiteY39" fmla="*/ 1091049 h 1933898"/>
              <a:gd name="connsiteX40" fmla="*/ 1705131 w 2150426"/>
              <a:gd name="connsiteY40" fmla="*/ 1809798 h 1933898"/>
              <a:gd name="connsiteX41" fmla="*/ 1644623 w 2150426"/>
              <a:gd name="connsiteY41" fmla="*/ 1878396 h 1933898"/>
              <a:gd name="connsiteX42" fmla="*/ 1621040 w 2150426"/>
              <a:gd name="connsiteY42" fmla="*/ 1892852 h 1933898"/>
              <a:gd name="connsiteX43" fmla="*/ 1618973 w 2150426"/>
              <a:gd name="connsiteY43" fmla="*/ 1894557 h 1933898"/>
              <a:gd name="connsiteX44" fmla="*/ 1612730 w 2150426"/>
              <a:gd name="connsiteY44" fmla="*/ 1897947 h 1933898"/>
              <a:gd name="connsiteX45" fmla="*/ 1606666 w 2150426"/>
              <a:gd name="connsiteY45" fmla="*/ 1901663 h 1933898"/>
              <a:gd name="connsiteX46" fmla="*/ 1604153 w 2150426"/>
              <a:gd name="connsiteY46" fmla="*/ 1902602 h 1933898"/>
              <a:gd name="connsiteX47" fmla="*/ 1579845 w 2150426"/>
              <a:gd name="connsiteY47" fmla="*/ 1915796 h 1933898"/>
              <a:gd name="connsiteX48" fmla="*/ 1490183 w 2150426"/>
              <a:gd name="connsiteY48" fmla="*/ 1933897 h 1933898"/>
              <a:gd name="connsiteX49" fmla="*/ 660243 w 2150426"/>
              <a:gd name="connsiteY49" fmla="*/ 1933898 h 1933898"/>
              <a:gd name="connsiteX50" fmla="*/ 531453 w 2150426"/>
              <a:gd name="connsiteY50" fmla="*/ 1894557 h 193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150426" h="1933898">
                <a:moveTo>
                  <a:pt x="531453" y="1894557"/>
                </a:moveTo>
                <a:lnTo>
                  <a:pt x="523901" y="1888327"/>
                </a:lnTo>
                <a:lnTo>
                  <a:pt x="505804" y="1878396"/>
                </a:lnTo>
                <a:cubicBezTo>
                  <a:pt x="481930" y="1860358"/>
                  <a:pt x="461198" y="1837341"/>
                  <a:pt x="445296" y="1809798"/>
                </a:cubicBezTo>
                <a:lnTo>
                  <a:pt x="30326" y="1091048"/>
                </a:lnTo>
                <a:cubicBezTo>
                  <a:pt x="14424" y="1063505"/>
                  <a:pt x="4856" y="1034042"/>
                  <a:pt x="1172" y="1004348"/>
                </a:cubicBezTo>
                <a:lnTo>
                  <a:pt x="444" y="976700"/>
                </a:lnTo>
                <a:lnTo>
                  <a:pt x="0" y="974054"/>
                </a:lnTo>
                <a:lnTo>
                  <a:pt x="187" y="966943"/>
                </a:lnTo>
                <a:lnTo>
                  <a:pt x="0" y="959843"/>
                </a:lnTo>
                <a:lnTo>
                  <a:pt x="444" y="957201"/>
                </a:lnTo>
                <a:lnTo>
                  <a:pt x="1172" y="929549"/>
                </a:lnTo>
                <a:cubicBezTo>
                  <a:pt x="4856" y="899855"/>
                  <a:pt x="14423" y="870392"/>
                  <a:pt x="30326" y="842849"/>
                </a:cubicBezTo>
                <a:lnTo>
                  <a:pt x="445296" y="124100"/>
                </a:lnTo>
                <a:cubicBezTo>
                  <a:pt x="461198" y="96556"/>
                  <a:pt x="481929" y="73539"/>
                  <a:pt x="505804" y="55501"/>
                </a:cubicBezTo>
                <a:lnTo>
                  <a:pt x="529387" y="41045"/>
                </a:lnTo>
                <a:lnTo>
                  <a:pt x="531453" y="39340"/>
                </a:lnTo>
                <a:lnTo>
                  <a:pt x="537695" y="35952"/>
                </a:lnTo>
                <a:lnTo>
                  <a:pt x="543760" y="32234"/>
                </a:lnTo>
                <a:lnTo>
                  <a:pt x="546274" y="31296"/>
                </a:lnTo>
                <a:lnTo>
                  <a:pt x="570581" y="18102"/>
                </a:lnTo>
                <a:cubicBezTo>
                  <a:pt x="598139" y="6446"/>
                  <a:pt x="628439" y="0"/>
                  <a:pt x="660243" y="0"/>
                </a:cubicBezTo>
                <a:lnTo>
                  <a:pt x="1490183" y="0"/>
                </a:lnTo>
                <a:cubicBezTo>
                  <a:pt x="1521987" y="0"/>
                  <a:pt x="1552286" y="6446"/>
                  <a:pt x="1579845" y="18102"/>
                </a:cubicBezTo>
                <a:lnTo>
                  <a:pt x="1604154" y="31297"/>
                </a:lnTo>
                <a:lnTo>
                  <a:pt x="1606666" y="32234"/>
                </a:lnTo>
                <a:lnTo>
                  <a:pt x="1612726" y="35949"/>
                </a:lnTo>
                <a:lnTo>
                  <a:pt x="1618973" y="39340"/>
                </a:lnTo>
                <a:lnTo>
                  <a:pt x="1621041" y="41046"/>
                </a:lnTo>
                <a:lnTo>
                  <a:pt x="1644623" y="55501"/>
                </a:lnTo>
                <a:cubicBezTo>
                  <a:pt x="1668496" y="73539"/>
                  <a:pt x="1689228" y="96557"/>
                  <a:pt x="1705130" y="124100"/>
                </a:cubicBezTo>
                <a:lnTo>
                  <a:pt x="2120100" y="842849"/>
                </a:lnTo>
                <a:cubicBezTo>
                  <a:pt x="2136003" y="870393"/>
                  <a:pt x="2145570" y="899855"/>
                  <a:pt x="2149255" y="929550"/>
                </a:cubicBezTo>
                <a:lnTo>
                  <a:pt x="2149982" y="957198"/>
                </a:lnTo>
                <a:lnTo>
                  <a:pt x="2150426" y="959843"/>
                </a:lnTo>
                <a:lnTo>
                  <a:pt x="2150239" y="966953"/>
                </a:lnTo>
                <a:lnTo>
                  <a:pt x="2150426" y="974055"/>
                </a:lnTo>
                <a:lnTo>
                  <a:pt x="2149983" y="976697"/>
                </a:lnTo>
                <a:lnTo>
                  <a:pt x="2149255" y="1004348"/>
                </a:lnTo>
                <a:cubicBezTo>
                  <a:pt x="2145570" y="1034043"/>
                  <a:pt x="2136003" y="1063505"/>
                  <a:pt x="2120101" y="1091049"/>
                </a:cubicBezTo>
                <a:lnTo>
                  <a:pt x="1705131" y="1809798"/>
                </a:lnTo>
                <a:cubicBezTo>
                  <a:pt x="1689228" y="1837341"/>
                  <a:pt x="1668497" y="1860358"/>
                  <a:pt x="1644623" y="1878396"/>
                </a:cubicBezTo>
                <a:lnTo>
                  <a:pt x="1621040" y="1892852"/>
                </a:lnTo>
                <a:lnTo>
                  <a:pt x="1618973" y="1894557"/>
                </a:lnTo>
                <a:lnTo>
                  <a:pt x="1612730" y="1897947"/>
                </a:lnTo>
                <a:lnTo>
                  <a:pt x="1606666" y="1901663"/>
                </a:lnTo>
                <a:lnTo>
                  <a:pt x="1604153" y="1902602"/>
                </a:lnTo>
                <a:lnTo>
                  <a:pt x="1579845" y="1915796"/>
                </a:lnTo>
                <a:cubicBezTo>
                  <a:pt x="1552287" y="1927452"/>
                  <a:pt x="1521988" y="1933897"/>
                  <a:pt x="1490183" y="1933897"/>
                </a:cubicBezTo>
                <a:lnTo>
                  <a:pt x="660243" y="1933898"/>
                </a:lnTo>
                <a:cubicBezTo>
                  <a:pt x="612537" y="1933898"/>
                  <a:pt x="568217" y="1919395"/>
                  <a:pt x="531453" y="1894557"/>
                </a:cubicBezTo>
                <a:close/>
              </a:path>
            </a:pathLst>
          </a:custGeom>
          <a:solidFill>
            <a:srgbClr val="577188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548880" y="4246880"/>
            <a:ext cx="619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式</a:t>
            </a:r>
            <a:r>
              <a:rPr lang="zh-CN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6" name="表格 35"/>
          <p:cNvGraphicFramePr>
            <a:graphicFrameLocks noGrp="1"/>
          </p:cNvGraphicFramePr>
          <p:nvPr/>
        </p:nvGraphicFramePr>
        <p:xfrm>
          <a:off x="322580" y="1523996"/>
          <a:ext cx="5123180" cy="2804163"/>
        </p:xfrm>
        <a:graphic>
          <a:graphicData uri="http://schemas.openxmlformats.org/drawingml/2006/table">
            <a:tbl>
              <a:tblPr/>
              <a:tblGrid>
                <a:gridCol w="1495599"/>
                <a:gridCol w="3627581"/>
              </a:tblGrid>
              <a:tr h="220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200" b="1" kern="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文件使用方式符号</a:t>
                      </a:r>
                      <a:endParaRPr lang="zh-CN" sz="12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200" b="1" kern="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含 义</a:t>
                      </a:r>
                      <a:endParaRPr lang="zh-CN" sz="12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2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宋体"/>
                        </a:rPr>
                        <a:t>r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050" ker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打开一个只读的文本文件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宋体"/>
                        </a:rPr>
                        <a:t>w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050" ker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打开或创建一个新的只写的文本文件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2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宋体"/>
                        </a:rPr>
                        <a:t>a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050" ker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打开一个文本文件在尾部追加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宋体"/>
                        </a:rPr>
                        <a:t>rb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050" ker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打开一个只读的二进制文件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2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宋体"/>
                        </a:rPr>
                        <a:t>wb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050" ker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打开或创建一个新的只写的二进制文件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宋体"/>
                        </a:rPr>
                        <a:t>ab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050" ker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对二进制文件追加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2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宋体"/>
                        </a:rPr>
                        <a:t>r+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050" ker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打开一个可读</a:t>
                      </a:r>
                      <a:r>
                        <a:rPr lang="en-US" sz="1050" ker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/</a:t>
                      </a:r>
                      <a:r>
                        <a:rPr lang="zh-CN" sz="1050" ker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写的文本文件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宋体"/>
                        </a:rPr>
                        <a:t>w+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050" ker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打开或创建一个新的可读</a:t>
                      </a:r>
                      <a:r>
                        <a:rPr lang="en-US" sz="1050" ker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/</a:t>
                      </a:r>
                      <a:r>
                        <a:rPr lang="zh-CN" sz="1050" ker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写的文本文件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2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宋体"/>
                        </a:rPr>
                        <a:t>a+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050" ker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打开一个可读</a:t>
                      </a:r>
                      <a:r>
                        <a:rPr lang="en-US" sz="1050" ker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/</a:t>
                      </a:r>
                      <a:r>
                        <a:rPr lang="zh-CN" sz="1050" ker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写的文本文件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宋体"/>
                        </a:rPr>
                        <a:t>rb+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050" ker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打开一个可读</a:t>
                      </a:r>
                      <a:r>
                        <a:rPr lang="en-US" sz="1050" ker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/</a:t>
                      </a:r>
                      <a:r>
                        <a:rPr lang="zh-CN" sz="1050" ker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写的二进制文件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2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宋体"/>
                        </a:rPr>
                        <a:t>wb+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050" ker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打开或创建一个新的可读</a:t>
                      </a:r>
                      <a:r>
                        <a:rPr lang="en-US" sz="1050" ker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/</a:t>
                      </a:r>
                      <a:r>
                        <a:rPr lang="zh-CN" sz="1050" ker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写的二进制文件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宋体"/>
                        </a:rPr>
                        <a:t>ab+</a:t>
                      </a:r>
                      <a:endParaRPr lang="zh-CN" sz="105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050" kern="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打开一个可读</a:t>
                      </a:r>
                      <a:r>
                        <a:rPr lang="en-US" sz="1050" kern="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/</a:t>
                      </a:r>
                      <a:r>
                        <a:rPr lang="zh-CN" sz="1050" kern="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宋体"/>
                        </a:rPr>
                        <a:t>写的二进制文件</a:t>
                      </a:r>
                      <a:endParaRPr lang="zh-CN" sz="105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  <p:bldP spid="23" grpId="0"/>
      <p:bldP spid="3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46*i*1"/>
  <p:tag name="KSO_WM_TEMPLATE_CATEGORY" val="special"/>
  <p:tag name="KSO_WM_TEMPLATE_INDEX" val="20163156"/>
  <p:tag name="KSO_WM_UNIT_INDEX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46*i*26"/>
  <p:tag name="KSO_WM_TEMPLATE_CATEGORY" val="special"/>
  <p:tag name="KSO_WM_TEMPLATE_INDEX" val="20163156"/>
  <p:tag name="KSO_WM_UNIT_INDEX" val="2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46*i*27"/>
  <p:tag name="KSO_WM_TEMPLATE_CATEGORY" val="special"/>
  <p:tag name="KSO_WM_TEMPLATE_INDEX" val="20163156"/>
  <p:tag name="KSO_WM_UNIT_INDEX" val="2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46*i*30"/>
  <p:tag name="KSO_WM_TEMPLATE_CATEGORY" val="special"/>
  <p:tag name="KSO_WM_TEMPLATE_INDEX" val="20163156"/>
  <p:tag name="KSO_WM_UNIT_INDEX" val="3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46*i*2"/>
  <p:tag name="KSO_WM_TEMPLATE_CATEGORY" val="special"/>
  <p:tag name="KSO_WM_TEMPLATE_INDEX" val="20163156"/>
  <p:tag name="KSO_WM_UNIT_INDEX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46*i*4"/>
  <p:tag name="KSO_WM_TEMPLATE_CATEGORY" val="special"/>
  <p:tag name="KSO_WM_TEMPLATE_INDEX" val="20163156"/>
  <p:tag name="KSO_WM_UNIT_INDEX" val="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46*i*5"/>
  <p:tag name="KSO_WM_TEMPLATE_CATEGORY" val="special"/>
  <p:tag name="KSO_WM_TEMPLATE_INDEX" val="20163156"/>
  <p:tag name="KSO_WM_UNIT_INDEX" val="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46*i*7"/>
  <p:tag name="KSO_WM_TEMPLATE_CATEGORY" val="special"/>
  <p:tag name="KSO_WM_TEMPLATE_INDEX" val="20163156"/>
  <p:tag name="KSO_WM_UNIT_INDEX" val="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46*i*8"/>
  <p:tag name="KSO_WM_TEMPLATE_CATEGORY" val="special"/>
  <p:tag name="KSO_WM_TEMPLATE_INDEX" val="20163156"/>
  <p:tag name="KSO_WM_UNIT_INDEX" val="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46*i*10"/>
  <p:tag name="KSO_WM_TEMPLATE_CATEGORY" val="special"/>
  <p:tag name="KSO_WM_TEMPLATE_INDEX" val="20163156"/>
  <p:tag name="KSO_WM_UNIT_INDEX" val="1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46*i*11"/>
  <p:tag name="KSO_WM_TEMPLATE_CATEGORY" val="special"/>
  <p:tag name="KSO_WM_TEMPLATE_INDEX" val="20163156"/>
  <p:tag name="KSO_WM_UNIT_INDEX" val="1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i"/>
  <p:tag name="KSO_WM_UNIT_ID" val="special20163156_46*i*25"/>
  <p:tag name="KSO_WM_TEMPLATE_CATEGORY" val="special"/>
  <p:tag name="KSO_WM_TEMPLATE_INDEX" val="20163156"/>
  <p:tag name="KSO_WM_UNIT_INDEX" val="25"/>
</p:tagLst>
</file>

<file path=ppt/theme/theme1.xml><?xml version="1.0" encoding="utf-8"?>
<a:theme xmlns:a="http://schemas.openxmlformats.org/drawingml/2006/main" name="第一PPT，www.1ppt.com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1843</TotalTime>
  <Words>2656</Words>
  <Application>Microsoft Office PowerPoint</Application>
  <PresentationFormat>全屏显示(16:9)</PresentationFormat>
  <Paragraphs>377</Paragraphs>
  <Slides>39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39</vt:i4>
      </vt:variant>
    </vt:vector>
  </HeadingPairs>
  <TitlesOfParts>
    <vt:vector size="41" baseType="lpstr">
      <vt:lpstr>第一PPT，www.1ppt.com</vt:lpstr>
      <vt:lpstr>Office 主题</vt:lpstr>
      <vt:lpstr>幻灯片 1</vt:lpstr>
      <vt:lpstr>幻灯片 2</vt:lpstr>
      <vt:lpstr>幻灯片 3</vt:lpstr>
      <vt:lpstr>  文件概念</vt:lpstr>
      <vt:lpstr>幻灯片 5</vt:lpstr>
      <vt:lpstr>幻灯片 6</vt:lpstr>
      <vt:lpstr>  文件的打开与关闭</vt:lpstr>
      <vt:lpstr>  文件的打开与关闭</vt:lpstr>
      <vt:lpstr>  文件的打开与关闭</vt:lpstr>
      <vt:lpstr>  文件的打开与关闭</vt:lpstr>
      <vt:lpstr>  文件的打开与关闭</vt:lpstr>
      <vt:lpstr>  文件的打开与关闭</vt:lpstr>
      <vt:lpstr>  文件的打开与关闭</vt:lpstr>
      <vt:lpstr>  文件的打开与关闭</vt:lpstr>
      <vt:lpstr>幻灯片 15</vt:lpstr>
      <vt:lpstr>  字符的读写</vt:lpstr>
      <vt:lpstr>  字符的读写</vt:lpstr>
      <vt:lpstr>  字符的读写</vt:lpstr>
      <vt:lpstr>  字符的读写</vt:lpstr>
      <vt:lpstr>  字符的读写</vt:lpstr>
      <vt:lpstr>幻灯片 21</vt:lpstr>
      <vt:lpstr>  字符串的读写</vt:lpstr>
      <vt:lpstr>  字符串的读写</vt:lpstr>
      <vt:lpstr>  字符串的读写</vt:lpstr>
      <vt:lpstr>  字符串的读写</vt:lpstr>
      <vt:lpstr>幻灯片 26</vt:lpstr>
      <vt:lpstr>  数据块的读写</vt:lpstr>
      <vt:lpstr>  数据块的读写</vt:lpstr>
      <vt:lpstr>幻灯片 29</vt:lpstr>
      <vt:lpstr>  格式化的读写</vt:lpstr>
      <vt:lpstr>  格式化的读写</vt:lpstr>
      <vt:lpstr>幻灯片 32</vt:lpstr>
      <vt:lpstr>幻灯片 33</vt:lpstr>
      <vt:lpstr>幻灯片 34</vt:lpstr>
      <vt:lpstr>幻灯片 35</vt:lpstr>
      <vt:lpstr>幻灯片 36</vt:lpstr>
      <vt:lpstr>幻灯片 37</vt:lpstr>
      <vt:lpstr>幻灯片 38</vt:lpstr>
      <vt:lpstr>幻灯片 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蓝色曲线</dc:title>
  <dc:creator>第一PPT</dc:creator>
  <cp:keywords>www.1ppt.com</cp:keywords>
  <dc:description>www.1ppt.com</dc:description>
  <cp:lastModifiedBy>User</cp:lastModifiedBy>
  <cp:revision>305</cp:revision>
  <dcterms:created xsi:type="dcterms:W3CDTF">2015-06-24T16:00:35Z</dcterms:created>
  <dcterms:modified xsi:type="dcterms:W3CDTF">2020-03-14T06:47:31Z</dcterms:modified>
</cp:coreProperties>
</file>