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2"/>
  </p:notesMasterIdLst>
  <p:sldIdLst>
    <p:sldId id="260" r:id="rId3"/>
    <p:sldId id="267" r:id="rId4"/>
    <p:sldId id="308" r:id="rId5"/>
    <p:sldId id="309" r:id="rId6"/>
    <p:sldId id="321" r:id="rId7"/>
    <p:sldId id="322" r:id="rId8"/>
    <p:sldId id="342" r:id="rId9"/>
    <p:sldId id="323" r:id="rId10"/>
    <p:sldId id="34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5" r:id="rId21"/>
    <p:sldId id="336" r:id="rId22"/>
    <p:sldId id="344" r:id="rId23"/>
    <p:sldId id="318" r:id="rId24"/>
    <p:sldId id="319" r:id="rId25"/>
    <p:sldId id="337" r:id="rId26"/>
    <p:sldId id="338" r:id="rId27"/>
    <p:sldId id="340" r:id="rId28"/>
    <p:sldId id="339" r:id="rId29"/>
    <p:sldId id="341" r:id="rId30"/>
    <p:sldId id="290" r:id="rId3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77188"/>
    <a:srgbClr val="8FA4B7"/>
    <a:srgbClr val="FFD70D"/>
    <a:srgbClr val="FFDA25"/>
    <a:srgbClr val="A6A6A6"/>
    <a:srgbClr val="FECAB2"/>
    <a:srgbClr val="FFC8B3"/>
    <a:srgbClr val="374552"/>
    <a:srgbClr val="984C9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-82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56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114B6-6EDC-447E-B20D-8184C0EC2F9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DF707-8859-4E0D-9A22-DA180B778DC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5420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DF707-8859-4E0D-9A22-DA180B778DC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5365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7122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60155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8555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1577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086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1577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3045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9050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8360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95287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262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041515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6957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3312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664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50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9949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898939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168182" y="415391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defTabSz="914400"/>
            <a:r>
              <a:rPr lang="zh-CN" altLang="en-US" sz="100" dirty="0" smtClean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035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30279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8110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0127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7985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143D-C435-4951-B49A-F9FD94B99A55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16298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2020/3/13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869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矩形 67"/>
          <p:cNvSpPr/>
          <p:nvPr/>
        </p:nvSpPr>
        <p:spPr>
          <a:xfrm>
            <a:off x="1682272" y="1728777"/>
            <a:ext cx="6364448" cy="58477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374552"/>
                </a:solidFill>
                <a:latin typeface="+mn-ea"/>
              </a:rPr>
              <a:t>第</a:t>
            </a:r>
            <a:r>
              <a:rPr lang="en-US" altLang="zh-CN" sz="3200" dirty="0" smtClean="0">
                <a:solidFill>
                  <a:srgbClr val="374552"/>
                </a:solidFill>
                <a:latin typeface="+mn-ea"/>
              </a:rPr>
              <a:t>3</a:t>
            </a:r>
            <a:r>
              <a:rPr lang="zh-CN" altLang="en-US" sz="3200" dirty="0" smtClean="0">
                <a:solidFill>
                  <a:srgbClr val="374552"/>
                </a:solidFill>
                <a:latin typeface="+mn-ea"/>
              </a:rPr>
              <a:t>单元    顺序结构程序设计</a:t>
            </a:r>
            <a:endParaRPr lang="zh-CN" altLang="en-US" sz="3200" dirty="0">
              <a:solidFill>
                <a:srgbClr val="374552"/>
              </a:solidFill>
              <a:latin typeface="+mn-ea"/>
            </a:endParaRP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77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椭圆 77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椭圆 78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椭圆 84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" name="椭圆 85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" name="椭圆 87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" name="椭圆 88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" name="椭圆 89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椭圆 90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" name="椭圆 91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3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4" name="椭圆 93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椭圆 94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椭圆 95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" name="椭圆 96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" name="椭圆 97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椭圆 98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07" name="直接连接符 106">
            <a:extLst>
              <a:ext uri="{FF2B5EF4-FFF2-40B4-BE49-F238E27FC236}">
                <a16:creationId xmlns:a16="http://schemas.microsoft.com/office/drawing/2014/main" xmlns="" id="{E313177E-59BA-45B4-A649-116184D482FA}"/>
              </a:ext>
            </a:extLst>
          </p:cNvPr>
          <p:cNvCxnSpPr/>
          <p:nvPr/>
        </p:nvCxnSpPr>
        <p:spPr>
          <a:xfrm>
            <a:off x="1701936" y="1621194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连接符 107">
            <a:extLst>
              <a:ext uri="{FF2B5EF4-FFF2-40B4-BE49-F238E27FC236}">
                <a16:creationId xmlns:a16="http://schemas.microsoft.com/office/drawing/2014/main" xmlns="" id="{4813C647-C18F-49A4-9F27-02A75536227E}"/>
              </a:ext>
            </a:extLst>
          </p:cNvPr>
          <p:cNvCxnSpPr/>
          <p:nvPr/>
        </p:nvCxnSpPr>
        <p:spPr>
          <a:xfrm>
            <a:off x="1701936" y="2751725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333739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3250"/>
                            </p:stCondLst>
                            <p:childTnLst>
                              <p:par>
                                <p:cTn id="26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7" grpId="0" animBg="1"/>
      <p:bldP spid="78" grpId="0" animBg="1"/>
      <p:bldP spid="79" grpId="0" animBg="1"/>
      <p:bldP spid="85" grpId="0" animBg="1"/>
      <p:bldP spid="86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2400" b="1" dirty="0" smtClean="0">
                <a:latin typeface="+mn-ea"/>
              </a:rPr>
              <a:t>输入函数</a:t>
            </a:r>
            <a:r>
              <a:rPr lang="en-US" altLang="zh-CN" sz="2400" b="1" dirty="0" err="1" smtClean="0">
                <a:latin typeface="+mn-ea"/>
              </a:rPr>
              <a:t>scanf</a:t>
            </a:r>
            <a:r>
              <a:rPr lang="en-US" altLang="zh-CN" sz="2400" b="1" dirty="0" smtClean="0">
                <a:latin typeface="+mn-ea"/>
              </a:rPr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b="1" dirty="0" smtClean="0"/>
              <a:t>格式：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r>
              <a:rPr lang="en-US" altLang="zh-CN" sz="2800" dirty="0" err="1">
                <a:solidFill>
                  <a:schemeClr val="tx1"/>
                </a:solidFill>
              </a:rPr>
              <a:t>scanf</a:t>
            </a:r>
            <a:r>
              <a:rPr lang="zh-CN" altLang="zh-CN" sz="2800" dirty="0">
                <a:solidFill>
                  <a:schemeClr val="tx1"/>
                </a:solidFill>
              </a:rPr>
              <a:t>（“格式控制”，地址表列）</a:t>
            </a: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2220595" y="3601720"/>
            <a:ext cx="17287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椭圆形标注 20"/>
          <p:cNvSpPr/>
          <p:nvPr/>
        </p:nvSpPr>
        <p:spPr>
          <a:xfrm flipH="1">
            <a:off x="2194559" y="2072640"/>
            <a:ext cx="2143760" cy="660400"/>
          </a:xfrm>
          <a:prstGeom prst="wedgeEllipseCallout">
            <a:avLst>
              <a:gd name="adj1" fmla="val 26103"/>
              <a:gd name="adj2" fmla="val 94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CN" sz="1800" b="1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%</a:t>
            </a:r>
            <a:r>
              <a:rPr lang="en-US" altLang="zh-CN" sz="18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d</a:t>
            </a:r>
            <a:r>
              <a:rPr lang="zh-CN" altLang="en-US" sz="18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18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%f</a:t>
            </a:r>
            <a:r>
              <a:rPr lang="zh-CN" altLang="en-US" sz="18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18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%</a:t>
            </a:r>
            <a:r>
              <a:rPr lang="en-US" altLang="zh-CN" sz="1800" b="1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c</a:t>
            </a:r>
            <a:endParaRPr lang="zh-CN" altLang="en-US" sz="1800" b="1" dirty="0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圆角矩形标注 21"/>
          <p:cNvSpPr/>
          <p:nvPr/>
        </p:nvSpPr>
        <p:spPr>
          <a:xfrm>
            <a:off x="5460365" y="3860483"/>
            <a:ext cx="1458595" cy="599757"/>
          </a:xfrm>
          <a:prstGeom prst="wedgeRoundRectCallout">
            <a:avLst>
              <a:gd name="adj1" fmla="val -76578"/>
              <a:gd name="adj2" fmla="val -905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CN" sz="1800" b="1" dirty="0" smtClean="0">
                <a:solidFill>
                  <a:schemeClr val="bg1"/>
                </a:solidFill>
              </a:rPr>
              <a:t>    &amp;</a:t>
            </a:r>
            <a:r>
              <a:rPr lang="zh-CN" altLang="en-US" sz="1800" b="1" dirty="0">
                <a:solidFill>
                  <a:schemeClr val="bg1"/>
                </a:solidFill>
              </a:rPr>
              <a:t>变量名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411980" y="3591243"/>
            <a:ext cx="17287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2400" b="1" dirty="0" smtClean="0">
                <a:latin typeface="+mn-ea"/>
              </a:rPr>
              <a:t>输入函数</a:t>
            </a:r>
            <a:r>
              <a:rPr lang="en-US" altLang="zh-CN" sz="2400" b="1" dirty="0" err="1" smtClean="0">
                <a:latin typeface="+mn-ea"/>
              </a:rPr>
              <a:t>scanf</a:t>
            </a:r>
            <a:r>
              <a:rPr lang="en-US" altLang="zh-CN" sz="2400" b="1" dirty="0" smtClean="0">
                <a:latin typeface="+mn-ea"/>
              </a:rPr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例如</a:t>
            </a:r>
            <a:r>
              <a:rPr lang="zh-CN" altLang="en-US" sz="1800" b="1" dirty="0" smtClean="0"/>
              <a:t>：</a:t>
            </a:r>
            <a:endParaRPr lang="en-US" altLang="zh-CN" sz="18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          </a:t>
            </a:r>
            <a:r>
              <a:rPr lang="en-US" altLang="zh-CN" sz="1800" dirty="0" err="1" smtClean="0"/>
              <a:t>int</a:t>
            </a:r>
            <a:r>
              <a:rPr lang="en-US" altLang="zh-CN" sz="1800" dirty="0" smtClean="0"/>
              <a:t> </a:t>
            </a:r>
            <a:r>
              <a:rPr lang="en-US" altLang="zh-CN" sz="1800" dirty="0" err="1" smtClean="0"/>
              <a:t>a,b</a:t>
            </a:r>
            <a:r>
              <a:rPr lang="zh-CN" altLang="zh-CN" sz="1800" dirty="0" smtClean="0"/>
              <a:t>；</a:t>
            </a:r>
            <a:endParaRPr lang="en-US" altLang="zh-CN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          </a:t>
            </a:r>
            <a:r>
              <a:rPr lang="en-US" altLang="zh-CN" sz="1800" dirty="0" err="1" smtClean="0"/>
              <a:t>scanf</a:t>
            </a:r>
            <a:r>
              <a:rPr lang="zh-CN" altLang="zh-CN" sz="1800" dirty="0" smtClean="0"/>
              <a:t>（“</a:t>
            </a:r>
            <a:r>
              <a:rPr lang="en-US" altLang="zh-CN" sz="1800" dirty="0" smtClean="0"/>
              <a:t>%d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%d</a:t>
            </a:r>
            <a:r>
              <a:rPr lang="zh-CN" altLang="zh-CN" sz="1800" dirty="0" smtClean="0"/>
              <a:t>”，</a:t>
            </a:r>
            <a:r>
              <a:rPr lang="en-US" altLang="zh-CN" sz="1800" dirty="0" smtClean="0"/>
              <a:t>&amp;a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&amp;b</a:t>
            </a:r>
            <a:r>
              <a:rPr lang="zh-CN" altLang="zh-CN" sz="1800" dirty="0" smtClean="0"/>
              <a:t>）；</a:t>
            </a:r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2400" b="1" dirty="0" smtClean="0">
                <a:latin typeface="+mn-ea"/>
              </a:rPr>
              <a:t>输入函数</a:t>
            </a:r>
            <a:r>
              <a:rPr lang="en-US" altLang="zh-CN" sz="2400" b="1" dirty="0" err="1" smtClean="0">
                <a:latin typeface="+mn-ea"/>
              </a:rPr>
              <a:t>scanf</a:t>
            </a:r>
            <a:r>
              <a:rPr lang="en-US" altLang="zh-CN" sz="2400" b="1" dirty="0" smtClean="0">
                <a:latin typeface="+mn-ea"/>
              </a:rPr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格式说明</a:t>
            </a:r>
            <a:r>
              <a:rPr lang="zh-CN" altLang="en-US" sz="1800" b="1" dirty="0" smtClean="0"/>
              <a:t>：</a:t>
            </a:r>
            <a:endParaRPr lang="en-US" altLang="zh-CN" sz="18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                 </a:t>
            </a:r>
            <a:r>
              <a:rPr lang="en-US" altLang="zh-CN" sz="1800" dirty="0" smtClean="0">
                <a:solidFill>
                  <a:srgbClr val="0000FF"/>
                </a:solidFill>
              </a:rPr>
              <a:t>%</a:t>
            </a:r>
            <a:r>
              <a:rPr lang="zh-CN" altLang="en-US" sz="1800" dirty="0" smtClean="0">
                <a:solidFill>
                  <a:srgbClr val="0000FF"/>
                </a:solidFill>
              </a:rPr>
              <a:t>（修饰符）（格式说明符） </a:t>
            </a:r>
            <a:r>
              <a:rPr lang="en-US" altLang="zh-CN" sz="18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          </a:t>
            </a:r>
            <a:endParaRPr lang="zh-CN" altLang="zh-CN" sz="18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  <p:sp>
        <p:nvSpPr>
          <p:cNvPr id="18" name="圆角矩形标注 17"/>
          <p:cNvSpPr/>
          <p:nvPr/>
        </p:nvSpPr>
        <p:spPr>
          <a:xfrm>
            <a:off x="745808" y="3606801"/>
            <a:ext cx="2078672" cy="487680"/>
          </a:xfrm>
          <a:prstGeom prst="wedgeRoundRectCallout">
            <a:avLst>
              <a:gd name="adj1" fmla="val 10209"/>
              <a:gd name="adj2" fmla="val -197653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CN" sz="2000" dirty="0" smtClean="0">
                <a:solidFill>
                  <a:schemeClr val="tx1"/>
                </a:solidFill>
              </a:rPr>
              <a:t>        L</a:t>
            </a:r>
            <a:r>
              <a:rPr lang="en-US" altLang="zh-CN" sz="2000" dirty="0">
                <a:solidFill>
                  <a:schemeClr val="tx1"/>
                </a:solidFill>
              </a:rPr>
              <a:t>, h, m, *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  <p:sp>
        <p:nvSpPr>
          <p:cNvPr id="21" name="圆角矩形标注 20"/>
          <p:cNvSpPr/>
          <p:nvPr/>
        </p:nvSpPr>
        <p:spPr>
          <a:xfrm>
            <a:off x="3396933" y="3693795"/>
            <a:ext cx="1825307" cy="400685"/>
          </a:xfrm>
          <a:prstGeom prst="wedgeRoundRectCallout">
            <a:avLst>
              <a:gd name="adj1" fmla="val -37809"/>
              <a:gd name="adj2" fmla="val -251384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CN" sz="2000" dirty="0" smtClean="0">
                <a:solidFill>
                  <a:schemeClr val="tx1"/>
                </a:solidFill>
              </a:rPr>
              <a:t>         d</a:t>
            </a:r>
            <a:r>
              <a:rPr lang="en-US" altLang="zh-CN" sz="2000" dirty="0">
                <a:solidFill>
                  <a:schemeClr val="tx1"/>
                </a:solidFill>
              </a:rPr>
              <a:t>, c, f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2400" b="1" dirty="0" smtClean="0">
                <a:latin typeface="+mn-ea"/>
              </a:rPr>
              <a:t>输入函数</a:t>
            </a:r>
            <a:r>
              <a:rPr lang="en-US" altLang="zh-CN" sz="2400" b="1" dirty="0" err="1" smtClean="0">
                <a:latin typeface="+mn-ea"/>
              </a:rPr>
              <a:t>scanf</a:t>
            </a:r>
            <a:r>
              <a:rPr lang="en-US" altLang="zh-CN" sz="2400" b="1" dirty="0" smtClean="0">
                <a:latin typeface="+mn-ea"/>
              </a:rPr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修饰符使用说明</a:t>
            </a:r>
            <a:r>
              <a:rPr lang="zh-CN" altLang="en-US" sz="1800" b="1" dirty="0" smtClean="0"/>
              <a:t>：</a:t>
            </a:r>
            <a:endParaRPr lang="en-US" altLang="zh-CN" sz="18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</a:t>
            </a:r>
            <a:r>
              <a:rPr lang="zh-CN" altLang="en-US" sz="1800" dirty="0" smtClean="0">
                <a:latin typeface="宋体" pitchFamily="2" charset="-122"/>
              </a:rPr>
              <a:t>（</a:t>
            </a:r>
            <a:r>
              <a:rPr lang="en-US" altLang="zh-CN" sz="1800" dirty="0" smtClean="0">
                <a:latin typeface="宋体" pitchFamily="2" charset="-122"/>
              </a:rPr>
              <a:t>1</a:t>
            </a:r>
            <a:r>
              <a:rPr lang="zh-CN" altLang="en-US" sz="1800" dirty="0" smtClean="0">
                <a:latin typeface="宋体" pitchFamily="2" charset="-122"/>
              </a:rPr>
              <a:t>）</a:t>
            </a:r>
            <a:r>
              <a:rPr lang="en-US" altLang="zh-CN" sz="1800" dirty="0" smtClean="0">
                <a:latin typeface="宋体" pitchFamily="2" charset="-122"/>
              </a:rPr>
              <a:t>  </a:t>
            </a:r>
            <a:r>
              <a:rPr lang="en-US" altLang="zh-CN" sz="1800" dirty="0" err="1" smtClean="0">
                <a:latin typeface="宋体" pitchFamily="2" charset="-122"/>
              </a:rPr>
              <a:t>l,h</a:t>
            </a:r>
            <a:r>
              <a:rPr lang="en-US" altLang="zh-CN" sz="1800" dirty="0" smtClean="0">
                <a:latin typeface="宋体" pitchFamily="2" charset="-122"/>
              </a:rPr>
              <a:t> </a:t>
            </a:r>
            <a:r>
              <a:rPr lang="zh-CN" altLang="en-US" sz="1800" dirty="0" smtClean="0">
                <a:latin typeface="宋体" pitchFamily="2" charset="-122"/>
              </a:rPr>
              <a:t>用于对</a:t>
            </a:r>
            <a:r>
              <a:rPr lang="en-US" altLang="zh-CN" sz="1800" dirty="0" err="1" smtClean="0">
                <a:latin typeface="宋体" pitchFamily="2" charset="-122"/>
              </a:rPr>
              <a:t>int</a:t>
            </a:r>
            <a:r>
              <a:rPr lang="zh-CN" altLang="en-US" sz="1800" dirty="0" smtClean="0">
                <a:latin typeface="宋体" pitchFamily="2" charset="-122"/>
              </a:rPr>
              <a:t>型（</a:t>
            </a:r>
            <a:r>
              <a:rPr lang="en-US" altLang="zh-CN" sz="1800" dirty="0" smtClean="0">
                <a:latin typeface="宋体" pitchFamily="2" charset="-122"/>
              </a:rPr>
              <a:t>%d</a:t>
            </a:r>
            <a:r>
              <a:rPr lang="zh-CN" altLang="en-US" sz="1800" dirty="0" smtClean="0">
                <a:latin typeface="宋体" pitchFamily="2" charset="-122"/>
              </a:rPr>
              <a:t>）数据修饰</a:t>
            </a:r>
            <a:endParaRPr lang="en-US" altLang="zh-CN" sz="1800" dirty="0" smtClean="0"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>
                <a:latin typeface="宋体" pitchFamily="2" charset="-122"/>
              </a:rPr>
              <a:t>             %</a:t>
            </a:r>
            <a:r>
              <a:rPr lang="en-US" altLang="zh-CN" sz="1800" dirty="0" smtClean="0">
                <a:solidFill>
                  <a:srgbClr val="FF0000"/>
                </a:solidFill>
                <a:latin typeface="宋体" pitchFamily="2" charset="-122"/>
              </a:rPr>
              <a:t>l</a:t>
            </a:r>
            <a:r>
              <a:rPr lang="en-US" altLang="zh-CN" sz="1800" dirty="0" smtClean="0">
                <a:latin typeface="宋体" pitchFamily="2" charset="-122"/>
              </a:rPr>
              <a:t>d   ,   %</a:t>
            </a:r>
            <a:r>
              <a:rPr lang="en-US" altLang="zh-CN" sz="1800" dirty="0" err="1" smtClean="0">
                <a:solidFill>
                  <a:srgbClr val="FF0000"/>
                </a:solidFill>
                <a:latin typeface="宋体" pitchFamily="2" charset="-122"/>
              </a:rPr>
              <a:t>h</a:t>
            </a:r>
            <a:r>
              <a:rPr lang="en-US" altLang="zh-CN" sz="1800" dirty="0" err="1" smtClean="0">
                <a:latin typeface="宋体" pitchFamily="2" charset="-122"/>
              </a:rPr>
              <a:t>d</a:t>
            </a:r>
            <a:endParaRPr lang="en-US" altLang="zh-CN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1800" dirty="0" smtClean="0"/>
              <a:t>                   </a:t>
            </a:r>
            <a:endParaRPr lang="zh-CN" altLang="zh-CN" sz="18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4400" b="1" dirty="0" smtClean="0">
                <a:latin typeface="+mn-ea"/>
              </a:rPr>
              <a:t>输入函数</a:t>
            </a:r>
            <a:r>
              <a:rPr lang="en-US" altLang="zh-CN" sz="4400" b="1" dirty="0" err="1" smtClean="0">
                <a:latin typeface="+mn-ea"/>
              </a:rPr>
              <a:t>scanf</a:t>
            </a:r>
            <a:r>
              <a:rPr lang="en-US" altLang="zh-CN" sz="4400" b="1" dirty="0" smtClean="0">
                <a:latin typeface="+mn-ea"/>
              </a:rPr>
              <a:t>()</a:t>
            </a:r>
            <a:endParaRPr lang="en-US" altLang="zh-CN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4200" dirty="0" smtClean="0"/>
              <a:t>            </a:t>
            </a:r>
            <a:r>
              <a:rPr lang="zh-CN" altLang="en-US" sz="4200" dirty="0" smtClean="0"/>
              <a:t>修饰符使用说明</a:t>
            </a:r>
            <a:r>
              <a:rPr lang="zh-CN" altLang="en-US" sz="4200" b="1" dirty="0" smtClean="0"/>
              <a:t>：</a:t>
            </a:r>
            <a:endParaRPr lang="en-US" altLang="zh-CN" sz="4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</a:t>
            </a:r>
            <a:r>
              <a:rPr lang="zh-CN" altLang="en-US" sz="4200" dirty="0" smtClean="0">
                <a:latin typeface="宋体" pitchFamily="2" charset="-122"/>
              </a:rPr>
              <a:t>（</a:t>
            </a:r>
            <a:r>
              <a:rPr lang="en-US" altLang="zh-CN" sz="4200" dirty="0" smtClean="0">
                <a:latin typeface="宋体" pitchFamily="2" charset="-122"/>
              </a:rPr>
              <a:t>2</a:t>
            </a:r>
            <a:r>
              <a:rPr lang="zh-CN" altLang="en-US" sz="4200" dirty="0" smtClean="0">
                <a:latin typeface="宋体" pitchFamily="2" charset="-122"/>
              </a:rPr>
              <a:t>）</a:t>
            </a:r>
            <a:r>
              <a:rPr lang="en-US" altLang="zh-CN" sz="4200" dirty="0" smtClean="0">
                <a:latin typeface="宋体" pitchFamily="2" charset="-122"/>
              </a:rPr>
              <a:t> 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m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宽度修饰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</a:t>
            </a:r>
            <a:endParaRPr lang="en-US" altLang="zh-CN" sz="4200" dirty="0" smtClean="0"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例如：</a:t>
            </a:r>
            <a:endParaRPr lang="en-US" altLang="zh-CN" sz="42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</a:t>
            </a:r>
            <a:r>
              <a:rPr lang="en-US" altLang="zh-CN" sz="4200" dirty="0" err="1" smtClean="0">
                <a:solidFill>
                  <a:srgbClr val="000000"/>
                </a:solidFill>
                <a:latin typeface="宋体" pitchFamily="2" charset="-122"/>
              </a:rPr>
              <a:t>scanf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（“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%3d%3d”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，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&amp;</a:t>
            </a:r>
            <a:r>
              <a:rPr lang="en-US" altLang="zh-CN" sz="4200" dirty="0" err="1" smtClean="0">
                <a:solidFill>
                  <a:srgbClr val="000000"/>
                </a:solidFill>
                <a:latin typeface="宋体" pitchFamily="2" charset="-122"/>
              </a:rPr>
              <a:t>a,&amp;b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）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输入：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123456       </a:t>
            </a:r>
            <a:r>
              <a:rPr lang="en-US" altLang="zh-CN" sz="4200" dirty="0" smtClean="0">
                <a:solidFill>
                  <a:srgbClr val="0000FF"/>
                </a:solidFill>
              </a:rPr>
              <a:t>        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FF"/>
                </a:solidFill>
              </a:rPr>
              <a:t>                            </a:t>
            </a:r>
            <a:r>
              <a:rPr lang="zh-CN" altLang="en-US" sz="4200" dirty="0" smtClean="0"/>
              <a:t>则：  </a:t>
            </a:r>
            <a:r>
              <a:rPr lang="en-US" altLang="zh-CN" sz="4200" dirty="0" smtClean="0"/>
              <a:t>a=</a:t>
            </a:r>
            <a:r>
              <a:rPr lang="zh-CN" altLang="en-US" sz="4200" dirty="0" smtClean="0"/>
              <a:t>？</a:t>
            </a:r>
            <a:r>
              <a:rPr lang="en-US" altLang="zh-CN" sz="4200" dirty="0" smtClean="0"/>
              <a:t>,b=</a:t>
            </a:r>
            <a:r>
              <a:rPr lang="zh-CN" altLang="en-US" sz="4200" dirty="0" smtClean="0"/>
              <a:t>？</a:t>
            </a:r>
            <a:endParaRPr lang="en-US" altLang="zh-CN" sz="4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          </a:t>
            </a:r>
            <a:endParaRPr lang="zh-CN" altLang="zh-CN" sz="4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4400" b="1" dirty="0" smtClean="0">
                <a:latin typeface="+mn-ea"/>
              </a:rPr>
              <a:t>输入函数</a:t>
            </a:r>
            <a:r>
              <a:rPr lang="en-US" altLang="zh-CN" sz="4400" b="1" dirty="0" err="1" smtClean="0">
                <a:latin typeface="+mn-ea"/>
              </a:rPr>
              <a:t>scanf</a:t>
            </a:r>
            <a:r>
              <a:rPr lang="en-US" altLang="zh-CN" sz="4400" b="1" dirty="0" smtClean="0">
                <a:latin typeface="+mn-ea"/>
              </a:rPr>
              <a:t>()</a:t>
            </a:r>
            <a:endParaRPr lang="en-US" altLang="zh-CN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4200" dirty="0" smtClean="0"/>
              <a:t>            </a:t>
            </a:r>
            <a:r>
              <a:rPr lang="zh-CN" altLang="en-US" sz="4200" dirty="0" smtClean="0"/>
              <a:t>修饰符使用说明</a:t>
            </a:r>
            <a:r>
              <a:rPr lang="zh-CN" altLang="en-US" sz="4200" b="1" dirty="0" smtClean="0"/>
              <a:t>：</a:t>
            </a:r>
            <a:endParaRPr lang="en-US" altLang="zh-CN" sz="4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</a:t>
            </a:r>
            <a:r>
              <a:rPr lang="zh-CN" altLang="en-US" sz="4200" dirty="0" smtClean="0">
                <a:latin typeface="宋体" pitchFamily="2" charset="-122"/>
              </a:rPr>
              <a:t>（</a:t>
            </a:r>
            <a:r>
              <a:rPr lang="en-US" altLang="zh-CN" sz="4200" dirty="0" smtClean="0">
                <a:latin typeface="宋体" pitchFamily="2" charset="-122"/>
              </a:rPr>
              <a:t>3</a:t>
            </a:r>
            <a:r>
              <a:rPr lang="zh-CN" altLang="en-US" sz="4200" dirty="0" smtClean="0">
                <a:latin typeface="宋体" pitchFamily="2" charset="-122"/>
              </a:rPr>
              <a:t>）</a:t>
            </a:r>
            <a:r>
              <a:rPr lang="en-US" altLang="zh-CN" sz="4200" dirty="0" smtClean="0">
                <a:latin typeface="宋体" pitchFamily="2" charset="-122"/>
              </a:rPr>
              <a:t> </a:t>
            </a:r>
            <a:r>
              <a:rPr lang="zh-CN" altLang="en-US" sz="4200" dirty="0" smtClean="0">
                <a:latin typeface="宋体" pitchFamily="2" charset="-122"/>
              </a:rPr>
              <a:t>*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修饰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</a:t>
            </a:r>
            <a:endParaRPr lang="en-US" altLang="zh-CN" sz="4200" dirty="0" smtClean="0"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例如：</a:t>
            </a:r>
            <a:endParaRPr lang="en-US" altLang="zh-CN" sz="42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scanf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（“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%2d  %*3d  %2d”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，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&amp;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a,&amp;b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）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输入：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 12  345  67</a:t>
            </a:r>
            <a:r>
              <a:rPr lang="en-US" altLang="zh-CN" sz="4200" dirty="0" smtClean="0">
                <a:latin typeface="宋体" pitchFamily="2" charset="-122"/>
              </a:rPr>
              <a:t>    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</a:t>
            </a:r>
            <a:r>
              <a:rPr lang="en-US" altLang="zh-CN" sz="4200" dirty="0" smtClean="0">
                <a:solidFill>
                  <a:srgbClr val="0000FF"/>
                </a:solidFill>
              </a:rPr>
              <a:t>        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FF"/>
                </a:solidFill>
              </a:rPr>
              <a:t>                            </a:t>
            </a:r>
            <a:r>
              <a:rPr lang="zh-CN" altLang="en-US" sz="4200" dirty="0" smtClean="0"/>
              <a:t>则：  </a:t>
            </a:r>
            <a:r>
              <a:rPr lang="en-US" altLang="zh-CN" sz="4200" dirty="0" smtClean="0"/>
              <a:t>a=</a:t>
            </a:r>
            <a:r>
              <a:rPr lang="zh-CN" altLang="en-US" sz="4200" dirty="0" smtClean="0"/>
              <a:t>？</a:t>
            </a:r>
            <a:r>
              <a:rPr lang="en-US" altLang="zh-CN" sz="4200" dirty="0" smtClean="0"/>
              <a:t>,b=</a:t>
            </a:r>
            <a:r>
              <a:rPr lang="zh-CN" altLang="en-US" sz="4200" dirty="0" smtClean="0"/>
              <a:t>？</a:t>
            </a:r>
            <a:endParaRPr lang="en-US" altLang="zh-CN" sz="4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          </a:t>
            </a:r>
            <a:endParaRPr lang="zh-CN" altLang="zh-CN" sz="4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rot="10800000" flipV="1">
            <a:off x="3749676" y="3251199"/>
            <a:ext cx="304165" cy="2486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4400" b="1" dirty="0" smtClean="0">
                <a:latin typeface="+mn-ea"/>
              </a:rPr>
              <a:t>输入函数</a:t>
            </a:r>
            <a:r>
              <a:rPr lang="en-US" altLang="zh-CN" sz="4400" b="1" dirty="0" err="1" smtClean="0">
                <a:latin typeface="+mn-ea"/>
              </a:rPr>
              <a:t>scanf</a:t>
            </a:r>
            <a:r>
              <a:rPr lang="en-US" altLang="zh-CN" sz="4400" b="1" dirty="0" smtClean="0">
                <a:latin typeface="+mn-ea"/>
              </a:rPr>
              <a:t>()</a:t>
            </a:r>
            <a:endParaRPr lang="en-US" altLang="zh-CN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4200" dirty="0" smtClean="0"/>
              <a:t>            </a:t>
            </a:r>
            <a:r>
              <a:rPr lang="zh-CN" altLang="en-US" sz="4200" dirty="0" smtClean="0"/>
              <a:t>修饰符使用说明</a:t>
            </a:r>
            <a:r>
              <a:rPr lang="zh-CN" altLang="en-US" sz="4200" b="1" dirty="0" smtClean="0"/>
              <a:t>：</a:t>
            </a:r>
            <a:endParaRPr lang="en-US" altLang="zh-CN" sz="4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</a:t>
            </a:r>
            <a:r>
              <a:rPr lang="zh-CN" altLang="en-US" sz="4200" dirty="0" smtClean="0">
                <a:latin typeface="宋体" pitchFamily="2" charset="-122"/>
              </a:rPr>
              <a:t>（</a:t>
            </a:r>
            <a:r>
              <a:rPr lang="en-US" altLang="zh-CN" sz="4200" dirty="0" smtClean="0">
                <a:latin typeface="宋体" pitchFamily="2" charset="-122"/>
              </a:rPr>
              <a:t>4</a:t>
            </a:r>
            <a:r>
              <a:rPr lang="zh-CN" altLang="en-US" sz="4200" dirty="0" smtClean="0">
                <a:latin typeface="宋体" pitchFamily="2" charset="-122"/>
              </a:rPr>
              <a:t>）</a:t>
            </a:r>
            <a:r>
              <a:rPr lang="en-US" altLang="zh-CN" sz="4200" dirty="0" smtClean="0">
                <a:latin typeface="宋体" pitchFamily="2" charset="-122"/>
              </a:rPr>
              <a:t> </a:t>
            </a:r>
            <a:r>
              <a:rPr lang="zh-CN" altLang="en-US" sz="4200" dirty="0" smtClean="0">
                <a:latin typeface="宋体" pitchFamily="2" charset="-122"/>
              </a:rPr>
              <a:t>输入数据不能规定精度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</a:t>
            </a:r>
            <a:endParaRPr lang="en-US" altLang="zh-CN" sz="4200" dirty="0" smtClean="0"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</a:t>
            </a:r>
            <a:r>
              <a:rPr lang="zh-CN" altLang="en-US" sz="4200" dirty="0" smtClean="0">
                <a:solidFill>
                  <a:srgbClr val="000000"/>
                </a:solidFill>
                <a:latin typeface="宋体" pitchFamily="2" charset="-122"/>
              </a:rPr>
              <a:t>例如：</a:t>
            </a:r>
            <a:endParaRPr lang="en-US" altLang="zh-CN" sz="42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scanf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（“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%7.2f”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，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&amp;a</a:t>
            </a:r>
            <a:r>
              <a:rPr lang="zh-CN" altLang="en-US" sz="4400" dirty="0" smtClean="0">
                <a:solidFill>
                  <a:srgbClr val="000000"/>
                </a:solidFill>
                <a:latin typeface="宋体" pitchFamily="2" charset="-122"/>
              </a:rPr>
              <a:t>）</a:t>
            </a: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 </a:t>
            </a:r>
            <a:endParaRPr lang="en-US" altLang="zh-CN" sz="4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          </a:t>
            </a:r>
            <a:endParaRPr lang="zh-CN" altLang="zh-CN" sz="4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 rot="5400000">
            <a:off x="2809240" y="3063240"/>
            <a:ext cx="314960" cy="2235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rot="16200000" flipH="1">
            <a:off x="2844800" y="3037840"/>
            <a:ext cx="294640" cy="2743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4400" b="1" dirty="0" smtClean="0">
                <a:latin typeface="+mn-ea"/>
              </a:rPr>
              <a:t>输入函数</a:t>
            </a:r>
            <a:r>
              <a:rPr lang="en-US" altLang="zh-CN" sz="4400" b="1" dirty="0" err="1" smtClean="0">
                <a:latin typeface="+mn-ea"/>
              </a:rPr>
              <a:t>scanf</a:t>
            </a:r>
            <a:r>
              <a:rPr lang="en-US" altLang="zh-CN" sz="4400" b="1" dirty="0" smtClean="0">
                <a:latin typeface="+mn-ea"/>
              </a:rPr>
              <a:t>()</a:t>
            </a:r>
            <a:endParaRPr lang="en-US" altLang="zh-CN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4200" dirty="0" smtClean="0"/>
              <a:t>            </a:t>
            </a:r>
            <a:r>
              <a:rPr lang="zh-CN" altLang="en-US" sz="3600" dirty="0" smtClean="0">
                <a:latin typeface="+mn-ea"/>
              </a:rPr>
              <a:t>注意事项</a:t>
            </a:r>
            <a:r>
              <a:rPr lang="zh-CN" altLang="en-US" sz="3600" b="1" dirty="0" smtClean="0">
                <a:latin typeface="+mn-ea"/>
              </a:rPr>
              <a:t>：</a:t>
            </a:r>
            <a:endParaRPr lang="en-US" altLang="zh-CN" sz="3600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sz="3600" dirty="0" smtClean="0">
                <a:latin typeface="+mn-ea"/>
              </a:rPr>
              <a:t>      （</a:t>
            </a:r>
            <a:r>
              <a:rPr lang="en-US" altLang="zh-CN" sz="3600" dirty="0" smtClean="0">
                <a:latin typeface="+mn-ea"/>
              </a:rPr>
              <a:t>1</a:t>
            </a:r>
            <a:r>
              <a:rPr lang="zh-CN" altLang="en-US" sz="3600" dirty="0" smtClean="0">
                <a:latin typeface="+mn-ea"/>
              </a:rPr>
              <a:t>）</a:t>
            </a:r>
            <a:r>
              <a:rPr lang="en-US" altLang="zh-CN" sz="3600" dirty="0" smtClean="0">
                <a:latin typeface="+mn-ea"/>
              </a:rPr>
              <a:t> </a:t>
            </a:r>
            <a:r>
              <a:rPr lang="en-US" altLang="zh-CN" sz="3600" dirty="0" err="1" smtClean="0">
                <a:latin typeface="+mn-ea"/>
              </a:rPr>
              <a:t>scanf</a:t>
            </a:r>
            <a:r>
              <a:rPr lang="zh-CN" altLang="zh-CN" sz="3600" dirty="0" smtClean="0">
                <a:latin typeface="+mn-ea"/>
              </a:rPr>
              <a:t>函数中的“格式控制”后面应当是变量地址</a:t>
            </a:r>
            <a:r>
              <a:rPr lang="zh-CN" altLang="en-US" sz="3600" dirty="0" smtClean="0">
                <a:latin typeface="+mn-ea"/>
              </a:rPr>
              <a:t>；</a:t>
            </a:r>
            <a:endParaRPr lang="en-US" altLang="zh-CN" sz="3600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3600" dirty="0" smtClean="0">
                <a:solidFill>
                  <a:srgbClr val="000000"/>
                </a:solidFill>
                <a:latin typeface="+mn-ea"/>
              </a:rPr>
              <a:t>      </a:t>
            </a:r>
            <a:r>
              <a:rPr lang="zh-CN" altLang="en-US" sz="3600" dirty="0" smtClean="0">
                <a:solidFill>
                  <a:srgbClr val="000000"/>
                </a:solidFill>
                <a:latin typeface="+mn-ea"/>
              </a:rPr>
              <a:t>（</a:t>
            </a:r>
            <a:r>
              <a:rPr lang="en-US" altLang="zh-CN" sz="3600" dirty="0" smtClean="0">
                <a:solidFill>
                  <a:srgbClr val="000000"/>
                </a:solidFill>
                <a:latin typeface="+mn-ea"/>
              </a:rPr>
              <a:t>2</a:t>
            </a:r>
            <a:r>
              <a:rPr lang="zh-CN" altLang="en-US" sz="3600" dirty="0" smtClean="0">
                <a:solidFill>
                  <a:srgbClr val="000000"/>
                </a:solidFill>
                <a:latin typeface="+mn-ea"/>
              </a:rPr>
              <a:t>） 注意数据的输入格式。</a:t>
            </a:r>
            <a:endParaRPr lang="en-US" altLang="zh-CN" sz="36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 </a:t>
            </a:r>
            <a:endParaRPr lang="en-US" altLang="zh-CN" sz="4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          </a:t>
            </a:r>
            <a:endParaRPr lang="zh-CN" altLang="zh-CN" sz="4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2</a:t>
            </a:r>
            <a:r>
              <a:rPr lang="zh-CN" alt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、格式</a:t>
            </a:r>
            <a:r>
              <a:rPr lang="zh-CN" altLang="zh-CN" sz="4400" b="1" dirty="0" smtClean="0">
                <a:latin typeface="+mn-ea"/>
              </a:rPr>
              <a:t>输入函数</a:t>
            </a:r>
            <a:r>
              <a:rPr lang="en-US" altLang="zh-CN" sz="4400" b="1" dirty="0" err="1" smtClean="0">
                <a:latin typeface="+mn-ea"/>
              </a:rPr>
              <a:t>scanf</a:t>
            </a:r>
            <a:r>
              <a:rPr lang="en-US" altLang="zh-CN" sz="4400" b="1" dirty="0" smtClean="0">
                <a:latin typeface="+mn-ea"/>
              </a:rPr>
              <a:t>()</a:t>
            </a:r>
            <a:endParaRPr lang="en-US" altLang="zh-CN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lnSpc>
                <a:spcPct val="150000"/>
              </a:lnSpc>
            </a:pPr>
            <a:r>
              <a:rPr lang="en-US" altLang="zh-CN" sz="4400" dirty="0" smtClean="0">
                <a:solidFill>
                  <a:srgbClr val="FF0000"/>
                </a:solidFill>
              </a:rPr>
              <a:t>   </a:t>
            </a:r>
            <a:r>
              <a:rPr lang="zh-CN" altLang="zh-CN" sz="4400" dirty="0" smtClean="0">
                <a:solidFill>
                  <a:srgbClr val="FF0000"/>
                </a:solidFill>
              </a:rPr>
              <a:t>【</a:t>
            </a:r>
            <a:r>
              <a:rPr lang="zh-CN" altLang="en-US" sz="4400" dirty="0" smtClean="0">
                <a:solidFill>
                  <a:srgbClr val="FF0000"/>
                </a:solidFill>
              </a:rPr>
              <a:t>建议</a:t>
            </a:r>
            <a:r>
              <a:rPr lang="zh-CN" altLang="zh-CN" sz="4400" dirty="0" smtClean="0">
                <a:solidFill>
                  <a:srgbClr val="FF0000"/>
                </a:solidFill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en-US" altLang="zh-CN" sz="4400" dirty="0" smtClean="0">
                <a:solidFill>
                  <a:srgbClr val="000000"/>
                </a:solidFill>
              </a:rPr>
              <a:t>        </a:t>
            </a:r>
            <a:r>
              <a:rPr lang="zh-CN" altLang="en-US" sz="4400" dirty="0" smtClean="0">
                <a:solidFill>
                  <a:srgbClr val="000000"/>
                </a:solidFill>
              </a:rPr>
              <a:t>输入数据时，格式控制符之间用逗号分隔。</a:t>
            </a:r>
            <a:endParaRPr lang="en-US" altLang="zh-CN" sz="44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        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scanf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(</a:t>
            </a:r>
            <a:r>
              <a:rPr lang="zh-CN" altLang="zh-CN" sz="4400" dirty="0" smtClean="0">
                <a:solidFill>
                  <a:srgbClr val="000000"/>
                </a:solidFill>
                <a:latin typeface="宋体" pitchFamily="2" charset="-122"/>
              </a:rPr>
              <a:t>“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%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d</a:t>
            </a:r>
            <a:r>
              <a:rPr lang="en-US" altLang="zh-CN" sz="4400" dirty="0" err="1" smtClean="0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%c</a:t>
            </a:r>
            <a:r>
              <a:rPr lang="en-US" altLang="zh-CN" sz="4400" dirty="0" err="1" smtClean="0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%f</a:t>
            </a:r>
            <a:r>
              <a:rPr lang="en-US" altLang="zh-CN" sz="4400" dirty="0" err="1" smtClean="0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%d</a:t>
            </a:r>
            <a:r>
              <a:rPr lang="zh-CN" altLang="zh-CN" sz="4400" dirty="0" smtClean="0">
                <a:solidFill>
                  <a:srgbClr val="000000"/>
                </a:solidFill>
                <a:latin typeface="宋体" pitchFamily="2" charset="-122"/>
              </a:rPr>
              <a:t>”，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&amp;a</a:t>
            </a:r>
            <a:r>
              <a:rPr lang="zh-CN" altLang="zh-CN" sz="4400" dirty="0" smtClean="0">
                <a:solidFill>
                  <a:srgbClr val="000000"/>
                </a:solidFill>
                <a:latin typeface="宋体" pitchFamily="2" charset="-122"/>
              </a:rPr>
              <a:t>，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&amp;b</a:t>
            </a:r>
            <a:r>
              <a:rPr lang="zh-CN" altLang="zh-CN" sz="4400" dirty="0" smtClean="0">
                <a:solidFill>
                  <a:srgbClr val="000000"/>
                </a:solidFill>
                <a:latin typeface="宋体" pitchFamily="2" charset="-122"/>
              </a:rPr>
              <a:t>，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&amp;</a:t>
            </a:r>
            <a:r>
              <a:rPr lang="en-US" altLang="zh-CN" sz="4400" dirty="0" err="1" smtClean="0">
                <a:solidFill>
                  <a:srgbClr val="000000"/>
                </a:solidFill>
                <a:latin typeface="宋体" pitchFamily="2" charset="-122"/>
              </a:rPr>
              <a:t>c,&amp;d</a:t>
            </a:r>
            <a:r>
              <a:rPr lang="en-US" altLang="zh-CN" sz="4400" dirty="0" smtClean="0">
                <a:solidFill>
                  <a:srgbClr val="000000"/>
                </a:solidFill>
                <a:latin typeface="宋体" pitchFamily="2" charset="-122"/>
              </a:rPr>
              <a:t>)</a:t>
            </a:r>
            <a:r>
              <a:rPr lang="zh-CN" altLang="zh-CN" sz="4400" dirty="0" smtClean="0">
                <a:solidFill>
                  <a:srgbClr val="000000"/>
                </a:solidFill>
                <a:latin typeface="宋体" pitchFamily="2" charset="-122"/>
              </a:rPr>
              <a:t>；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>
                <a:solidFill>
                  <a:srgbClr val="000000"/>
                </a:solidFill>
                <a:latin typeface="宋体" pitchFamily="2" charset="-122"/>
              </a:rPr>
              <a:t>              </a:t>
            </a:r>
            <a:endParaRPr lang="en-US" altLang="zh-CN" sz="4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4200" dirty="0" smtClean="0"/>
              <a:t>                   </a:t>
            </a:r>
            <a:endParaRPr lang="zh-CN" altLang="zh-CN" sz="4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3852" y="964917"/>
            <a:ext cx="8930148" cy="4316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zh-CN" sz="2400" b="1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、 </a:t>
            </a:r>
            <a:r>
              <a:rPr lang="zh-CN" altLang="en-US" sz="2400" dirty="0" smtClean="0"/>
              <a:t>格式输出函数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()</a:t>
            </a:r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一般格式：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</a:t>
            </a:r>
            <a:endParaRPr lang="zh-CN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    </a:t>
            </a:r>
            <a:r>
              <a:rPr lang="en-US" altLang="zh-CN" sz="2000" dirty="0" err="1" smtClean="0">
                <a:solidFill>
                  <a:srgbClr val="EA2D00"/>
                </a:solidFill>
                <a:latin typeface="宋体" pitchFamily="2" charset="-122"/>
                <a:ea typeface="宋体" pitchFamily="2" charset="-122"/>
              </a:rPr>
              <a:t>printf</a:t>
            </a:r>
            <a:r>
              <a:rPr lang="en-US" altLang="zh-CN" sz="2000" dirty="0" smtClean="0">
                <a:solidFill>
                  <a:srgbClr val="EA2D00"/>
                </a:solidFill>
                <a:latin typeface="宋体" pitchFamily="2" charset="-122"/>
                <a:ea typeface="宋体" pitchFamily="2" charset="-122"/>
              </a:rPr>
              <a:t>(“</a:t>
            </a:r>
            <a:r>
              <a:rPr lang="zh-CN" altLang="en-US" sz="2000" dirty="0" smtClean="0">
                <a:solidFill>
                  <a:srgbClr val="EA2D00"/>
                </a:solidFill>
                <a:latin typeface="宋体" pitchFamily="2" charset="-122"/>
                <a:ea typeface="宋体" pitchFamily="2" charset="-122"/>
              </a:rPr>
              <a:t>格式控制”，输出项表列 </a:t>
            </a:r>
            <a:r>
              <a:rPr lang="en-US" altLang="zh-CN" sz="2000" dirty="0" smtClean="0">
                <a:solidFill>
                  <a:srgbClr val="EA2D00"/>
                </a:solidFill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sz="2000" dirty="0" smtClean="0">
                <a:solidFill>
                  <a:srgbClr val="EA2D00"/>
                </a:solidFill>
                <a:latin typeface="宋体" pitchFamily="2" charset="-122"/>
                <a:ea typeface="宋体" pitchFamily="2" charset="-122"/>
              </a:rPr>
              <a:t>；</a:t>
            </a:r>
            <a:endParaRPr lang="en-US" altLang="zh-CN" sz="2000" dirty="0" smtClean="0">
              <a:solidFill>
                <a:srgbClr val="EA2D00"/>
              </a:solidFill>
              <a:latin typeface="宋体" pitchFamily="2" charset="-122"/>
              <a:ea typeface="宋体" pitchFamily="2" charset="-122"/>
            </a:endParaRPr>
          </a:p>
          <a:p>
            <a:pPr latinLnBrk="1">
              <a:lnSpc>
                <a:spcPct val="150000"/>
              </a:lnSpc>
            </a:pPr>
            <a:endParaRPr lang="en-US" altLang="zh-CN" sz="2400" dirty="0" smtClean="0"/>
          </a:p>
          <a:p>
            <a:pPr latinLnBrk="1">
              <a:lnSpc>
                <a:spcPct val="150000"/>
              </a:lnSpc>
            </a:pPr>
            <a:endParaRPr lang="en-US" altLang="zh-CN" sz="2400" b="1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/>
              <a:t>          </a:t>
            </a:r>
            <a:endParaRPr lang="en-US" altLang="zh-CN" sz="1800" dirty="0" smtClean="0"/>
          </a:p>
          <a:p>
            <a:pPr>
              <a:lnSpc>
                <a:spcPct val="150000"/>
              </a:lnSpc>
            </a:pPr>
            <a:r>
              <a:rPr lang="en-US" altLang="zh-CN" sz="1800" dirty="0" smtClean="0"/>
              <a:t>         </a:t>
            </a:r>
            <a:endParaRPr lang="en-US" altLang="zh-CN" sz="1800" dirty="0" smtClean="0">
              <a:solidFill>
                <a:srgbClr val="0000FF"/>
              </a:solidFill>
            </a:endParaRPr>
          </a:p>
          <a:p>
            <a:pPr latinLnBrk="1"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6" name="任意多边形 5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 6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9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标注 11"/>
          <p:cNvSpPr/>
          <p:nvPr/>
        </p:nvSpPr>
        <p:spPr>
          <a:xfrm>
            <a:off x="863599" y="3297873"/>
            <a:ext cx="1493521" cy="573087"/>
          </a:xfrm>
          <a:prstGeom prst="wedgeRectCallout">
            <a:avLst>
              <a:gd name="adj1" fmla="val 49407"/>
              <a:gd name="adj2" fmla="val -153553"/>
            </a:avLst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CN" sz="1800" dirty="0">
                <a:solidFill>
                  <a:schemeClr val="bg1">
                    <a:lumMod val="95000"/>
                  </a:schemeClr>
                </a:solidFill>
                <a:latin typeface="宋体" pitchFamily="2" charset="-122"/>
                <a:ea typeface="宋体" pitchFamily="2" charset="-122"/>
              </a:rPr>
              <a:t>%d ,%c ,%f</a:t>
            </a:r>
            <a:endParaRPr lang="zh-CN" altLang="en-US" sz="1800" dirty="0">
              <a:solidFill>
                <a:schemeClr val="bg1">
                  <a:lumMod val="95000"/>
                </a:schemeClr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3541394" y="3318193"/>
            <a:ext cx="1493521" cy="573087"/>
          </a:xfrm>
          <a:prstGeom prst="wedgeRectCallout">
            <a:avLst>
              <a:gd name="adj1" fmla="val -13000"/>
              <a:gd name="adj2" fmla="val -153553"/>
            </a:avLst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</a:rPr>
              <a:t>变量或表达式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3404238" y="489611"/>
            <a:ext cx="7713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200" dirty="0">
                <a:solidFill>
                  <a:srgbClr val="577188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</a:t>
            </a:r>
            <a:endParaRPr lang="zh-CN" altLang="en-US" sz="7200" dirty="0">
              <a:solidFill>
                <a:srgbClr val="577188"/>
              </a:solidFill>
              <a:latin typeface="Malgun Gothic" panose="020B0503020000020004" pitchFamily="34" charset="-127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990046" y="1044276"/>
            <a:ext cx="1232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577188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ontents</a:t>
            </a:r>
            <a:endParaRPr lang="zh-CN" altLang="en-US" sz="2400" dirty="0">
              <a:solidFill>
                <a:srgbClr val="577188"/>
              </a:solidFill>
              <a:latin typeface="Malgun Gothic" panose="020B0503020000020004" pitchFamily="34" charset="-127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069298" y="62920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rgbClr val="577188"/>
                </a:solidFill>
                <a:latin typeface="站酷高端黑" panose="02010600030101010101" pitchFamily="2" charset="-122"/>
                <a:ea typeface="站酷高端黑" panose="02010600030101010101" pitchFamily="2" charset="-122"/>
              </a:rPr>
              <a:t>目录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952175" y="1914244"/>
            <a:ext cx="27925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ea typeface="宋体" pitchFamily="2" charset="-122"/>
              </a:rPr>
              <a:t> 字符数据的输入和输出</a:t>
            </a:r>
            <a:endParaRPr kumimoji="0" lang="zh-CN" sz="18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489166" y="1925791"/>
            <a:ext cx="566993" cy="388503"/>
            <a:chOff x="1489166" y="2322031"/>
            <a:chExt cx="566993" cy="388503"/>
          </a:xfrm>
        </p:grpSpPr>
        <p:sp>
          <p:nvSpPr>
            <p:cNvPr id="8" name="任意多边形 7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5448340" y="1883764"/>
            <a:ext cx="24459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格式化输入与输出</a:t>
            </a:r>
            <a:endParaRPr lang="zh-CN" altLang="zh-CN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985331" y="1895311"/>
            <a:ext cx="566993" cy="388503"/>
            <a:chOff x="4985331" y="2322031"/>
            <a:chExt cx="566993" cy="388503"/>
          </a:xfrm>
        </p:grpSpPr>
        <p:sp>
          <p:nvSpPr>
            <p:cNvPr id="26" name="任意多边形 25"/>
            <p:cNvSpPr>
              <a:spLocks noChangeAspect="1"/>
            </p:cNvSpPr>
            <p:nvPr/>
          </p:nvSpPr>
          <p:spPr>
            <a:xfrm>
              <a:off x="5059177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TextBox 6"/>
            <p:cNvSpPr txBox="1">
              <a:spLocks noChangeArrowheads="1"/>
            </p:cNvSpPr>
            <p:nvPr/>
          </p:nvSpPr>
          <p:spPr bwMode="auto">
            <a:xfrm>
              <a:off x="4985331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840446" y="2898186"/>
            <a:ext cx="566993" cy="388503"/>
            <a:chOff x="1489166" y="3324906"/>
            <a:chExt cx="566993" cy="388503"/>
          </a:xfrm>
        </p:grpSpPr>
        <p:sp>
          <p:nvSpPr>
            <p:cNvPr id="32" name="任意多边形 31"/>
            <p:cNvSpPr>
              <a:spLocks noChangeAspect="1"/>
            </p:cNvSpPr>
            <p:nvPr/>
          </p:nvSpPr>
          <p:spPr>
            <a:xfrm>
              <a:off x="1563012" y="3324906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TextBox 6"/>
            <p:cNvSpPr txBox="1">
              <a:spLocks noChangeArrowheads="1"/>
            </p:cNvSpPr>
            <p:nvPr/>
          </p:nvSpPr>
          <p:spPr bwMode="auto">
            <a:xfrm>
              <a:off x="1489166" y="3325879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lang="zh-CN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36" name="任意多边形: 形状 2"/>
          <p:cNvSpPr/>
          <p:nvPr/>
        </p:nvSpPr>
        <p:spPr>
          <a:xfrm>
            <a:off x="26292" y="4130231"/>
            <a:ext cx="9117708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任意多边形: 形状 4"/>
          <p:cNvSpPr/>
          <p:nvPr/>
        </p:nvSpPr>
        <p:spPr>
          <a:xfrm flipH="1"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434080" y="2905543"/>
            <a:ext cx="2509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顺序结构程序设计</a:t>
            </a:r>
          </a:p>
        </p:txBody>
      </p:sp>
    </p:spTree>
    <p:extLst>
      <p:ext uri="{BB962C8B-B14F-4D97-AF65-F5344CB8AC3E}">
        <p14:creationId xmlns="" xmlns:p14="http://schemas.microsoft.com/office/powerpoint/2010/main" val="38176159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"/>
                            </p:stCondLst>
                            <p:childTnLst>
                              <p:par>
                                <p:cTn id="3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00"/>
                            </p:stCondLst>
                            <p:childTnLst>
                              <p:par>
                                <p:cTn id="4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4" grpId="0"/>
      <p:bldP spid="27" grpId="0"/>
      <p:bldP spid="36" grpId="0" animBg="1"/>
      <p:bldP spid="37" grpId="0" animBg="1"/>
      <p:bldP spid="2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3852" y="1320517"/>
            <a:ext cx="8930148" cy="6070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zh-CN" sz="2400" b="1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、 </a:t>
            </a:r>
            <a:r>
              <a:rPr lang="zh-CN" altLang="en-US" sz="2400" dirty="0" smtClean="0"/>
              <a:t>格式输出函数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()</a:t>
            </a:r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  </a:t>
            </a:r>
            <a:r>
              <a:rPr lang="en-US" altLang="zh-CN" sz="2000" dirty="0" smtClean="0">
                <a:solidFill>
                  <a:srgbClr val="0000FF"/>
                </a:solidFill>
                <a:latin typeface="宋体" pitchFamily="2" charset="-122"/>
              </a:rPr>
              <a:t> </a:t>
            </a:r>
            <a:r>
              <a:rPr lang="en-US" altLang="zh-CN" sz="2000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 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了解几项使用说明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）宽度限制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）精度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）长度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）标志字符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</a:t>
            </a:r>
            <a:endParaRPr lang="zh-CN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    </a:t>
            </a:r>
            <a:endParaRPr lang="en-US" altLang="zh-CN" sz="2000" dirty="0" smtClean="0">
              <a:solidFill>
                <a:srgbClr val="EA2D00"/>
              </a:solidFill>
              <a:latin typeface="宋体" pitchFamily="2" charset="-122"/>
              <a:ea typeface="宋体" pitchFamily="2" charset="-122"/>
            </a:endParaRPr>
          </a:p>
          <a:p>
            <a:pPr latinLnBrk="1">
              <a:lnSpc>
                <a:spcPct val="150000"/>
              </a:lnSpc>
            </a:pPr>
            <a:endParaRPr lang="en-US" altLang="zh-CN" sz="2400" dirty="0" smtClean="0"/>
          </a:p>
          <a:p>
            <a:pPr latinLnBrk="1">
              <a:lnSpc>
                <a:spcPct val="150000"/>
              </a:lnSpc>
            </a:pPr>
            <a:endParaRPr lang="en-US" altLang="zh-CN" sz="2400" b="1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/>
              <a:t>          </a:t>
            </a:r>
            <a:endParaRPr lang="en-US" altLang="zh-CN" sz="1800" dirty="0" smtClean="0"/>
          </a:p>
          <a:p>
            <a:pPr>
              <a:lnSpc>
                <a:spcPct val="150000"/>
              </a:lnSpc>
            </a:pPr>
            <a:r>
              <a:rPr lang="en-US" altLang="zh-CN" sz="1800" dirty="0" smtClean="0"/>
              <a:t>         </a:t>
            </a:r>
            <a:endParaRPr lang="en-US" altLang="zh-CN" sz="1800" dirty="0" smtClean="0">
              <a:solidFill>
                <a:srgbClr val="0000FF"/>
              </a:solidFill>
            </a:endParaRPr>
          </a:p>
          <a:p>
            <a:pPr latinLnBrk="1"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6" name="任意多边形 5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 6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9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7946" y="499111"/>
            <a:ext cx="6186948" cy="372581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CN" altLang="en-US" sz="9600" b="1" dirty="0" smtClean="0"/>
              <a:t>任务实施</a:t>
            </a:r>
            <a:endParaRPr lang="en-US" altLang="zh-CN" sz="96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6200" dirty="0" smtClean="0"/>
              <a:t>     </a:t>
            </a:r>
            <a:r>
              <a:rPr lang="zh-CN" altLang="zh-CN" sz="6200" dirty="0" smtClean="0"/>
              <a:t>输入三角形的三边</a:t>
            </a:r>
            <a:r>
              <a:rPr lang="en-US" altLang="zh-CN" sz="6200" dirty="0" err="1" smtClean="0"/>
              <a:t>a,b,c</a:t>
            </a:r>
            <a:r>
              <a:rPr lang="zh-CN" altLang="zh-CN" sz="6200" dirty="0" smtClean="0"/>
              <a:t>，求三角形的面积</a:t>
            </a:r>
            <a:r>
              <a:rPr lang="en-US" altLang="zh-CN" sz="6200" dirty="0" smtClean="0"/>
              <a:t>area</a:t>
            </a:r>
            <a:r>
              <a:rPr lang="zh-CN" altLang="zh-CN" sz="6200" dirty="0" smtClean="0"/>
              <a:t>。</a:t>
            </a:r>
            <a:endParaRPr lang="zh-CN" altLang="zh-CN" sz="6200" dirty="0" smtClean="0">
              <a:solidFill>
                <a:srgbClr val="000000"/>
              </a:solidFill>
              <a:latin typeface="宋体" pitchFamily="2" charset="-122"/>
            </a:endParaRPr>
          </a:p>
          <a:p>
            <a:r>
              <a:rPr lang="en-US" altLang="zh-CN" sz="6200" dirty="0" smtClean="0">
                <a:solidFill>
                  <a:srgbClr val="000000"/>
                </a:solidFill>
                <a:latin typeface="宋体" pitchFamily="2" charset="-122"/>
              </a:rPr>
              <a:t> </a:t>
            </a:r>
            <a:r>
              <a:rPr lang="en-US" altLang="zh-CN" sz="6200" dirty="0" smtClean="0"/>
              <a:t>#include &lt;</a:t>
            </a:r>
            <a:r>
              <a:rPr lang="en-US" altLang="zh-CN" sz="6200" dirty="0" err="1" smtClean="0"/>
              <a:t>stdio.h</a:t>
            </a:r>
            <a:r>
              <a:rPr lang="en-US" altLang="zh-CN" sz="6200" dirty="0" smtClean="0"/>
              <a:t>&gt;</a:t>
            </a:r>
            <a:endParaRPr lang="zh-CN" altLang="zh-CN" sz="6200" dirty="0" smtClean="0"/>
          </a:p>
          <a:p>
            <a:r>
              <a:rPr lang="en-US" altLang="zh-CN" sz="6200" dirty="0" smtClean="0"/>
              <a:t>  #include &lt;</a:t>
            </a:r>
            <a:r>
              <a:rPr lang="en-US" altLang="zh-CN" sz="6200" dirty="0" err="1" smtClean="0"/>
              <a:t>math.h</a:t>
            </a:r>
            <a:r>
              <a:rPr lang="en-US" altLang="zh-CN" sz="6200" dirty="0" smtClean="0"/>
              <a:t>&gt;</a:t>
            </a:r>
            <a:endParaRPr lang="zh-CN" altLang="zh-CN" sz="6200" dirty="0" smtClean="0"/>
          </a:p>
          <a:p>
            <a:r>
              <a:rPr lang="en-US" altLang="zh-CN" sz="6200" dirty="0" smtClean="0"/>
              <a:t>  void main()</a:t>
            </a:r>
            <a:endParaRPr lang="zh-CN" altLang="zh-CN" sz="6200" dirty="0" smtClean="0"/>
          </a:p>
          <a:p>
            <a:r>
              <a:rPr lang="en-US" altLang="zh-CN" sz="6200" dirty="0" smtClean="0"/>
              <a:t>  {</a:t>
            </a:r>
            <a:endParaRPr lang="zh-CN" altLang="zh-CN" sz="6200" dirty="0" smtClean="0"/>
          </a:p>
          <a:p>
            <a:r>
              <a:rPr lang="en-US" altLang="zh-CN" sz="6200" dirty="0" smtClean="0"/>
              <a:t>     float  </a:t>
            </a:r>
            <a:r>
              <a:rPr lang="en-US" altLang="zh-CN" sz="6200" dirty="0" err="1" smtClean="0"/>
              <a:t>a,b,c,s,area</a:t>
            </a:r>
            <a:r>
              <a:rPr lang="en-US" altLang="zh-CN" sz="6200" dirty="0" smtClean="0"/>
              <a:t>;</a:t>
            </a:r>
            <a:endParaRPr lang="zh-CN" altLang="zh-CN" sz="6200" dirty="0" smtClean="0"/>
          </a:p>
          <a:p>
            <a:r>
              <a:rPr lang="en-US" altLang="zh-CN" sz="6200" dirty="0" smtClean="0"/>
              <a:t>     </a:t>
            </a:r>
            <a:r>
              <a:rPr lang="en-US" altLang="zh-CN" sz="6200" dirty="0" err="1" smtClean="0"/>
              <a:t>printf</a:t>
            </a:r>
            <a:r>
              <a:rPr lang="en-US" altLang="zh-CN" sz="6200" dirty="0" smtClean="0"/>
              <a:t>(“</a:t>
            </a:r>
            <a:r>
              <a:rPr lang="zh-CN" altLang="zh-CN" sz="6200" dirty="0" smtClean="0"/>
              <a:t>请输入三角形的三边长</a:t>
            </a:r>
            <a:r>
              <a:rPr lang="en-US" altLang="zh-CN" sz="6200" dirty="0" smtClean="0"/>
              <a:t>:”);</a:t>
            </a:r>
            <a:endParaRPr lang="zh-CN" altLang="zh-CN" sz="6200" dirty="0" smtClean="0"/>
          </a:p>
          <a:p>
            <a:r>
              <a:rPr lang="en-US" altLang="zh-CN" sz="6200" dirty="0" smtClean="0"/>
              <a:t>     </a:t>
            </a:r>
            <a:r>
              <a:rPr lang="en-US" altLang="zh-CN" sz="6200" dirty="0" err="1" smtClean="0"/>
              <a:t>scanf</a:t>
            </a:r>
            <a:r>
              <a:rPr lang="en-US" altLang="zh-CN" sz="6200" dirty="0" smtClean="0"/>
              <a:t>(“%</a:t>
            </a:r>
            <a:r>
              <a:rPr lang="en-US" altLang="zh-CN" sz="6200" dirty="0" err="1" smtClean="0"/>
              <a:t>f,%f,%f”,&amp;a,&amp;b,&amp;c</a:t>
            </a:r>
            <a:r>
              <a:rPr lang="en-US" altLang="zh-CN" sz="6200" dirty="0" smtClean="0"/>
              <a:t>);</a:t>
            </a:r>
            <a:endParaRPr lang="zh-CN" altLang="zh-CN" sz="6200" dirty="0" smtClean="0"/>
          </a:p>
          <a:p>
            <a:r>
              <a:rPr lang="en-US" altLang="zh-CN" sz="6200" dirty="0" smtClean="0"/>
              <a:t>     s=0.5*(</a:t>
            </a:r>
            <a:r>
              <a:rPr lang="en-US" altLang="zh-CN" sz="6200" dirty="0" err="1" smtClean="0"/>
              <a:t>a+b+c</a:t>
            </a:r>
            <a:r>
              <a:rPr lang="en-US" altLang="zh-CN" sz="6200" dirty="0" smtClean="0"/>
              <a:t>);</a:t>
            </a:r>
            <a:endParaRPr lang="zh-CN" altLang="zh-CN" sz="6200" dirty="0" smtClean="0"/>
          </a:p>
          <a:p>
            <a:r>
              <a:rPr lang="en-US" altLang="zh-CN" sz="6200" dirty="0" smtClean="0"/>
              <a:t>     area=</a:t>
            </a:r>
            <a:r>
              <a:rPr lang="en-US" altLang="zh-CN" sz="6200" dirty="0" err="1" smtClean="0"/>
              <a:t>sqrt</a:t>
            </a:r>
            <a:r>
              <a:rPr lang="en-US" altLang="zh-CN" sz="6200" dirty="0" smtClean="0"/>
              <a:t>(s*(s-a)*(s-b)*(s-c));</a:t>
            </a:r>
            <a:endParaRPr lang="zh-CN" altLang="zh-CN" sz="6200" dirty="0" smtClean="0"/>
          </a:p>
          <a:p>
            <a:r>
              <a:rPr lang="en-US" altLang="zh-CN" sz="6200" dirty="0" smtClean="0"/>
              <a:t>     </a:t>
            </a:r>
            <a:r>
              <a:rPr lang="en-US" altLang="zh-CN" sz="6200" dirty="0" err="1" smtClean="0"/>
              <a:t>printf</a:t>
            </a:r>
            <a:r>
              <a:rPr lang="en-US" altLang="zh-CN" sz="6200" dirty="0" smtClean="0"/>
              <a:t>(“</a:t>
            </a:r>
            <a:r>
              <a:rPr lang="zh-CN" altLang="zh-CN" sz="6200" dirty="0" smtClean="0"/>
              <a:t>三角形的面积为：</a:t>
            </a:r>
            <a:r>
              <a:rPr lang="en-US" altLang="zh-CN" sz="6200" dirty="0" smtClean="0"/>
              <a:t>%5.2f\</a:t>
            </a:r>
            <a:r>
              <a:rPr lang="en-US" altLang="zh-CN" sz="6200" dirty="0" err="1" smtClean="0"/>
              <a:t>n”,area</a:t>
            </a:r>
            <a:r>
              <a:rPr lang="en-US" altLang="zh-CN" sz="6200" dirty="0" smtClean="0"/>
              <a:t>);</a:t>
            </a:r>
            <a:endParaRPr lang="zh-CN" altLang="zh-CN" sz="6200" dirty="0" smtClean="0"/>
          </a:p>
          <a:p>
            <a:r>
              <a:rPr lang="en-US" altLang="zh-CN" sz="6200" dirty="0" smtClean="0"/>
              <a:t> }</a:t>
            </a:r>
            <a:endParaRPr lang="zh-CN" altLang="zh-CN" sz="6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6200" dirty="0" smtClean="0">
                <a:solidFill>
                  <a:srgbClr val="000000"/>
                </a:solidFill>
                <a:latin typeface="宋体" pitchFamily="2" charset="-122"/>
              </a:rPr>
              <a:t>           </a:t>
            </a:r>
            <a:endParaRPr lang="en-US" altLang="zh-CN" sz="6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6200" dirty="0" smtClean="0"/>
              <a:t>                   </a:t>
            </a:r>
            <a:endParaRPr lang="zh-CN" altLang="zh-CN" sz="62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buNone/>
            </a:pPr>
            <a:r>
              <a:rPr lang="en-US" altLang="zh-CN" sz="1800" b="1" dirty="0" smtClean="0"/>
              <a:t>                    </a:t>
            </a:r>
            <a:endParaRPr lang="zh-CN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             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92075" y="1628775"/>
            <a:ext cx="90519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800" dirty="0"/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00FF"/>
                </a:solidFill>
              </a:rPr>
              <a:t>   </a:t>
            </a:r>
            <a:endParaRPr lang="zh-CN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/>
              <a:t>       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231534" y="2029800"/>
            <a:ext cx="38419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顺序结构程序设计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1757283" y="1643071"/>
            <a:ext cx="1316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  <a:cs typeface="+mn-ea"/>
              </a:rPr>
              <a:t>任务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  <a:cs typeface="+mn-ea"/>
              </a:rPr>
              <a:t>3</a:t>
            </a:r>
            <a:endParaRPr kumimoji="0" lang="zh-CN" sz="28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66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900"/>
                            </p:stCondLst>
                            <p:childTnLst>
                              <p:par>
                                <p:cTn id="2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4" name="任意多边形 3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5" name="任意多边形 4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72160" y="1188438"/>
            <a:ext cx="8371840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zh-CN" altLang="zh-CN" sz="2000" dirty="0" smtClean="0"/>
              <a:t>顺序结构的执行流程及特点：</a:t>
            </a:r>
            <a:r>
              <a:rPr lang="zh-CN" altLang="en-US" sz="2000" dirty="0" smtClean="0"/>
              <a:t>          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1800" dirty="0" smtClean="0"/>
              <a:t>         </a:t>
            </a:r>
            <a:endParaRPr lang="en-US" altLang="zh-CN" sz="1800" dirty="0" smtClean="0">
              <a:solidFill>
                <a:srgbClr val="0000FF"/>
              </a:solidFill>
            </a:endParaRPr>
          </a:p>
          <a:p>
            <a:pPr latinLnBrk="1"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1920" y="1889761"/>
            <a:ext cx="2265680" cy="25907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0" name="标题 1"/>
          <p:cNvSpPr txBox="1">
            <a:spLocks/>
          </p:cNvSpPr>
          <p:nvPr/>
        </p:nvSpPr>
        <p:spPr>
          <a:xfrm>
            <a:off x="457200" y="44981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      顺序结构程序设计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11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12" name="任意多边形 11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4" name="直接连接符 13"/>
          <p:cNvCxnSpPr/>
          <p:nvPr/>
        </p:nvCxnSpPr>
        <p:spPr>
          <a:xfrm>
            <a:off x="752174" y="1032387"/>
            <a:ext cx="3728386" cy="393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53196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4" name="任意多边形 3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5" name="任意多边形 4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87680" y="1364615"/>
            <a:ext cx="666496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zh-CN" sz="2000" dirty="0" smtClean="0">
                <a:solidFill>
                  <a:schemeClr val="tx1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任务</a:t>
            </a:r>
            <a:r>
              <a:rPr lang="zh-CN" altLang="zh-CN" sz="2000" dirty="0" smtClean="0">
                <a:solidFill>
                  <a:schemeClr val="tx1"/>
                </a:solidFill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zh-CN" sz="2000" dirty="0" smtClean="0"/>
              <a:t>随机生成一个</a:t>
            </a:r>
            <a:r>
              <a:rPr lang="en-US" altLang="zh-CN" sz="2000" dirty="0" smtClean="0"/>
              <a:t>3</a:t>
            </a:r>
            <a:r>
              <a:rPr lang="zh-CN" altLang="zh-CN" sz="2000" dirty="0" smtClean="0"/>
              <a:t>位整数，计算它的个位数、十位数和百位数的平方和。</a:t>
            </a:r>
            <a:endParaRPr lang="en-US" altLang="zh-CN" sz="2000" dirty="0" smtClean="0"/>
          </a:p>
          <a:p>
            <a:pPr eaLnBrk="0" hangingPunct="0">
              <a:lnSpc>
                <a:spcPct val="150000"/>
              </a:lnSpc>
            </a:pPr>
            <a:r>
              <a:rPr lang="en-US" altLang="zh-CN" sz="2000" dirty="0" smtClean="0"/>
              <a:t>  </a:t>
            </a:r>
            <a:r>
              <a:rPr lang="zh-CN" altLang="en-US" sz="2000" dirty="0" smtClean="0"/>
              <a:t>任务分析：</a:t>
            </a:r>
            <a:endParaRPr lang="en-US" altLang="zh-CN" sz="2000" dirty="0" smtClean="0"/>
          </a:p>
          <a:p>
            <a:r>
              <a:rPr lang="en-US" altLang="zh-CN" sz="2000" dirty="0" smtClean="0"/>
              <a:t>     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zh-CN" sz="2000" dirty="0" smtClean="0"/>
              <a:t>）根据需要定义变量。</a:t>
            </a:r>
          </a:p>
          <a:p>
            <a:r>
              <a:rPr lang="en-US" altLang="zh-CN" sz="2000" dirty="0" smtClean="0"/>
              <a:t>     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zh-CN" sz="2000" dirty="0" smtClean="0"/>
              <a:t>）随机产生一个</a:t>
            </a:r>
            <a:r>
              <a:rPr lang="en-US" altLang="zh-CN" sz="2000" dirty="0" smtClean="0"/>
              <a:t>3</a:t>
            </a:r>
            <a:r>
              <a:rPr lang="zh-CN" altLang="zh-CN" sz="2000" dirty="0" smtClean="0"/>
              <a:t>位的随机整数。</a:t>
            </a:r>
          </a:p>
          <a:p>
            <a:r>
              <a:rPr lang="en-US" altLang="zh-CN" sz="2000" dirty="0" smtClean="0"/>
              <a:t>     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zh-CN" sz="2000" dirty="0" smtClean="0"/>
              <a:t>）分别取出它的百位，十位及个位。</a:t>
            </a:r>
          </a:p>
          <a:p>
            <a:r>
              <a:rPr lang="en-US" altLang="zh-CN" sz="2000" dirty="0" smtClean="0"/>
              <a:t>     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4</a:t>
            </a:r>
            <a:r>
              <a:rPr lang="zh-CN" altLang="zh-CN" sz="2000" dirty="0" smtClean="0"/>
              <a:t>）求个、十、百三位数字的平方和。</a:t>
            </a:r>
          </a:p>
          <a:p>
            <a:r>
              <a:rPr lang="en-US" altLang="zh-CN" sz="2000" dirty="0" smtClean="0"/>
              <a:t>     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5</a:t>
            </a:r>
            <a:r>
              <a:rPr lang="zh-CN" altLang="zh-CN" sz="2000" dirty="0" smtClean="0"/>
              <a:t>）输出平方和。</a:t>
            </a:r>
          </a:p>
          <a:p>
            <a:pPr eaLnBrk="0" hangingPunct="0">
              <a:lnSpc>
                <a:spcPct val="150000"/>
              </a:lnSpc>
            </a:pPr>
            <a:endParaRPr lang="zh-CN" altLang="zh-CN" sz="2000" dirty="0" smtClean="0"/>
          </a:p>
          <a:p>
            <a:pPr eaLnBrk="0" hangingPunct="0">
              <a:lnSpc>
                <a:spcPct val="150000"/>
              </a:lnSpc>
            </a:pPr>
            <a:endParaRPr lang="zh-CN" altLang="zh-CN" sz="2000" dirty="0">
              <a:solidFill>
                <a:schemeClr val="tx1"/>
              </a:solidFill>
              <a:latin typeface="宋体" pitchFamily="2" charset="-122"/>
              <a:ea typeface="宋体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   </a:t>
            </a:r>
            <a:r>
              <a:rPr lang="en-US" altLang="zh-CN" sz="2000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</a:t>
            </a:r>
            <a:endParaRPr lang="en-US" altLang="zh-CN" sz="2000" dirty="0">
              <a:solidFill>
                <a:srgbClr val="00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457200" y="44981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      顺序结构程序设计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13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14" name="任意多边形 13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6" name="直接连接符 15"/>
          <p:cNvCxnSpPr/>
          <p:nvPr/>
        </p:nvCxnSpPr>
        <p:spPr>
          <a:xfrm>
            <a:off x="752174" y="1032387"/>
            <a:ext cx="3728386" cy="393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53196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4" name="任意多边形 3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5" name="任意多边形 4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538480" y="1202055"/>
            <a:ext cx="68783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2000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源程序：</a:t>
            </a:r>
            <a:endParaRPr lang="en-US" altLang="zh-CN" sz="2000" dirty="0">
              <a:solidFill>
                <a:srgbClr val="00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457200" y="44981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      顺序结构程序设计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13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14" name="任意多边形 13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四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6" name="直接连接符 15"/>
          <p:cNvCxnSpPr/>
          <p:nvPr/>
        </p:nvCxnSpPr>
        <p:spPr>
          <a:xfrm>
            <a:off x="752174" y="1032387"/>
            <a:ext cx="3728386" cy="393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563" y="1658938"/>
            <a:ext cx="578167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53196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018174" y="1877400"/>
            <a:ext cx="27006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40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知识拓展</a:t>
            </a:r>
            <a:endParaRPr kumimoji="0" lang="zh-CN" sz="4000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66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4" name="任意多边形 3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5" name="任意多边形 4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38480" y="1076960"/>
            <a:ext cx="62890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随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机生成一个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位整数，计算它的个位数、十位数和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百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位数的平方和。</a:t>
            </a: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  <a:r>
              <a:rPr lang="en-US" altLang="zh-CN" sz="1800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1800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程序分析：</a:t>
            </a:r>
            <a:r>
              <a:rPr lang="en-US" altLang="zh-CN" sz="1800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 </a:t>
            </a:r>
            <a:endParaRPr lang="zh-CN" altLang="zh-CN" sz="1800" dirty="0" smtClean="0">
              <a:solidFill>
                <a:srgbClr val="0000CC"/>
              </a:solidFill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要生成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[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a,b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]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范围内的整数，可使用通用公式：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            </a:t>
            </a:r>
            <a:r>
              <a:rPr lang="en-US" altLang="zh-CN" sz="1800" b="1" dirty="0" err="1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a+rand</a:t>
            </a:r>
            <a:r>
              <a:rPr lang="en-US" altLang="zh-CN" sz="1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()%(b-a+1) </a:t>
            </a: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）生成随机数之前，用</a:t>
            </a:r>
            <a:r>
              <a:rPr lang="en-US" altLang="zh-CN" sz="1800" b="1" dirty="0" err="1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srand</a:t>
            </a:r>
            <a:r>
              <a:rPr lang="en-US" altLang="zh-CN" sz="1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()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设置随机数种子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）需要两个库文件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    </a:t>
            </a:r>
            <a:r>
              <a:rPr lang="zh-CN" altLang="zh-CN" sz="1800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“</a:t>
            </a:r>
            <a:r>
              <a:rPr lang="en-US" altLang="zh-CN" sz="1800" b="1" dirty="0" err="1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stdlib.h</a:t>
            </a:r>
            <a:r>
              <a:rPr lang="zh-CN" altLang="zh-CN" sz="1800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”</a:t>
            </a:r>
            <a:r>
              <a:rPr lang="zh-CN" altLang="en-US" sz="1800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和</a:t>
            </a:r>
            <a:r>
              <a:rPr lang="zh-CN" altLang="zh-CN" sz="1800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“</a:t>
            </a:r>
            <a:r>
              <a:rPr lang="en-US" altLang="zh-CN" sz="1800" b="1" dirty="0" err="1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time.h</a:t>
            </a:r>
            <a:r>
              <a:rPr lang="zh-CN" altLang="zh-CN" sz="1800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”</a:t>
            </a:r>
            <a:endParaRPr lang="zh-CN" altLang="en-US" sz="18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457200" y="44981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      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知识拓展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13" name="组合 4"/>
          <p:cNvGrpSpPr/>
          <p:nvPr/>
        </p:nvGrpSpPr>
        <p:grpSpPr>
          <a:xfrm>
            <a:off x="548055" y="471108"/>
            <a:ext cx="566993" cy="388503"/>
            <a:chOff x="1499326" y="2322031"/>
            <a:chExt cx="566993" cy="388503"/>
          </a:xfrm>
        </p:grpSpPr>
        <p:sp>
          <p:nvSpPr>
            <p:cNvPr id="14" name="任意多边形 13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499326" y="2404284"/>
              <a:ext cx="5669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0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能力</a:t>
              </a:r>
              <a:endParaRPr kumimoji="0" lang="zh-CN" sz="10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6" name="直接连接符 15"/>
          <p:cNvCxnSpPr/>
          <p:nvPr/>
        </p:nvCxnSpPr>
        <p:spPr>
          <a:xfrm>
            <a:off x="752174" y="1032387"/>
            <a:ext cx="3728386" cy="393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53196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5" name="任意多边形 4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7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51280"/>
            <a:ext cx="6441440" cy="3261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" name="任意多边形 3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457200" y="44981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ea"/>
              </a:rPr>
              <a:t>      知识拓展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12" name="组合 4"/>
          <p:cNvGrpSpPr/>
          <p:nvPr/>
        </p:nvGrpSpPr>
        <p:grpSpPr>
          <a:xfrm>
            <a:off x="558215" y="471108"/>
            <a:ext cx="566993" cy="388503"/>
            <a:chOff x="1509486" y="2322031"/>
            <a:chExt cx="566993" cy="388503"/>
          </a:xfrm>
        </p:grpSpPr>
        <p:sp>
          <p:nvSpPr>
            <p:cNvPr id="13" name="任意多边形 12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1509486" y="2373804"/>
              <a:ext cx="56699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2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能力</a:t>
              </a:r>
              <a:endParaRPr kumimoji="0" lang="zh-CN" sz="12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5" name="直接连接符 14"/>
          <p:cNvCxnSpPr/>
          <p:nvPr/>
        </p:nvCxnSpPr>
        <p:spPr>
          <a:xfrm>
            <a:off x="752174" y="1032387"/>
            <a:ext cx="3728386" cy="393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53196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814315" y="1852515"/>
            <a:ext cx="2210862" cy="769441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zh-CN" altLang="en-US" sz="4400" dirty="0" smtClean="0">
                <a:solidFill>
                  <a:srgbClr val="37455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  谢！</a:t>
            </a:r>
            <a:endParaRPr lang="zh-CN" altLang="en-US" sz="4400" dirty="0">
              <a:solidFill>
                <a:srgbClr val="37455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6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xmlns="" id="{E313177E-59BA-45B4-A649-116184D482FA}"/>
              </a:ext>
            </a:extLst>
          </p:cNvPr>
          <p:cNvCxnSpPr/>
          <p:nvPr/>
        </p:nvCxnSpPr>
        <p:spPr>
          <a:xfrm>
            <a:off x="1701936" y="1667584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xmlns="" id="{4813C647-C18F-49A4-9F27-02A75536227E}"/>
              </a:ext>
            </a:extLst>
          </p:cNvPr>
          <p:cNvCxnSpPr/>
          <p:nvPr/>
        </p:nvCxnSpPr>
        <p:spPr>
          <a:xfrm>
            <a:off x="1701936" y="2798115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451849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0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2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617614" y="2121240"/>
            <a:ext cx="44697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字符数据的输入与输出</a:t>
            </a:r>
            <a:endParaRPr kumimoji="0" lang="zh-CN" sz="28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123043" y="1693871"/>
            <a:ext cx="13169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+mj-ea"/>
                <a:ea typeface="+mj-ea"/>
                <a:cs typeface="+mn-ea"/>
              </a:rPr>
              <a:t>任务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effectLst/>
                <a:latin typeface="+mj-ea"/>
                <a:ea typeface="+mj-ea"/>
                <a:cs typeface="+mn-ea"/>
              </a:rPr>
              <a:t>1</a:t>
            </a:r>
            <a:endParaRPr kumimoji="0" lang="zh-CN" sz="3200" b="1" i="0" u="none" strike="noStrike" cap="none" normalizeH="0" baseline="0" dirty="0">
              <a:ln>
                <a:noFill/>
              </a:ln>
              <a:effectLst/>
              <a:latin typeface="+mj-ea"/>
              <a:ea typeface="+mj-ea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66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900"/>
                            </p:stCondLst>
                            <p:childTnLst>
                              <p:par>
                                <p:cTn id="2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+mn-ea"/>
              </a:rPr>
              <a:t>      </a:t>
            </a:r>
            <a:r>
              <a:rPr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+mn-ea"/>
              </a:rPr>
              <a:t>字符数据的输入与输出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</a:t>
            </a:r>
            <a:r>
              <a:rPr lang="zh-CN" altLang="zh-CN" sz="2400" b="1" dirty="0" smtClean="0"/>
              <a:t>字符输入函数</a:t>
            </a:r>
            <a:r>
              <a:rPr lang="en-US" altLang="zh-CN" sz="2400" b="1" dirty="0" err="1" smtClean="0"/>
              <a:t>getchar</a:t>
            </a:r>
            <a:r>
              <a:rPr lang="en-US" altLang="zh-CN" sz="2400" b="1" dirty="0" smtClean="0"/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zh-CN" sz="1800" dirty="0" smtClean="0"/>
              <a:t>函数格式</a:t>
            </a:r>
            <a:r>
              <a:rPr lang="zh-CN" altLang="en-US" sz="1800" dirty="0" smtClean="0"/>
              <a:t>：</a:t>
            </a:r>
            <a:endParaRPr lang="zh-CN" altLang="zh-CN" sz="1800" dirty="0" smtClean="0"/>
          </a:p>
          <a:p>
            <a:pPr>
              <a:buNone/>
            </a:pPr>
            <a:r>
              <a:rPr lang="en-US" altLang="zh-CN" sz="1800" dirty="0" smtClean="0"/>
              <a:t> </a:t>
            </a:r>
            <a:endParaRPr lang="zh-CN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        &lt;</a:t>
            </a:r>
            <a:r>
              <a:rPr lang="zh-CN" altLang="zh-CN" sz="1800" dirty="0" smtClean="0"/>
              <a:t>变量</a:t>
            </a:r>
            <a:r>
              <a:rPr lang="en-US" altLang="zh-CN" sz="1800" dirty="0" smtClean="0"/>
              <a:t>&gt;=</a:t>
            </a:r>
            <a:r>
              <a:rPr lang="en-US" altLang="zh-CN" sz="1800" dirty="0" err="1" smtClean="0"/>
              <a:t>getchar</a:t>
            </a:r>
            <a:r>
              <a:rPr lang="en-US" altLang="zh-CN" sz="1800" dirty="0" smtClean="0"/>
              <a:t>()</a:t>
            </a:r>
            <a:r>
              <a:rPr lang="zh-CN" altLang="zh-CN" sz="1800" dirty="0" smtClean="0"/>
              <a:t>；</a:t>
            </a:r>
          </a:p>
          <a:p>
            <a:pPr>
              <a:lnSpc>
                <a:spcPct val="150000"/>
              </a:lnSpc>
              <a:buNone/>
            </a:pP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grpSp>
        <p:nvGrpSpPr>
          <p:cNvPr id="4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7"/>
            <a:ext cx="5760386" cy="34413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+mn-ea"/>
              </a:rPr>
              <a:t>       字符数据的输入与输出</a:t>
            </a:r>
            <a:endParaRPr lang="zh-CN" alt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</a:t>
            </a:r>
            <a:r>
              <a:rPr lang="zh-CN" altLang="zh-CN" sz="2400" b="1" dirty="0" smtClean="0"/>
              <a:t>字符输入函数</a:t>
            </a:r>
            <a:r>
              <a:rPr lang="en-US" altLang="zh-CN" sz="2400" b="1" dirty="0" err="1" smtClean="0"/>
              <a:t>getchar</a:t>
            </a:r>
            <a:r>
              <a:rPr lang="en-US" altLang="zh-CN" sz="2400" b="1" dirty="0" smtClean="0"/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功能：</a:t>
            </a:r>
            <a:endParaRPr lang="zh-CN" altLang="zh-CN" sz="1800" dirty="0" smtClean="0"/>
          </a:p>
          <a:p>
            <a:pPr>
              <a:buNone/>
            </a:pPr>
            <a:r>
              <a:rPr lang="en-US" altLang="zh-CN" sz="1800" dirty="0" smtClean="0"/>
              <a:t> </a:t>
            </a:r>
            <a:endParaRPr lang="zh-CN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   </a:t>
            </a:r>
            <a:r>
              <a:rPr lang="zh-CN" altLang="zh-CN" sz="1800" dirty="0" smtClean="0"/>
              <a:t>用于接收从输入设备输入的一个字符，赋给其左边的变量。</a:t>
            </a:r>
          </a:p>
          <a:p>
            <a:pPr>
              <a:lnSpc>
                <a:spcPct val="150000"/>
              </a:lnSpc>
              <a:buNone/>
            </a:pP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grpSp>
        <p:nvGrpSpPr>
          <p:cNvPr id="4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995680"/>
            <a:ext cx="6888146" cy="36707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+mn-ea"/>
              </a:rPr>
              <a:t>      字符数据的输入与输出</a:t>
            </a:r>
            <a:endParaRPr lang="zh-CN" alt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186948" cy="37258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</a:t>
            </a:r>
            <a:r>
              <a:rPr lang="zh-CN" altLang="zh-CN" sz="2400" b="1" dirty="0" smtClean="0"/>
              <a:t>字符输入函数</a:t>
            </a:r>
            <a:r>
              <a:rPr lang="en-US" altLang="zh-CN" sz="2400" b="1" dirty="0" err="1" smtClean="0"/>
              <a:t>getchar</a:t>
            </a:r>
            <a:r>
              <a:rPr lang="en-US" altLang="zh-CN" sz="2400" b="1" dirty="0" smtClean="0"/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注意：</a:t>
            </a:r>
            <a:endParaRPr lang="zh-CN" altLang="zh-CN" sz="1800" dirty="0" smtClean="0"/>
          </a:p>
          <a:p>
            <a:pPr>
              <a:buNone/>
            </a:pPr>
            <a:r>
              <a:rPr lang="en-US" altLang="zh-CN" sz="1800" dirty="0" smtClean="0"/>
              <a:t> </a:t>
            </a:r>
            <a:endParaRPr lang="zh-CN" altLang="zh-CN" sz="1800" dirty="0" smtClean="0"/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1800" dirty="0" smtClean="0"/>
              <a:t>                </a:t>
            </a:r>
            <a:r>
              <a:rPr lang="en-US" altLang="zh-CN" sz="1800" dirty="0" err="1" smtClean="0"/>
              <a:t>getchar</a:t>
            </a:r>
            <a:r>
              <a:rPr lang="zh-CN" altLang="zh-CN" sz="1800" dirty="0" smtClean="0"/>
              <a:t>后面的一对圆括号内没有参数，但这一对圆括号不能省。</a:t>
            </a:r>
          </a:p>
          <a:p>
            <a:pPr>
              <a:lnSpc>
                <a:spcPct val="150000"/>
              </a:lnSpc>
              <a:buNone/>
            </a:pP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grpSp>
        <p:nvGrpSpPr>
          <p:cNvPr id="4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16000"/>
            <a:ext cx="6441106" cy="16387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+mn-ea"/>
              </a:rPr>
              <a:t>      字符数据的输入与输出</a:t>
            </a:r>
            <a:endParaRPr lang="zh-CN" alt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66" y="1200151"/>
            <a:ext cx="6701174" cy="372581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2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</a:t>
            </a:r>
            <a:r>
              <a:rPr lang="zh-CN" altLang="zh-CN" sz="2400" b="1" dirty="0" smtClean="0"/>
              <a:t>字符输</a:t>
            </a:r>
            <a:r>
              <a:rPr lang="zh-CN" altLang="en-US" sz="2400" b="1" dirty="0" smtClean="0"/>
              <a:t>出</a:t>
            </a:r>
            <a:r>
              <a:rPr lang="zh-CN" altLang="zh-CN" sz="2400" b="1" dirty="0" smtClean="0"/>
              <a:t>函数</a:t>
            </a:r>
            <a:r>
              <a:rPr lang="en-US" altLang="zh-CN" sz="2400" b="1" dirty="0" err="1" smtClean="0"/>
              <a:t>putchar</a:t>
            </a:r>
            <a:r>
              <a:rPr lang="en-US" altLang="zh-CN" sz="2400" b="1" dirty="0" smtClean="0"/>
              <a:t>()</a:t>
            </a:r>
            <a:endParaRPr lang="en-US" altLang="zh-CN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zh-CN" altLang="en-US" sz="2000" dirty="0" smtClean="0">
                <a:latin typeface="+mn-ea"/>
              </a:rPr>
              <a:t>         格式：</a:t>
            </a:r>
            <a:r>
              <a:rPr lang="en-US" altLang="zh-CN" sz="2000" dirty="0" err="1" smtClean="0">
                <a:latin typeface="+mn-ea"/>
              </a:rPr>
              <a:t>putchar</a:t>
            </a:r>
            <a:r>
              <a:rPr lang="en-US" altLang="zh-CN" sz="2000" dirty="0" smtClean="0">
                <a:latin typeface="+mn-ea"/>
              </a:rPr>
              <a:t>(</a:t>
            </a:r>
            <a:r>
              <a:rPr lang="en-US" altLang="zh-CN" sz="2000" dirty="0" err="1" smtClean="0">
                <a:latin typeface="+mn-ea"/>
              </a:rPr>
              <a:t>ch</a:t>
            </a:r>
            <a:r>
              <a:rPr lang="en-US" altLang="zh-CN" sz="2000" dirty="0" smtClean="0">
                <a:latin typeface="+mn-ea"/>
              </a:rPr>
              <a:t>)</a:t>
            </a:r>
            <a:endParaRPr lang="zh-CN" altLang="zh-CN" sz="2000" dirty="0" smtClean="0">
              <a:latin typeface="+mn-ea"/>
            </a:endParaRPr>
          </a:p>
          <a:p>
            <a:pPr>
              <a:buNone/>
            </a:pPr>
            <a:r>
              <a:rPr lang="en-US" altLang="zh-CN" sz="2000" dirty="0" smtClean="0">
                <a:latin typeface="+mn-ea"/>
              </a:rPr>
              <a:t> </a:t>
            </a:r>
            <a:endParaRPr lang="zh-CN" altLang="zh-CN" sz="2000" dirty="0" smtClean="0">
              <a:latin typeface="+mn-ea"/>
            </a:endParaRPr>
          </a:p>
          <a:p>
            <a:pPr>
              <a:buNone/>
            </a:pPr>
            <a:r>
              <a:rPr lang="zh-CN" altLang="en-US" sz="2000" dirty="0" smtClean="0">
                <a:latin typeface="+mn-ea"/>
              </a:rPr>
              <a:t>         功能：</a:t>
            </a:r>
            <a:r>
              <a:rPr lang="zh-CN" altLang="zh-CN" sz="2000" dirty="0" smtClean="0">
                <a:latin typeface="+mn-ea"/>
              </a:rPr>
              <a:t>向输出设备输出一个字符。</a:t>
            </a:r>
          </a:p>
          <a:p>
            <a:pPr>
              <a:buNone/>
            </a:pPr>
            <a:r>
              <a:rPr lang="en-US" altLang="zh-CN" sz="2000" b="1" dirty="0" smtClean="0">
                <a:latin typeface="+mn-ea"/>
              </a:rPr>
              <a:t>           </a:t>
            </a:r>
          </a:p>
          <a:p>
            <a:pPr>
              <a:buNone/>
            </a:pPr>
            <a:r>
              <a:rPr lang="en-US" altLang="zh-CN" sz="2000" dirty="0" smtClean="0">
                <a:latin typeface="+mn-ea"/>
              </a:rPr>
              <a:t>         </a:t>
            </a:r>
            <a:r>
              <a:rPr lang="zh-CN" altLang="zh-CN" sz="2000" dirty="0" smtClean="0">
                <a:latin typeface="+mn-ea"/>
              </a:rPr>
              <a:t>注意：</a:t>
            </a:r>
            <a:r>
              <a:rPr lang="en-US" altLang="zh-CN" sz="2000" dirty="0" err="1" smtClean="0">
                <a:latin typeface="+mn-ea"/>
              </a:rPr>
              <a:t>putchar</a:t>
            </a:r>
            <a:r>
              <a:rPr lang="en-US" altLang="zh-CN" sz="2000" dirty="0" smtClean="0">
                <a:latin typeface="+mn-ea"/>
              </a:rPr>
              <a:t>()</a:t>
            </a:r>
            <a:r>
              <a:rPr lang="zh-CN" altLang="zh-CN" sz="2000" dirty="0" smtClean="0">
                <a:latin typeface="+mn-ea"/>
              </a:rPr>
              <a:t>函数必须带输出项，输出</a:t>
            </a:r>
            <a:r>
              <a:rPr lang="en-US" altLang="zh-CN" sz="2000" dirty="0" smtClean="0">
                <a:latin typeface="+mn-ea"/>
              </a:rPr>
              <a:t>  </a:t>
            </a:r>
            <a:r>
              <a:rPr lang="zh-CN" altLang="zh-CN" sz="2000" dirty="0" smtClean="0">
                <a:latin typeface="+mn-ea"/>
              </a:rPr>
              <a:t>项</a:t>
            </a:r>
            <a:r>
              <a:rPr lang="en-US" altLang="zh-CN" sz="2000" dirty="0" smtClean="0">
                <a:latin typeface="+mn-ea"/>
              </a:rPr>
              <a:t>  </a:t>
            </a:r>
            <a:r>
              <a:rPr lang="zh-CN" altLang="zh-CN" sz="2000" dirty="0" smtClean="0">
                <a:latin typeface="+mn-ea"/>
              </a:rPr>
              <a:t>可以是字符型常量、变量、表达式，但只能是单个字符而不能是字符串。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zh-CN" sz="1800" dirty="0" smtClean="0"/>
              <a:t>。</a:t>
            </a:r>
          </a:p>
          <a:p>
            <a:pPr>
              <a:lnSpc>
                <a:spcPct val="150000"/>
              </a:lnSpc>
              <a:buNone/>
            </a:pP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grpSp>
        <p:nvGrpSpPr>
          <p:cNvPr id="4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16000"/>
            <a:ext cx="6441106" cy="16387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45718" y="1629696"/>
            <a:ext cx="1089853" cy="995517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63723" y="1424185"/>
            <a:ext cx="588267" cy="5373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6333861" y="3191872"/>
            <a:ext cx="362421" cy="331049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6826" y="1047751"/>
            <a:ext cx="6538614" cy="372581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    </a:t>
            </a:r>
            <a:r>
              <a:rPr lang="en-US" altLang="zh-CN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1</a:t>
            </a:r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、</a:t>
            </a:r>
            <a:r>
              <a:rPr lang="zh-CN" altLang="zh-CN" sz="1800" b="1" dirty="0" smtClean="0"/>
              <a:t>字符输入函数</a:t>
            </a:r>
            <a:r>
              <a:rPr lang="en-US" altLang="zh-CN" sz="1800" b="1" dirty="0" err="1" smtClean="0"/>
              <a:t>getchar</a:t>
            </a:r>
            <a:r>
              <a:rPr lang="en-US" altLang="zh-CN" sz="1800" b="1" dirty="0" smtClean="0"/>
              <a:t>()</a:t>
            </a:r>
            <a:endParaRPr lang="en-US" altLang="zh-CN" sz="1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800" dirty="0" smtClean="0"/>
              <a:t>            【</a:t>
            </a:r>
            <a:r>
              <a:rPr lang="zh-CN" altLang="en-US" sz="1800" dirty="0" smtClean="0"/>
              <a:t>例</a:t>
            </a:r>
            <a:r>
              <a:rPr lang="en-US" altLang="zh-CN" sz="1800" dirty="0" smtClean="0"/>
              <a:t>3-1】</a:t>
            </a:r>
            <a:r>
              <a:rPr lang="zh-CN" altLang="zh-CN" sz="1800" dirty="0" smtClean="0">
                <a:latin typeface="+mn-ea"/>
              </a:rPr>
              <a:t>用</a:t>
            </a:r>
            <a:r>
              <a:rPr lang="en-US" altLang="zh-CN" sz="1800" dirty="0" err="1" smtClean="0">
                <a:latin typeface="+mn-ea"/>
              </a:rPr>
              <a:t>getchar</a:t>
            </a:r>
            <a:r>
              <a:rPr lang="zh-CN" altLang="zh-CN" sz="1800" dirty="0" smtClean="0">
                <a:latin typeface="+mn-ea"/>
              </a:rPr>
              <a:t>函数输入三个字符赋给变量</a:t>
            </a:r>
            <a:r>
              <a:rPr lang="en-US" altLang="zh-CN" sz="1800" dirty="0" err="1" smtClean="0">
                <a:latin typeface="+mn-ea"/>
              </a:rPr>
              <a:t>a,b,c</a:t>
            </a:r>
            <a:r>
              <a:rPr lang="zh-CN" altLang="zh-CN" sz="1800" dirty="0" smtClean="0">
                <a:latin typeface="+mn-ea"/>
              </a:rPr>
              <a:t>，然后用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800" dirty="0" smtClean="0">
                <a:latin typeface="+mn-ea"/>
              </a:rPr>
              <a:t>               </a:t>
            </a:r>
            <a:r>
              <a:rPr lang="en-US" altLang="zh-CN" sz="1800" dirty="0" err="1" smtClean="0">
                <a:latin typeface="+mn-ea"/>
              </a:rPr>
              <a:t>putchar</a:t>
            </a:r>
            <a:r>
              <a:rPr lang="zh-CN" altLang="zh-CN" sz="1800" dirty="0" smtClean="0">
                <a:latin typeface="+mn-ea"/>
              </a:rPr>
              <a:t>函数输出它们</a:t>
            </a:r>
            <a:r>
              <a:rPr lang="en-US" altLang="zh-CN" sz="1800" dirty="0" smtClean="0">
                <a:latin typeface="+mn-ea"/>
              </a:rPr>
              <a:t>.</a:t>
            </a:r>
            <a:endParaRPr lang="zh-CN" altLang="zh-CN" sz="1800" dirty="0" smtClean="0">
              <a:latin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800" dirty="0" smtClean="0"/>
              <a:t>              #include &lt;</a:t>
            </a:r>
            <a:r>
              <a:rPr lang="en-US" altLang="zh-CN" sz="1800" dirty="0" err="1" smtClean="0"/>
              <a:t>stdio.h</a:t>
            </a:r>
            <a:r>
              <a:rPr lang="en-US" altLang="zh-CN" sz="1800" dirty="0" smtClean="0"/>
              <a:t>&gt;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void main()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{</a:t>
            </a:r>
            <a:endParaRPr lang="zh-CN" altLang="zh-CN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char </a:t>
            </a:r>
            <a:r>
              <a:rPr lang="en-US" altLang="zh-CN" sz="1800" dirty="0" err="1" smtClean="0"/>
              <a:t>a,b,c</a:t>
            </a:r>
            <a:r>
              <a:rPr lang="en-US" altLang="zh-CN" sz="1800" dirty="0" smtClean="0"/>
              <a:t>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a=</a:t>
            </a:r>
            <a:r>
              <a:rPr lang="en-US" altLang="zh-CN" sz="1800" dirty="0" err="1" smtClean="0"/>
              <a:t>getchar</a:t>
            </a:r>
            <a:r>
              <a:rPr lang="en-US" altLang="zh-CN" sz="1800" dirty="0" smtClean="0"/>
              <a:t>();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b=</a:t>
            </a:r>
            <a:r>
              <a:rPr lang="en-US" altLang="zh-CN" sz="1800" dirty="0" err="1" smtClean="0"/>
              <a:t>getchar</a:t>
            </a:r>
            <a:r>
              <a:rPr lang="en-US" altLang="zh-CN" sz="1800" dirty="0" smtClean="0"/>
              <a:t>();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c=</a:t>
            </a:r>
            <a:r>
              <a:rPr lang="en-US" altLang="zh-CN" sz="1800" dirty="0" err="1" smtClean="0"/>
              <a:t>getchar</a:t>
            </a:r>
            <a:r>
              <a:rPr lang="en-US" altLang="zh-CN" sz="1800" dirty="0" smtClean="0"/>
              <a:t>();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</a:t>
            </a:r>
            <a:r>
              <a:rPr lang="en-US" altLang="zh-CN" sz="1800" dirty="0" err="1" smtClean="0"/>
              <a:t>putchar</a:t>
            </a:r>
            <a:r>
              <a:rPr lang="en-US" altLang="zh-CN" sz="1800" dirty="0" smtClean="0"/>
              <a:t>(a);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</a:t>
            </a:r>
            <a:r>
              <a:rPr lang="en-US" altLang="zh-CN" sz="1800" dirty="0" err="1" smtClean="0"/>
              <a:t>putchar</a:t>
            </a:r>
            <a:r>
              <a:rPr lang="en-US" altLang="zh-CN" sz="1800" dirty="0" smtClean="0"/>
              <a:t>(b);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   </a:t>
            </a:r>
            <a:r>
              <a:rPr lang="en-US" altLang="zh-CN" sz="1800" dirty="0" err="1" smtClean="0"/>
              <a:t>putchar</a:t>
            </a:r>
            <a:r>
              <a:rPr lang="en-US" altLang="zh-CN" sz="1800" dirty="0" smtClean="0"/>
              <a:t>(c);</a:t>
            </a:r>
            <a:endParaRPr lang="zh-CN" altLang="zh-CN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1800" dirty="0" smtClean="0"/>
              <a:t>    </a:t>
            </a:r>
            <a:r>
              <a:rPr lang="en-US" altLang="zh-CN" sz="1800" b="1" dirty="0" smtClean="0"/>
              <a:t>}</a:t>
            </a:r>
            <a:endParaRPr lang="zh-CN" altLang="zh-CN" sz="1800" b="1" dirty="0" smtClean="0"/>
          </a:p>
          <a:p>
            <a:pPr>
              <a:lnSpc>
                <a:spcPct val="150000"/>
              </a:lnSpc>
              <a:buNone/>
            </a:pP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grpSp>
        <p:nvGrpSpPr>
          <p:cNvPr id="4" name="组合 4"/>
          <p:cNvGrpSpPr/>
          <p:nvPr/>
        </p:nvGrpSpPr>
        <p:grpSpPr>
          <a:xfrm>
            <a:off x="537895" y="4711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标题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+mn-ea"/>
              </a:rPr>
              <a:t>      </a:t>
            </a:r>
            <a:r>
              <a:rPr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+mn-ea"/>
              </a:rPr>
              <a:t>字符数据的输入与输出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617614" y="2121240"/>
            <a:ext cx="44697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格式化输入与输出</a:t>
            </a:r>
            <a:endParaRPr kumimoji="0" lang="zh-CN" sz="28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123043" y="1693871"/>
            <a:ext cx="13169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+mj-ea"/>
                <a:ea typeface="+mj-ea"/>
                <a:cs typeface="+mn-ea"/>
              </a:rPr>
              <a:t>任务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effectLst/>
                <a:latin typeface="+mj-ea"/>
                <a:ea typeface="+mj-ea"/>
                <a:cs typeface="+mn-ea"/>
              </a:rPr>
              <a:t>2</a:t>
            </a:r>
            <a:endParaRPr kumimoji="0" lang="zh-CN" sz="3200" b="1" i="0" u="none" strike="noStrike" cap="none" normalizeH="0" baseline="0" dirty="0">
              <a:ln>
                <a:noFill/>
              </a:ln>
              <a:effectLst/>
              <a:latin typeface="+mj-ea"/>
              <a:ea typeface="+mj-ea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:a16="http://schemas.microsoft.com/office/drawing/2014/main" xmlns="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xmlns="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xmlns="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66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900"/>
                            </p:stCondLst>
                            <p:childTnLst>
                              <p:par>
                                <p:cTn id="2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第一PPT，www.1ppt.com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1754</TotalTime>
  <Words>1167</Words>
  <Application>Microsoft Office PowerPoint</Application>
  <PresentationFormat>全屏显示(16:9)</PresentationFormat>
  <Paragraphs>265</Paragraphs>
  <Slides>29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29</vt:i4>
      </vt:variant>
    </vt:vector>
  </HeadingPairs>
  <TitlesOfParts>
    <vt:vector size="31" baseType="lpstr">
      <vt:lpstr>第一PPT，www.1ppt.com</vt:lpstr>
      <vt:lpstr>Office 主题</vt:lpstr>
      <vt:lpstr>幻灯片 1</vt:lpstr>
      <vt:lpstr>幻灯片 2</vt:lpstr>
      <vt:lpstr>幻灯片 3</vt:lpstr>
      <vt:lpstr>      字符数据的输入与输出</vt:lpstr>
      <vt:lpstr>       字符数据的输入与输出</vt:lpstr>
      <vt:lpstr>      字符数据的输入与输出</vt:lpstr>
      <vt:lpstr>      字符数据的输入与输出</vt:lpstr>
      <vt:lpstr>      字符数据的输入与输出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蓝色曲线</dc:title>
  <dc:creator>第一PPT</dc:creator>
  <cp:keywords>www.1ppt.com</cp:keywords>
  <dc:description>www.1ppt.com</dc:description>
  <cp:lastModifiedBy>User</cp:lastModifiedBy>
  <cp:revision>261</cp:revision>
  <dcterms:created xsi:type="dcterms:W3CDTF">2015-06-24T16:00:35Z</dcterms:created>
  <dcterms:modified xsi:type="dcterms:W3CDTF">2020-03-13T15:21:48Z</dcterms:modified>
</cp:coreProperties>
</file>