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  <p:sldMasterId id="2147483689" r:id="rId6"/>
  </p:sldMasterIdLst>
  <p:notesMasterIdLst>
    <p:notesMasterId r:id="rId25"/>
  </p:notesMasterIdLst>
  <p:handoutMasterIdLst>
    <p:handoutMasterId r:id="rId26"/>
  </p:handoutMasterIdLst>
  <p:sldIdLst>
    <p:sldId id="406" r:id="rId7"/>
    <p:sldId id="430" r:id="rId8"/>
    <p:sldId id="408" r:id="rId9"/>
    <p:sldId id="491" r:id="rId10"/>
    <p:sldId id="270" r:id="rId11"/>
    <p:sldId id="432" r:id="rId12"/>
    <p:sldId id="626" r:id="rId13"/>
    <p:sldId id="618" r:id="rId14"/>
    <p:sldId id="619" r:id="rId15"/>
    <p:sldId id="622" r:id="rId16"/>
    <p:sldId id="621" r:id="rId17"/>
    <p:sldId id="623" r:id="rId18"/>
    <p:sldId id="624" r:id="rId19"/>
    <p:sldId id="625" r:id="rId20"/>
    <p:sldId id="409" r:id="rId21"/>
    <p:sldId id="431" r:id="rId22"/>
    <p:sldId id="489" r:id="rId23"/>
    <p:sldId id="49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B39"/>
    <a:srgbClr val="245F6F"/>
    <a:srgbClr val="0F3B61"/>
    <a:srgbClr val="F3921F"/>
    <a:srgbClr val="DA9627"/>
    <a:srgbClr val="FFC423"/>
    <a:srgbClr val="E36C09"/>
    <a:srgbClr val="003768"/>
    <a:srgbClr val="E3A051"/>
    <a:srgbClr val="E3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414" autoAdjust="0"/>
  </p:normalViewPr>
  <p:slideViewPr>
    <p:cSldViewPr snapToGrid="0" snapToObjects="1" showGuides="1">
      <p:cViewPr>
        <p:scale>
          <a:sx n="75" d="100"/>
          <a:sy n="75" d="100"/>
        </p:scale>
        <p:origin x="-14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C62C19-3F12-9E4A-8B6F-5DBF5E0C15D9}" type="datetime1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0FC70B-2709-EB45-BDBD-785A13DD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63EB59-D09F-A74E-AC83-9DC8FB40E575}" type="datetime1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167C57-D5CF-7A4D-9B57-F0A854BB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7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67C57-D5CF-7A4D-9B57-F0A854BBE5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67C57-D5CF-7A4D-9B57-F0A854BBE5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FD8A-E331-4516-B86C-790B5A56541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FD8A-E331-4516-B86C-790B5A56541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FD8A-E331-4516-B86C-790B5A56541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63900"/>
            <a:ext cx="8229600" cy="508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400" i="1" baseline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the Presentation Subtitle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025900"/>
            <a:ext cx="8229600" cy="381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400" baseline="0">
                <a:solidFill>
                  <a:srgbClr val="E36C09"/>
                </a:solidFill>
              </a:defRPr>
            </a:lvl1pPr>
          </a:lstStyle>
          <a:p>
            <a:pPr lvl="0"/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63800"/>
            <a:ext cx="8229600" cy="762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 b="1" baseline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2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网站\Spark亚太研究院\ppt模板\ppt  模板  jpg确认稿\ppt  模板  确认稿-1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227"/>
            <a:ext cx="8229600" cy="6484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552" y="1355169"/>
            <a:ext cx="8064896" cy="4838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5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6350" y="2463800"/>
            <a:ext cx="6591300" cy="1384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Transition Slide</a:t>
            </a:r>
          </a:p>
          <a:p>
            <a:pPr lvl="0"/>
            <a:r>
              <a:rPr lang="en-US" dirty="0" smtClean="0"/>
              <a:t>This is the Presentation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76350" y="3987800"/>
            <a:ext cx="6591300" cy="330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rgbClr val="FFC4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( You may edit the above text if needed.)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H_logo_color_Tit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1" y="88109"/>
            <a:ext cx="1949285" cy="96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724"/>
            <a:ext cx="9144000" cy="113826"/>
          </a:xfrm>
          <a:prstGeom prst="rect">
            <a:avLst/>
          </a:prstGeom>
        </p:spPr>
      </p:pic>
      <p:pic>
        <p:nvPicPr>
          <p:cNvPr id="6" name="Picture 5" descr="图片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5" y="544103"/>
            <a:ext cx="1733175" cy="41558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2056325" y="143969"/>
            <a:ext cx="0" cy="1027331"/>
          </a:xfrm>
          <a:prstGeom prst="line">
            <a:avLst/>
          </a:prstGeom>
          <a:ln>
            <a:solidFill>
              <a:srgbClr val="0F3B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H_logo_color_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09" y="5865365"/>
            <a:ext cx="1635941" cy="812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75"/>
            <a:ext cx="9144000" cy="75963"/>
          </a:xfrm>
          <a:prstGeom prst="rect">
            <a:avLst/>
          </a:prstGeom>
        </p:spPr>
      </p:pic>
      <p:pic>
        <p:nvPicPr>
          <p:cNvPr id="4" name="Picture 3" descr="图片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7" y="5156314"/>
            <a:ext cx="2082798" cy="499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3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_logo_white_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" y="143969"/>
            <a:ext cx="1971858" cy="95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31" y="6040796"/>
            <a:ext cx="3639312" cy="29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860"/>
            <a:ext cx="9144000" cy="7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138"/>
            <a:ext cx="9144000" cy="75884"/>
          </a:xfrm>
          <a:prstGeom prst="rect">
            <a:avLst/>
          </a:prstGeom>
        </p:spPr>
      </p:pic>
      <p:pic>
        <p:nvPicPr>
          <p:cNvPr id="12" name="Picture 5" descr="图片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70" y="544103"/>
            <a:ext cx="1733175" cy="415584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2151533" y="229597"/>
            <a:ext cx="0" cy="1027331"/>
          </a:xfrm>
          <a:prstGeom prst="line">
            <a:avLst/>
          </a:prstGeom>
          <a:ln>
            <a:solidFill>
              <a:srgbClr val="245F6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hshanghai.com.c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hyperlink" Target="mailto:info@nhshanghai.com.c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hyperlink" Target="mailto:info@nhshanghai.com.c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31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8381" cy="3186312"/>
          </a:xfrm>
          <a:prstGeom prst="rect">
            <a:avLst/>
          </a:prstGeom>
        </p:spPr>
      </p:pic>
      <p:pic>
        <p:nvPicPr>
          <p:cNvPr id="6" name="Picture 5" descr="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9" y="3500862"/>
            <a:ext cx="7099642" cy="3357138"/>
          </a:xfrm>
          <a:prstGeom prst="rect">
            <a:avLst/>
          </a:prstGeom>
        </p:spPr>
      </p:pic>
      <p:pic>
        <p:nvPicPr>
          <p:cNvPr id="2" name="Picture 1" descr="Shanghai whit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0" y="124151"/>
            <a:ext cx="2590800" cy="1261872"/>
          </a:xfrm>
          <a:prstGeom prst="rect">
            <a:avLst/>
          </a:prstGeom>
        </p:spPr>
      </p:pic>
      <p:pic>
        <p:nvPicPr>
          <p:cNvPr id="3" name="Picture 2" descr="Screen Shot 2015-05-28 at 2.10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" y="5935893"/>
            <a:ext cx="1657094" cy="5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740415547\QQ\WinTemp\RichOle\A9%%(EGIV9Q9YGBI6_6Z$%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0" y="2111400"/>
            <a:ext cx="71151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740415547\QQ\WinTemp\RichOle\[8WSA1`MJ$RR5GX]`24BA~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79340"/>
            <a:ext cx="68008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740415547\QQ\WinTemp\RichOle\)2XSW4T`9$YJPCU)0}DGL9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4272"/>
            <a:ext cx="74009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1740415547\QQ\WinTemp\RichOle\O@81K0}{RKB3U]`V2HLZ3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2" y="1976016"/>
            <a:ext cx="6762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dministrator\AppData\Roaming\Tencent\Users\1740415547\QQ\WinTemp\RichOle\Z_K(PK6[@HYKNZ%{S%C_N}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04" y="1434108"/>
            <a:ext cx="6112430" cy="50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5142" y="1480457"/>
            <a:ext cx="8998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67" y="4047677"/>
            <a:ext cx="2675618" cy="26756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83460" y="2546661"/>
            <a:ext cx="367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欢迎关注我们的微信群，获取</a:t>
            </a:r>
            <a:r>
              <a:rPr lang="zh-CN" altLang="en-US" sz="2800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更多促销课程</a:t>
            </a:r>
            <a:r>
              <a:rPr lang="zh-CN" altLang="en-US" sz="2800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信息</a:t>
            </a:r>
            <a:r>
              <a:rPr lang="zh-CN" altLang="en-US" sz="2800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和免费活动</a:t>
            </a:r>
            <a:endParaRPr lang="en-US" sz="2800" dirty="0">
              <a:solidFill>
                <a:srgbClr val="FF6600"/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687" y="2481940"/>
            <a:ext cx="38462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Arial Unicode MS" panose="020B0604020202020204" pitchFamily="34" charset="-128"/>
              </a:rPr>
              <a:t>欢迎咨询和获取更多相关课程信息</a:t>
            </a:r>
            <a:endParaRPr lang="en-US" altLang="zh-CN" sz="3200" dirty="0" smtClean="0">
              <a:latin typeface="楷体" pitchFamily="49" charset="-122"/>
              <a:ea typeface="楷体" pitchFamily="49" charset="-122"/>
              <a:cs typeface="Arial Unicode MS" panose="020B0604020202020204" pitchFamily="34" charset="-128"/>
            </a:endParaRPr>
          </a:p>
          <a:p>
            <a:endParaRPr lang="en-US" sz="2400" dirty="0">
              <a:latin typeface="楷体" pitchFamily="49" charset="-122"/>
              <a:ea typeface="楷体" pitchFamily="49" charset="-122"/>
              <a:cs typeface="Arial Unicode MS" panose="020B0604020202020204" pitchFamily="34" charset="-128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  <a:hlinkClick r:id="rId3"/>
              </a:rPr>
              <a:t>info@nhshanghai.com.cn</a:t>
            </a:r>
            <a:endParaRPr lang="en-US" altLang="zh-CN" sz="2400" dirty="0"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400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-101-5911</a:t>
            </a: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  <a:cs typeface="Arial" panose="020B0604020202020204" pitchFamily="34" charset="0"/>
              <a:hlinkClick r:id="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  <a:hlinkClick r:id=""/>
              </a:rPr>
              <a:t>www.nhshanghai.com.cn</a:t>
            </a:r>
            <a:endParaRPr lang="en-US" altLang="zh-CN" sz="2400" dirty="0" smtClean="0"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endParaRPr lang="en-US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交流群：</a:t>
            </a: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426483100</a:t>
            </a:r>
            <a:endParaRPr lang="en-US" altLang="zh-CN" sz="2400" dirty="0"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12800" y="1561776"/>
            <a:ext cx="72426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zh-CN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ew Horizons</a:t>
            </a:r>
            <a:r>
              <a:rPr lang="zh-CN" altLang="en-US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计机培训中心</a:t>
            </a:r>
            <a:endParaRPr lang="en-US" altLang="zh-CN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20699" y="4610100"/>
          <a:ext cx="8001003" cy="1638300"/>
        </p:xfrm>
        <a:graphic>
          <a:graphicData uri="http://schemas.openxmlformats.org/drawingml/2006/table">
            <a:tbl>
              <a:tblPr/>
              <a:tblGrid>
                <a:gridCol w="965013"/>
                <a:gridCol w="1522064"/>
                <a:gridCol w="3456524"/>
                <a:gridCol w="1236208"/>
                <a:gridCol w="821194"/>
              </a:tblGrid>
              <a:tr h="562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7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月份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7.31-8.2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OpenStack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架构实施以及部署</a:t>
                      </a:r>
                      <a:r>
                        <a:rPr lang="zh-CN" sz="1400" i="1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（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hot</a:t>
                      </a:r>
                      <a:r>
                        <a:rPr lang="zh-CN" sz="1400" i="1" dirty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面授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天</a:t>
                      </a: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7.30-31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Android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内核框架揭秘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面授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天</a:t>
                      </a: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8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月份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8.27-29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Hadoop &amp; Spark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企业实践</a:t>
                      </a:r>
                      <a:r>
                        <a:rPr lang="zh-CN" sz="1400" i="1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（</a:t>
                      </a:r>
                      <a:r>
                        <a:rPr lang="en-US" sz="1400" i="1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hot</a:t>
                      </a:r>
                      <a:r>
                        <a:rPr lang="zh-CN" sz="1400" i="1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面授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zh-CN" sz="1400" kern="1200" dirty="0" smtClean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天</a:t>
                      </a:r>
                    </a:p>
                  </a:txBody>
                  <a:tcPr marL="57314" marR="57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3099" y="1517134"/>
            <a:ext cx="64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New Horizons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公开课系列 （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7-8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月份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20699" y="2311400"/>
          <a:ext cx="8001002" cy="1620851"/>
        </p:xfrm>
        <a:graphic>
          <a:graphicData uri="http://schemas.openxmlformats.org/drawingml/2006/table">
            <a:tbl>
              <a:tblPr/>
              <a:tblGrid>
                <a:gridCol w="2671804"/>
                <a:gridCol w="2867303"/>
                <a:gridCol w="1391043"/>
                <a:gridCol w="1070852"/>
              </a:tblGrid>
              <a:tr h="286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7.8-9.8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每周四晚上（</a:t>
                      </a: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20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：</a:t>
                      </a: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00-21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：</a:t>
                      </a: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00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Microsoft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活动目录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On Line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免费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7.2-7.30 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每周四晚上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(20:00-21:00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Docker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公益大讲堂实战操作篇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 - 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第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6-10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期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On Line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免费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8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月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6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号开始每周四晚上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(20:00-21:00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 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决战大数据“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Spark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纯实战”公益大讲坛</a:t>
                      </a: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- 30</a:t>
                      </a: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期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On Line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免费</a:t>
                      </a:r>
                      <a:endParaRPr lang="zh-CN" sz="14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8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月</a:t>
                      </a: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14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号（</a:t>
                      </a:r>
                      <a:r>
                        <a:rPr lang="en-US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14:00-17:00</a:t>
                      </a: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）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提升沟通技巧（性格色彩探讨）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面授（上海）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1F497D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免费</a:t>
                      </a:r>
                      <a:endParaRPr lang="zh-CN" sz="14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51560" marR="51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99" y="1886466"/>
            <a:ext cx="208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latin typeface="楷体" pitchFamily="49" charset="-122"/>
                <a:ea typeface="楷体" pitchFamily="49" charset="-122"/>
              </a:rPr>
              <a:t>免费课程</a:t>
            </a:r>
            <a:r>
              <a:rPr lang="en-US" altLang="zh-CN" b="1" u="sng" dirty="0" smtClean="0">
                <a:latin typeface="楷体" pitchFamily="49" charset="-122"/>
                <a:ea typeface="楷体" pitchFamily="49" charset="-122"/>
              </a:rPr>
              <a:t>:</a:t>
            </a:r>
            <a:endParaRPr lang="zh-CN" altLang="en-US" b="1" u="sng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99" y="40711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 smtClean="0">
                <a:latin typeface="楷体" pitchFamily="49" charset="-122"/>
                <a:ea typeface="楷体" pitchFamily="49" charset="-122"/>
              </a:rPr>
              <a:t>收费课程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3343275"/>
            <a:ext cx="1854200" cy="1854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4282" y="342879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《大数据之星</a:t>
            </a:r>
            <a:r>
              <a:rPr lang="en-US" altLang="zh-CN" b="1" dirty="0" smtClean="0"/>
              <a:t>-</a:t>
            </a:r>
            <a:r>
              <a:rPr lang="zh-CN" altLang="zh-CN" b="1" dirty="0" smtClean="0"/>
              <a:t>年薪百万大数据纯实战班》</a:t>
            </a:r>
            <a:r>
              <a:rPr lang="en-US" altLang="zh-CN" b="1" dirty="0" smtClean="0"/>
              <a:t>- </a:t>
            </a:r>
            <a:r>
              <a:rPr lang="zh-CN" altLang="en-US" b="1" dirty="0" smtClean="0"/>
              <a:t>公开课程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34372"/>
              </p:ext>
            </p:extLst>
          </p:nvPr>
        </p:nvGraphicFramePr>
        <p:xfrm>
          <a:off x="428596" y="1114410"/>
          <a:ext cx="8286808" cy="2789012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27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New  Horizons </a:t>
                      </a:r>
                      <a:r>
                        <a:rPr lang="zh-CN" alt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携手王家林老师定期推出</a:t>
                      </a:r>
                      <a:endParaRPr lang="en-US" altLang="zh-CN" sz="3400" b="1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楷体" pitchFamily="49" charset="-122"/>
                        <a:cs typeface="Arial Unicode MS" pitchFamily="34" charset="-122"/>
                      </a:endParaRPr>
                    </a:p>
                    <a:p>
                      <a:pPr algn="ctr" fontAlgn="ctr"/>
                      <a:r>
                        <a:rPr lang="zh-CN" alt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大数据公开课</a:t>
                      </a:r>
                      <a:endParaRPr lang="en-US" altLang="zh-CN" sz="3400" b="1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楷体" pitchFamily="49" charset="-122"/>
                        <a:cs typeface="Arial Unicode MS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王家林亲授全部课程！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连续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天（每天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个小时）大数据纯实战训练营和为期一年的大数据实战技术答疑服务（王家林亲自答疑，您身边最为专业的大数据技术实战顾问！）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加上</a:t>
                      </a:r>
                      <a:r>
                        <a:rPr lang="en-US" altLang="zh-CN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个月内每周四晚上为期</a:t>
                      </a:r>
                      <a:r>
                        <a:rPr lang="en-US" altLang="zh-CN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个小时的在线课程，让您一举站在大数据制高点上，笑傲大数据时代！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全面覆盖</a:t>
                      </a:r>
                      <a:r>
                        <a:rPr kumimoji="0" lang="en-US" altLang="zh-CN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Hadoop&amp;Yarn&amp;Spark&amp;R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语言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&amp;Machine Learning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企业级最佳实践！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97" marR="7697" marT="92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604" y="3943354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15-19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   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25-29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24-28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  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26-30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 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25-29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en-US" altLang="zh-CN" sz="16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 2016</a:t>
            </a:r>
            <a:r>
              <a:rPr lang="zh-CN" altLang="en-US" sz="16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年</a:t>
            </a:r>
            <a:r>
              <a:rPr lang="en-US" altLang="zh-CN" sz="1600" dirty="0" smtClean="0"/>
              <a:t> 1</a:t>
            </a:r>
            <a:r>
              <a:rPr lang="zh-CN" altLang="zh-CN" sz="1600" dirty="0" smtClean="0"/>
              <a:t>月</a:t>
            </a:r>
            <a:r>
              <a:rPr lang="en-US" altLang="zh-CN" sz="1600" dirty="0" smtClean="0"/>
              <a:t>23-27</a:t>
            </a:r>
            <a:r>
              <a:rPr lang="zh-CN" altLang="zh-CN" sz="1600" dirty="0" smtClean="0"/>
              <a:t>日</a:t>
            </a:r>
            <a:r>
              <a:rPr lang="en-US" altLang="zh-CN" sz="1600" dirty="0" smtClean="0"/>
              <a:t>       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zh-CN" altLang="en-US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857288" y="5860828"/>
            <a:ext cx="9144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hlinkClick r:id="rId4"/>
              </a:rPr>
              <a:t>报名咨询联系：</a:t>
            </a:r>
            <a:endParaRPr lang="en-US" altLang="zh-CN" sz="1600" b="1" dirty="0" smtClean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hlinkClick r:id="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hlinkClick r:id=""/>
              </a:rPr>
              <a:t>Sally.zhang@nhshanghai.com.cn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关注微信号：</a:t>
            </a:r>
            <a:r>
              <a:rPr lang="en-US" altLang="zh-CN" sz="1600" b="1" dirty="0" err="1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NewHorizonsSH</a:t>
            </a:r>
            <a:endParaRPr lang="en-US" altLang="zh-CN" sz="1600" b="1" dirty="0" smtClean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交流群：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426483100  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电话：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18501773122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4" y="5229238"/>
            <a:ext cx="1676797" cy="1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0100" y="4114805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课程安排：</a:t>
            </a:r>
            <a:endParaRPr lang="en-US" altLang="zh-CN" sz="1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endParaRPr lang="zh-CN" altLang="en-US" sz="1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Picture 15" descr="NH_logo_color_Tit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1516" y="0"/>
            <a:ext cx="1472484" cy="8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28685"/>
            <a:ext cx="7827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+mn-lt"/>
                <a:ea typeface="楷体" pitchFamily="49" charset="-122"/>
              </a:rPr>
              <a:t>      New Horizons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携手王家林老师特别推出免费在线课堂：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决胜大数据时代</a:t>
            </a:r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期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纯实战”公益大讲坛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课程时间： 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号开始，每周四晚上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8:00-9:00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3348016"/>
            <a:ext cx="3961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期：通过案例实战掌握高可用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HA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下的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集群部署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编程模型内幕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内核运行内幕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SQL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Hive on Spark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Streaming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GraphX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SparkR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 Spark on Tachyon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期：通过案例实战掌握运维和调优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任务调度系统内幕深度揭秘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Shuffle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存储系统内幕深度揭秘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on Yarn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on 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Mesos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3348016"/>
            <a:ext cx="3792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Logistic Regression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SVM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SVM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ALS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ALS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KMeans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LDA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LDA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pipeline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pipeline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vector&amp;matrix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期：决策树实战详解与源码揭秘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期：组合学习实战详解与源码揭秘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算法评测实战详解与源码揭秘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算法优化实战详解</a:t>
            </a: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8663" y="2657470"/>
            <a:ext cx="764664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交流群：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426483100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，微信号：</a:t>
            </a:r>
            <a:r>
              <a:rPr lang="en-US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NewHorizonsShanghai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获取课程通道信息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3600452"/>
            <a:ext cx="1854200" cy="1854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4282" y="342879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《大数据之星</a:t>
            </a:r>
            <a:r>
              <a:rPr lang="en-US" altLang="zh-CN" b="1" dirty="0" smtClean="0"/>
              <a:t>-</a:t>
            </a:r>
            <a:r>
              <a:rPr lang="zh-CN" altLang="zh-CN" b="1" dirty="0" smtClean="0"/>
              <a:t>年薪百万大数据纯实战班》</a:t>
            </a:r>
            <a:r>
              <a:rPr lang="en-US" altLang="zh-CN" b="1" dirty="0" smtClean="0"/>
              <a:t>- </a:t>
            </a:r>
            <a:r>
              <a:rPr lang="zh-CN" altLang="en-US" b="1" dirty="0" smtClean="0"/>
              <a:t>在线免费课堂</a:t>
            </a:r>
            <a:r>
              <a:rPr lang="en-US" altLang="zh-CN" b="1" dirty="0" smtClean="0"/>
              <a:t> </a:t>
            </a:r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4" y="5400689"/>
            <a:ext cx="1676797" cy="1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NH_logo_color_Ti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0"/>
            <a:ext cx="1500166" cy="8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885" y="1498542"/>
            <a:ext cx="8490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200" dirty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Spark</a:t>
            </a:r>
            <a:r>
              <a:rPr lang="zh-CN" altLang="zh-CN" sz="3200" dirty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纯实战”公益大讲坛</a:t>
            </a:r>
            <a:r>
              <a:rPr lang="en-US" altLang="zh-CN" sz="3200" dirty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altLang="en-US" sz="3200" dirty="0" smtClean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3200" dirty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 smtClean="0">
                <a:solidFill>
                  <a:srgbClr val="0A3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期 </a:t>
            </a:r>
            <a:endParaRPr lang="en-US" altLang="zh-CN" sz="3200" dirty="0" smtClean="0">
              <a:solidFill>
                <a:srgbClr val="0A31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ngti SC Regular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Songti SC Regular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</a:t>
            </a:r>
            <a:endParaRPr 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24235" y="4427676"/>
            <a:ext cx="4313078" cy="2328724"/>
          </a:xfrm>
          <a:prstGeom prst="rect">
            <a:avLst/>
          </a:prstGeom>
          <a:solidFill>
            <a:schemeClr val="bg1"/>
          </a:solidFill>
          <a:ln w="3175">
            <a:solidFill>
              <a:srgbClr val="0A31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课程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主题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16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1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期：通过案例实战掌握高可用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HA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下的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Spark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集群部署</a:t>
            </a:r>
          </a:p>
          <a:p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2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期：通过案例实战掌握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Spark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编程模型内幕</a:t>
            </a:r>
          </a:p>
          <a:p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第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期：通过案例实战掌握</a:t>
            </a:r>
            <a:r>
              <a:rPr lang="en-US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Spark</a:t>
            </a:r>
            <a:r>
              <a:rPr lang="zh-CN" altLang="zh-CN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内核运行内幕</a:t>
            </a:r>
          </a:p>
          <a:p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4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期：通过案例实战掌握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Spark SQL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600" dirty="0" err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DataFrame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）</a:t>
            </a:r>
          </a:p>
          <a:p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5</a:t>
            </a:r>
            <a:r>
              <a:rPr lang="zh-CN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期：通过案例实战掌握</a:t>
            </a:r>
            <a:r>
              <a:rPr lang="en-US" altLang="zh-CN" sz="16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Hive on Spark</a:t>
            </a:r>
            <a:endParaRPr lang="zh-CN" altLang="zh-CN" sz="16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endParaRPr lang="en-US" altLang="zh-CN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93" y="2221958"/>
            <a:ext cx="2011906" cy="19906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71529" y="4427676"/>
            <a:ext cx="4239451" cy="2230608"/>
          </a:xfrm>
          <a:prstGeom prst="rect">
            <a:avLst/>
          </a:prstGeom>
          <a:solidFill>
            <a:schemeClr val="bg1"/>
          </a:solidFill>
          <a:ln w="3175">
            <a:solidFill>
              <a:srgbClr val="0A31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王家林老师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New Horizons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特聘专家讲师</a:t>
            </a:r>
            <a:endParaRPr lang="en-US" altLang="zh-CN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王家林：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Docker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Android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技术中国区布道师。在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Hadoop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Android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Docker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等方面有丰富的源码、实务和性能优化经验。彻底研究了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从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0.5.0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1.1.0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共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18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个版本的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源码。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最佳畅销书《大数据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企业级实战》作者，电子书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《Spark </a:t>
            </a:r>
            <a:r>
              <a:rPr lang="en-US" altLang="zh-CN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GraphX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大规模图计算和图挖掘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》、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Spark</a:t>
            </a:r>
            <a:r>
              <a:rPr lang="ar-SA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实战高手之路》的作者，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《Machine Learning on Spark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彻底揭秘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作者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24235" y="3395240"/>
            <a:ext cx="2297430" cy="9144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A31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环节一：内容分享</a:t>
            </a:r>
            <a:endPara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环节二：自由提问</a:t>
            </a:r>
            <a:endParaRPr 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59446" y="2303675"/>
            <a:ext cx="3823934" cy="9144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A31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课程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时间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en-US" altLang="zh-CN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号</a:t>
            </a:r>
            <a:r>
              <a:rPr lang="zh-CN" altLang="en-US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每周四晚上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sv-SE" altLang="zh-CN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00</a:t>
            </a:r>
            <a:r>
              <a:rPr lang="en-US" altLang="zh-CN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9</a:t>
            </a:r>
            <a:r>
              <a:rPr lang="sv-SE" altLang="zh-CN" b="1" dirty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en-US" altLang="zh-CN" b="1" dirty="0" smtClean="0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00</a:t>
            </a:r>
            <a:endParaRPr lang="en-US" b="1" dirty="0">
              <a:solidFill>
                <a:srgbClr val="FF66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6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410732"/>
            <a:ext cx="1854200" cy="185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32390"/>
            <a:ext cx="9144000" cy="625610"/>
          </a:xfrm>
          <a:prstGeom prst="rect">
            <a:avLst/>
          </a:prstGeom>
          <a:solidFill>
            <a:srgbClr val="0A3165"/>
          </a:solidFill>
          <a:ln>
            <a:solidFill>
              <a:srgbClr val="0A31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18"/>
          <p:cNvSpPr txBox="1"/>
          <p:nvPr/>
        </p:nvSpPr>
        <p:spPr>
          <a:xfrm>
            <a:off x="246412" y="6352517"/>
            <a:ext cx="863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</a:rPr>
              <a:t>交流群：</a:t>
            </a:r>
            <a:r>
              <a:rPr lang="en-US" sz="1400" dirty="0" smtClean="0">
                <a:solidFill>
                  <a:schemeClr val="bg1"/>
                </a:solidFill>
              </a:rPr>
              <a:t>426483100                     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微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信：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NewHorizonsShanghai                     </a:t>
            </a:r>
            <a:r>
              <a:rPr lang="en-US" sz="1400" dirty="0" smtClean="0">
                <a:solidFill>
                  <a:schemeClr val="bg1"/>
                </a:solidFill>
              </a:rPr>
              <a:t>www.nhshanghai.com.cn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1496536"/>
            <a:ext cx="618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楷体" pitchFamily="49" charset="-122"/>
              </a:rPr>
              <a:t>      New Horizons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携手王家林老师特别推出：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决胜大数据时代</a:t>
            </a:r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期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纯实战”公益大讲坛</a:t>
            </a: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课程时间： 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号开始，每周四晚上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8:00-9:00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" y="3378200"/>
            <a:ext cx="3961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期：通过案例实战掌握高可用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HA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下的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集群部署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编程模型内幕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内核运行内幕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SQL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Hive on Spark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Streaming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GraphX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SparkR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 Spark on Tachyon</a:t>
            </a:r>
            <a:endParaRPr lang="zh-CN" altLang="zh-CN" sz="1200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期：通过案例实战掌握运维和调优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任务调度系统内幕深度揭秘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Shuffle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存储系统内幕深度揭秘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on Yarn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Spark on 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Mesos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内幕深度揭秘</a:t>
            </a:r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3416301"/>
            <a:ext cx="3792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Logistic Regression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SVM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SVM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ALS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ALS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KMeans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22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LDA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23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LDA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pipeline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pipeline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进阶详解与源码揭秘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26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 </a:t>
            </a:r>
            <a:r>
              <a:rPr lang="en-US" altLang="zh-CN" sz="1200" dirty="0" err="1" smtClean="0">
                <a:latin typeface="楷体" pitchFamily="49" charset="-122"/>
                <a:ea typeface="楷体" pitchFamily="49" charset="-122"/>
              </a:rPr>
              <a:t>vector&amp;matrix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27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期：决策树实战详解与源码揭秘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28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期：组合学习实战详解与源码揭秘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29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算法评测实战详解与源码揭秘</a:t>
            </a:r>
          </a:p>
          <a:p>
            <a:pPr lvl="0"/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期：</a:t>
            </a:r>
            <a:r>
              <a:rPr lang="en-US" altLang="zh-CN" sz="1200" dirty="0" smtClean="0">
                <a:latin typeface="楷体" pitchFamily="49" charset="-122"/>
                <a:ea typeface="楷体" pitchFamily="49" charset="-122"/>
              </a:rPr>
              <a:t>ML</a:t>
            </a:r>
            <a:r>
              <a:rPr lang="zh-CN" altLang="zh-CN" sz="1200" dirty="0" smtClean="0">
                <a:latin typeface="楷体" pitchFamily="49" charset="-122"/>
                <a:ea typeface="楷体" pitchFamily="49" charset="-122"/>
              </a:rPr>
              <a:t>算法优化实战详解</a:t>
            </a:r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6300" y="2895600"/>
            <a:ext cx="578716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交流群：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426483100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，微信号：</a:t>
            </a:r>
            <a:r>
              <a:rPr lang="en-US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NewHorizonsShanghai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3343275"/>
            <a:ext cx="1854200" cy="18542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4282" y="342879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《大数据之星</a:t>
            </a:r>
            <a:r>
              <a:rPr lang="en-US" altLang="zh-CN" b="1" dirty="0" smtClean="0"/>
              <a:t>-</a:t>
            </a:r>
            <a:r>
              <a:rPr lang="zh-CN" altLang="zh-CN" b="1" dirty="0" smtClean="0"/>
              <a:t>年薪百万大数据纯实战班》</a:t>
            </a:r>
            <a:r>
              <a:rPr lang="en-US" altLang="zh-CN" b="1" dirty="0" smtClean="0"/>
              <a:t>- </a:t>
            </a:r>
            <a:r>
              <a:rPr lang="zh-CN" altLang="en-US" b="1" dirty="0" smtClean="0"/>
              <a:t>公开课程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16613"/>
              </p:ext>
            </p:extLst>
          </p:nvPr>
        </p:nvGraphicFramePr>
        <p:xfrm>
          <a:off x="428596" y="1114410"/>
          <a:ext cx="8286808" cy="2789012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2789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New  Horizons </a:t>
                      </a:r>
                      <a:r>
                        <a:rPr lang="zh-CN" alt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携手王家林老师定期推出</a:t>
                      </a:r>
                      <a:endParaRPr lang="en-US" altLang="zh-CN" sz="3400" b="1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楷体" pitchFamily="49" charset="-122"/>
                        <a:cs typeface="Arial Unicode MS" pitchFamily="34" charset="-122"/>
                      </a:endParaRPr>
                    </a:p>
                    <a:p>
                      <a:pPr algn="ctr" fontAlgn="ctr"/>
                      <a:r>
                        <a:rPr lang="zh-CN" altLang="en-US" sz="3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楷体" pitchFamily="49" charset="-122"/>
                          <a:cs typeface="Arial Unicode MS" pitchFamily="34" charset="-122"/>
                        </a:rPr>
                        <a:t>大数据公开课</a:t>
                      </a:r>
                      <a:endParaRPr lang="en-US" altLang="zh-CN" sz="3400" b="1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楷体" pitchFamily="49" charset="-122"/>
                        <a:cs typeface="Arial Unicode MS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王家林亲授全部课程！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连续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天（每天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个小时）大数据纯实战训练营和为期一年的大数据实战技术答疑服务（王家林亲自答疑，您身边最为专业的大数据技术实战顾问！）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加上</a:t>
                      </a:r>
                      <a:r>
                        <a:rPr lang="en-US" altLang="zh-CN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个月内每周四晚上为期</a:t>
                      </a:r>
                      <a:r>
                        <a:rPr lang="en-US" altLang="zh-CN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900" b="1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个小时的在线课程，让您一举站在大数据制高点上，笑傲大数据时代！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全面覆盖</a:t>
                      </a:r>
                      <a:r>
                        <a:rPr kumimoji="0" lang="en-US" altLang="zh-CN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Hadoop&amp;Yarn&amp;Spark&amp;R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语言</a:t>
                      </a:r>
                      <a:r>
                        <a:rPr kumimoji="0" lang="en-US" altLang="zh-CN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&amp;Machine Learning</a:t>
                      </a:r>
                      <a:r>
                        <a:rPr kumimoji="0" lang="zh-CN" alt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Arial" panose="020B0604020202020204" pitchFamily="34" charset="0"/>
                        </a:rPr>
                        <a:t>企业级最佳实践！</a:t>
                      </a:r>
                      <a:endParaRPr kumimoji="0" lang="en-US" altLang="zh-CN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97" marR="7697" marT="92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604" y="3943354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15-19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   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25-29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24-28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  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26-30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 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25-29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日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en-US" altLang="zh-CN" sz="16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 2016</a:t>
            </a:r>
            <a:r>
              <a:rPr lang="zh-CN" altLang="en-US" sz="16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年</a:t>
            </a:r>
            <a:r>
              <a:rPr lang="en-US" altLang="zh-CN" sz="1600" dirty="0" smtClean="0"/>
              <a:t> 1</a:t>
            </a:r>
            <a:r>
              <a:rPr lang="zh-CN" altLang="zh-CN" sz="1600" dirty="0" smtClean="0"/>
              <a:t>月</a:t>
            </a:r>
            <a:r>
              <a:rPr lang="en-US" altLang="zh-CN" sz="1600" dirty="0" smtClean="0"/>
              <a:t>23-27</a:t>
            </a:r>
            <a:r>
              <a:rPr lang="zh-CN" altLang="zh-CN" sz="1600" dirty="0" smtClean="0"/>
              <a:t>日</a:t>
            </a:r>
            <a:r>
              <a:rPr lang="en-US" altLang="zh-CN" sz="1600" dirty="0" smtClean="0"/>
              <a:t>          </a:t>
            </a:r>
            <a:r>
              <a:rPr lang="en-US" altLang="zh-CN" sz="1600" dirty="0" err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 Unicode MS" pitchFamily="34" charset="-122"/>
              </a:rPr>
              <a:t>决胜Hadoop&amp;Spark大数据时代</a:t>
            </a:r>
            <a:endParaRPr lang="zh-CN" altLang="en-US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857288" y="5860828"/>
            <a:ext cx="9144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hlinkClick r:id="rId4"/>
              </a:rPr>
              <a:t>报名咨询联系：</a:t>
            </a:r>
            <a:endParaRPr lang="en-US" altLang="zh-CN" sz="1600" b="1" dirty="0" smtClean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hlinkClick r:id="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hlinkClick r:id=""/>
              </a:rPr>
              <a:t>Sally.zhang@nhshanghai.com.cn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关注微信号：</a:t>
            </a:r>
            <a:r>
              <a:rPr lang="en-US" altLang="zh-CN" sz="1600" b="1" dirty="0" err="1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NewHorizonsSH</a:t>
            </a:r>
            <a:endParaRPr lang="en-US" altLang="zh-CN" sz="1600" b="1" dirty="0" smtClean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交流群：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426483100  </a:t>
            </a:r>
            <a:r>
              <a:rPr lang="zh-CN" altLang="en-US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电话：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18501773122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4" y="5229238"/>
            <a:ext cx="1676797" cy="1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0100" y="4114805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课程安排：</a:t>
            </a:r>
            <a:endParaRPr lang="en-US" altLang="zh-CN" sz="1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endParaRPr lang="zh-CN" altLang="en-US" sz="1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Picture 15" descr="NH_logo_color_Tit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1516" y="0"/>
            <a:ext cx="1472484" cy="8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457200" y="2071909"/>
            <a:ext cx="8229600" cy="2465614"/>
          </a:xfrm>
        </p:spPr>
        <p:txBody>
          <a:bodyPr/>
          <a:lstStyle/>
          <a:p>
            <a:endParaRPr lang="en-US" altLang="zh-CN" sz="4400" dirty="0" smtClean="0"/>
          </a:p>
          <a:p>
            <a:r>
              <a:rPr lang="zh-CN" altLang="zh-CN" sz="4400" dirty="0" smtClean="0"/>
              <a:t>通过</a:t>
            </a:r>
            <a:r>
              <a:rPr lang="zh-CN" altLang="zh-CN" sz="4400" dirty="0"/>
              <a:t>案例实战掌握</a:t>
            </a:r>
            <a:r>
              <a:rPr lang="en-US" altLang="zh-CN" sz="4400" dirty="0"/>
              <a:t>Spark</a:t>
            </a:r>
            <a:r>
              <a:rPr lang="zh-CN" altLang="zh-CN" sz="4400" dirty="0"/>
              <a:t>内核运行内幕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57200" y="4475842"/>
            <a:ext cx="8229600" cy="38100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anose="020B0604020202020204" pitchFamily="34" charset="-128"/>
              </a:rPr>
              <a:t>New Horizons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anose="020B0604020202020204" pitchFamily="34" charset="-128"/>
              </a:rPr>
              <a:t>特聘专家老师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anose="020B0604020202020204" pitchFamily="34" charset="-128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anose="020B0604020202020204" pitchFamily="34" charset="-128"/>
              </a:rPr>
              <a:t>王家林老师</a:t>
            </a:r>
            <a:endParaRPr 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919288"/>
            <a:ext cx="8204284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12950"/>
            <a:ext cx="826932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0223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 smtClean="0"/>
              <a:t>sc.textFile</a:t>
            </a:r>
            <a:r>
              <a:rPr lang="en-US" altLang="zh-CN" sz="1600" dirty="0" smtClean="0"/>
              <a:t>(“</a:t>
            </a:r>
            <a:r>
              <a:rPr lang="en-US" altLang="zh-CN" sz="1600" dirty="0" err="1" smtClean="0"/>
              <a:t>hdfs</a:t>
            </a:r>
            <a:r>
              <a:rPr lang="en-US" altLang="zh-CN" sz="1600" dirty="0" smtClean="0"/>
              <a:t>://...”).</a:t>
            </a:r>
            <a:r>
              <a:rPr lang="en-US" altLang="zh-CN" sz="1600" dirty="0" err="1" smtClean="0"/>
              <a:t>flatMap</a:t>
            </a:r>
            <a:r>
              <a:rPr lang="en-US" altLang="zh-CN" sz="1600" dirty="0" smtClean="0"/>
              <a:t>(</a:t>
            </a:r>
            <a:r>
              <a:rPr lang="en-US" altLang="zh-CN" sz="1600" dirty="0"/>
              <a:t>_</a:t>
            </a:r>
            <a:r>
              <a:rPr lang="en-US" altLang="zh-CN" sz="1600" dirty="0" smtClean="0"/>
              <a:t>.split(“ ”)).map(_, 1).</a:t>
            </a:r>
            <a:r>
              <a:rPr lang="en-US" altLang="zh-CN" sz="1600" dirty="0" err="1" smtClean="0"/>
              <a:t>reduceByKey</a:t>
            </a:r>
            <a:r>
              <a:rPr lang="en-US" altLang="zh-CN" sz="1600" dirty="0" smtClean="0"/>
              <a:t>(_ + _).map(x =&gt; (x._2, x._1)).</a:t>
            </a:r>
            <a:r>
              <a:rPr lang="en-US" altLang="zh-CN" sz="1600" dirty="0" err="1" smtClean="0"/>
              <a:t>sortByKey</a:t>
            </a:r>
            <a:r>
              <a:rPr lang="en-US" altLang="zh-CN" sz="1600" dirty="0" smtClean="0"/>
              <a:t>(false).map(x =&gt; (x._2, </a:t>
            </a:r>
            <a:r>
              <a:rPr lang="en-US" altLang="zh-CN" sz="1600" dirty="0" smtClean="0"/>
              <a:t>x</a:t>
            </a:r>
            <a:r>
              <a:rPr lang="en-US" altLang="zh-CN" sz="1600" dirty="0"/>
              <a:t>.</a:t>
            </a:r>
            <a:r>
              <a:rPr lang="en-US" altLang="zh-CN" sz="1600" dirty="0" smtClean="0"/>
              <a:t>_1</a:t>
            </a:r>
            <a:r>
              <a:rPr lang="en-US" altLang="zh-CN" sz="1600" dirty="0" smtClean="0"/>
              <a:t>)).</a:t>
            </a:r>
            <a:r>
              <a:rPr lang="en-US" altLang="zh-CN" sz="1600" dirty="0" err="1" smtClean="0"/>
              <a:t>saveAsTextFile</a:t>
            </a:r>
            <a:r>
              <a:rPr lang="en-US" altLang="zh-CN" sz="1600" dirty="0" smtClean="0"/>
              <a:t>(“</a:t>
            </a:r>
            <a:r>
              <a:rPr lang="en-US" altLang="zh-CN" sz="1600" dirty="0" err="1" smtClean="0"/>
              <a:t>hdfs</a:t>
            </a:r>
            <a:r>
              <a:rPr lang="en-US" altLang="zh-CN" sz="1600" dirty="0" smtClean="0"/>
              <a:t>://…")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3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dministrator\AppData\Roaming\Tencent\Users\1740415547\QQ\WinTemp\RichOle\]7Q_~HW629ODD3[@]5[Q~%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8107"/>
            <a:ext cx="7543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PowerPoint template">
  <a:themeElements>
    <a:clrScheme name="自定义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nterio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nd Slide_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40F3F983AF745B29025C1BC33AC82" ma:contentTypeVersion="1" ma:contentTypeDescription="Create a new document." ma:contentTypeScope="" ma:versionID="dd6fa7a6ce3ff9a2a332067407871339">
  <xsd:schema xmlns:xsd="http://www.w3.org/2001/XMLSchema" xmlns:xs="http://www.w3.org/2001/XMLSchema" xmlns:p="http://schemas.microsoft.com/office/2006/metadata/properties" xmlns:ns3="c95047bb-8a96-4571-8723-4b44edfbb085" targetNamespace="http://schemas.microsoft.com/office/2006/metadata/properties" ma:root="true" ma:fieldsID="56cdbc760bdab2c456103410fd0a3d2e" ns3:_="">
    <xsd:import namespace="c95047bb-8a96-4571-8723-4b44edfbb08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047bb-8a96-4571-8723-4b44edfbb0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EE22A8-DE06-4402-B799-5A8473120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4C21B-292F-4F6F-B331-968B95D28D5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5047bb-8a96-4571-8723-4b44edfbb0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C7AC8B-A4C4-45F1-8ED5-FC5EC194F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047bb-8a96-4571-8723-4b44edfbb0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PowerPoint template.potx</Template>
  <TotalTime>5282</TotalTime>
  <Words>1431</Words>
  <Application>Microsoft Office PowerPoint</Application>
  <PresentationFormat>全屏显示(4:3)</PresentationFormat>
  <Paragraphs>176</Paragraphs>
  <Slides>18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2013 PowerPoint template</vt:lpstr>
      <vt:lpstr>1_Interior Slides</vt:lpstr>
      <vt:lpstr>End Slide_2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Vazquez, Shirley</dc:creator>
  <cp:lastModifiedBy>2012</cp:lastModifiedBy>
  <cp:revision>104</cp:revision>
  <cp:lastPrinted>2011-12-21T16:20:08Z</cp:lastPrinted>
  <dcterms:created xsi:type="dcterms:W3CDTF">2013-08-13T15:44:17Z</dcterms:created>
  <dcterms:modified xsi:type="dcterms:W3CDTF">2015-08-20T11:54:28Z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0x010100C1C40F3F983AF745B29025C1BC33AC82</vt:lpwstr>
  </property>
</Properties>
</file>