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1" r:id="rId2"/>
    <p:sldId id="262" r:id="rId3"/>
    <p:sldId id="258" r:id="rId4"/>
    <p:sldId id="265" r:id="rId5"/>
    <p:sldId id="266" r:id="rId6"/>
    <p:sldId id="257" r:id="rId7"/>
    <p:sldId id="267" r:id="rId8"/>
    <p:sldId id="268" r:id="rId9"/>
    <p:sldId id="269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94" autoAdjust="0"/>
    <p:restoredTop sz="96673" autoAdjust="0"/>
  </p:normalViewPr>
  <p:slideViewPr>
    <p:cSldViewPr>
      <p:cViewPr>
        <p:scale>
          <a:sx n="81" d="100"/>
          <a:sy n="81" d="100"/>
        </p:scale>
        <p:origin x="-1782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E7E055-184A-456D-9E43-9936463F6606}" type="datetimeFigureOut">
              <a:rPr lang="zh-CN" altLang="en-US" smtClean="0"/>
              <a:pPr/>
              <a:t>2015/10/27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5F5B0-83E4-4E48-A243-C36F55B238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897771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6802" name="备注占位符 2"/>
          <p:cNvSpPr>
            <a:spLocks noGrp="1"/>
          </p:cNvSpPr>
          <p:nvPr>
            <p:ph type="body" idx="1"/>
          </p:nvPr>
        </p:nvSpPr>
        <p:spPr bwMode="auto">
          <a:xfrm>
            <a:off x="685480" y="4400934"/>
            <a:ext cx="5487041" cy="359970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zh-CN" altLang="en-US" smtClean="0">
              <a:latin typeface="Arial" charset="0"/>
            </a:endParaRPr>
          </a:p>
        </p:txBody>
      </p:sp>
      <p:sp>
        <p:nvSpPr>
          <p:cNvPr id="76803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Arial" charset="0"/>
              <a:buNone/>
            </a:pPr>
            <a:fld id="{7AB8B085-2494-4882-ACED-2D8CF6A42B56}" type="slidenum">
              <a:rPr lang="en-US" altLang="zh-CN" smtClean="0">
                <a:latin typeface="Arial" charset="0"/>
                <a:ea typeface="宋体" charset="-122"/>
              </a:rPr>
              <a:pPr>
                <a:buFont typeface="Arial" charset="0"/>
                <a:buNone/>
              </a:pPr>
              <a:t>1</a:t>
            </a:fld>
            <a:endParaRPr lang="en-US" altLang="zh-CN" sz="1300" smtClean="0">
              <a:latin typeface="Arial" charset="0"/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685480" y="4342450"/>
            <a:ext cx="5487041" cy="411582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zh-CN" altLang="zh-CN" dirty="0">
              <a:latin typeface="+mn-lt"/>
            </a:endParaRPr>
          </a:p>
        </p:txBody>
      </p:sp>
      <p:sp>
        <p:nvSpPr>
          <p:cNvPr id="100355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Arial" charset="0"/>
              <a:buNone/>
            </a:pPr>
            <a:fld id="{6A5782BF-ED9A-44A3-89E9-A3E69E15D2CC}" type="slidenum">
              <a:rPr lang="zh-CN" altLang="en-US" smtClean="0">
                <a:solidFill>
                  <a:srgbClr val="000000"/>
                </a:solidFill>
                <a:latin typeface="Arial" charset="0"/>
                <a:ea typeface="宋体" charset="-122"/>
              </a:rPr>
              <a:pPr>
                <a:buFont typeface="Arial" charset="0"/>
                <a:buNone/>
              </a:pPr>
              <a:t>6</a:t>
            </a:fld>
            <a:endParaRPr lang="zh-CN" altLang="en-US" smtClean="0">
              <a:solidFill>
                <a:srgbClr val="000000"/>
              </a:solidFill>
              <a:latin typeface="Arial" charset="0"/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685480" y="4342450"/>
            <a:ext cx="5487041" cy="411582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zh-CN" altLang="zh-CN" dirty="0">
              <a:latin typeface="+mn-lt"/>
            </a:endParaRPr>
          </a:p>
        </p:txBody>
      </p:sp>
      <p:sp>
        <p:nvSpPr>
          <p:cNvPr id="100355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Arial" charset="0"/>
              <a:buNone/>
            </a:pPr>
            <a:fld id="{6A5782BF-ED9A-44A3-89E9-A3E69E15D2CC}" type="slidenum">
              <a:rPr lang="zh-CN" altLang="en-US" smtClean="0">
                <a:solidFill>
                  <a:srgbClr val="000000"/>
                </a:solidFill>
                <a:latin typeface="Arial" charset="0"/>
                <a:ea typeface="宋体" charset="-122"/>
              </a:rPr>
              <a:pPr>
                <a:buFont typeface="Arial" charset="0"/>
                <a:buNone/>
              </a:pPr>
              <a:t>7</a:t>
            </a:fld>
            <a:endParaRPr lang="zh-CN" altLang="en-US" smtClean="0">
              <a:solidFill>
                <a:srgbClr val="000000"/>
              </a:solidFill>
              <a:latin typeface="Arial" charset="0"/>
              <a:ea typeface="宋体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5031-6E7E-47E9-8A5C-902C7C8DF714}" type="datetimeFigureOut">
              <a:rPr lang="zh-CN" altLang="en-US" smtClean="0"/>
              <a:pPr/>
              <a:t>2015/10/27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A25-33C2-463E-85EB-992CBF88FCF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5031-6E7E-47E9-8A5C-902C7C8DF714}" type="datetimeFigureOut">
              <a:rPr lang="zh-CN" altLang="en-US" smtClean="0"/>
              <a:pPr/>
              <a:t>2015/10/27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A25-33C2-463E-85EB-992CBF88FCF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5031-6E7E-47E9-8A5C-902C7C8DF714}" type="datetimeFigureOut">
              <a:rPr lang="zh-CN" altLang="en-US" smtClean="0"/>
              <a:pPr/>
              <a:t>2015/10/27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A25-33C2-463E-85EB-992CBF88FCF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5031-6E7E-47E9-8A5C-902C7C8DF714}" type="datetimeFigureOut">
              <a:rPr lang="zh-CN" altLang="en-US" smtClean="0"/>
              <a:pPr/>
              <a:t>2015/10/27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A25-33C2-463E-85EB-992CBF88FCF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5031-6E7E-47E9-8A5C-902C7C8DF714}" type="datetimeFigureOut">
              <a:rPr lang="zh-CN" altLang="en-US" smtClean="0"/>
              <a:pPr/>
              <a:t>2015/10/27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A25-33C2-463E-85EB-992CBF88FCF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5031-6E7E-47E9-8A5C-902C7C8DF714}" type="datetimeFigureOut">
              <a:rPr lang="zh-CN" altLang="en-US" smtClean="0"/>
              <a:pPr/>
              <a:t>2015/10/27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A25-33C2-463E-85EB-992CBF88FCF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5031-6E7E-47E9-8A5C-902C7C8DF714}" type="datetimeFigureOut">
              <a:rPr lang="zh-CN" altLang="en-US" smtClean="0"/>
              <a:pPr/>
              <a:t>2015/10/27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A25-33C2-463E-85EB-992CBF88FCF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5031-6E7E-47E9-8A5C-902C7C8DF714}" type="datetimeFigureOut">
              <a:rPr lang="zh-CN" altLang="en-US" smtClean="0"/>
              <a:pPr/>
              <a:t>2015/10/27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A25-33C2-463E-85EB-992CBF88FCF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5031-6E7E-47E9-8A5C-902C7C8DF714}" type="datetimeFigureOut">
              <a:rPr lang="zh-CN" altLang="en-US" smtClean="0"/>
              <a:pPr/>
              <a:t>2015/10/27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A25-33C2-463E-85EB-992CBF88FCF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5031-6E7E-47E9-8A5C-902C7C8DF714}" type="datetimeFigureOut">
              <a:rPr lang="zh-CN" altLang="en-US" smtClean="0"/>
              <a:pPr/>
              <a:t>2015/10/27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A25-33C2-463E-85EB-992CBF88FCF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5031-6E7E-47E9-8A5C-902C7C8DF714}" type="datetimeFigureOut">
              <a:rPr lang="zh-CN" altLang="en-US" smtClean="0"/>
              <a:pPr/>
              <a:t>2015/10/27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A25-33C2-463E-85EB-992CBF88FCF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55031-6E7E-47E9-8A5C-902C7C8DF714}" type="datetimeFigureOut">
              <a:rPr lang="zh-CN" altLang="en-US" smtClean="0"/>
              <a:pPr/>
              <a:t>2015/10/27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4FA25-33C2-463E-85EB-992CBF88FCF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13.jpeg"/><Relationship Id="rId5" Type="http://schemas.openxmlformats.org/officeDocument/2006/relationships/image" Target="../media/image8.jpeg"/><Relationship Id="rId10" Type="http://schemas.openxmlformats.org/officeDocument/2006/relationships/image" Target="../media/image12.jpeg"/><Relationship Id="rId4" Type="http://schemas.openxmlformats.org/officeDocument/2006/relationships/image" Target="../media/image7.wmf"/><Relationship Id="rId9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9.wmf"/><Relationship Id="rId12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3.bin"/><Relationship Id="rId5" Type="http://schemas.openxmlformats.org/officeDocument/2006/relationships/image" Target="../media/image7.wmf"/><Relationship Id="rId10" Type="http://schemas.openxmlformats.org/officeDocument/2006/relationships/image" Target="../media/image3.pn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Box 2"/>
          <p:cNvSpPr>
            <a:spLocks noChangeArrowheads="1"/>
          </p:cNvSpPr>
          <p:nvPr/>
        </p:nvSpPr>
        <p:spPr bwMode="auto">
          <a:xfrm>
            <a:off x="0" y="2276475"/>
            <a:ext cx="9144000" cy="2400657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150000"/>
              </a:lnSpc>
              <a:buFont typeface="Arial" charset="0"/>
              <a:buNone/>
            </a:pPr>
            <a:r>
              <a:rPr lang="zh-CN" altLang="en-US" sz="5000" b="1" dirty="0" smtClean="0">
                <a:solidFill>
                  <a:schemeClr val="bg1"/>
                </a:solidFill>
                <a:latin typeface="黑体" pitchFamily="49" charset="-122"/>
                <a:ea typeface="黑体" pitchFamily="49" charset="-122"/>
                <a:sym typeface="微软雅黑" pitchFamily="34" charset="-122"/>
              </a:rPr>
              <a:t>中国联通物联网平台</a:t>
            </a:r>
            <a:endParaRPr lang="en-US" altLang="zh-CN" sz="5000" b="1" dirty="0" smtClean="0">
              <a:solidFill>
                <a:schemeClr val="bg1"/>
              </a:solidFill>
              <a:latin typeface="黑体" pitchFamily="49" charset="-122"/>
              <a:ea typeface="黑体" pitchFamily="49" charset="-122"/>
              <a:sym typeface="微软雅黑" pitchFamily="34" charset="-122"/>
            </a:endParaRPr>
          </a:p>
          <a:p>
            <a:pPr algn="ctr" eaLnBrk="0" hangingPunct="0">
              <a:lnSpc>
                <a:spcPct val="150000"/>
              </a:lnSpc>
              <a:buFont typeface="Arial" charset="0"/>
              <a:buNone/>
            </a:pPr>
            <a:r>
              <a:rPr lang="zh-CN" altLang="en-US" sz="5000" b="1" dirty="0" smtClean="0">
                <a:solidFill>
                  <a:schemeClr val="bg1"/>
                </a:solidFill>
                <a:latin typeface="黑体" pitchFamily="49" charset="-122"/>
                <a:ea typeface="黑体" pitchFamily="49" charset="-122"/>
                <a:sym typeface="微软雅黑" pitchFamily="34" charset="-122"/>
              </a:rPr>
              <a:t>组网方式介绍</a:t>
            </a:r>
            <a:endParaRPr lang="en-US" altLang="zh-CN" sz="3200" b="1" dirty="0">
              <a:solidFill>
                <a:schemeClr val="bg1"/>
              </a:solidFill>
              <a:latin typeface="黑体" pitchFamily="49" charset="-122"/>
              <a:ea typeface="黑体" pitchFamily="49" charset="-122"/>
              <a:sym typeface="微软雅黑" pitchFamily="34" charset="-122"/>
            </a:endParaRPr>
          </a:p>
        </p:txBody>
      </p:sp>
      <p:sp>
        <p:nvSpPr>
          <p:cNvPr id="75778" name="文本框 1"/>
          <p:cNvSpPr txBox="1">
            <a:spLocks noChangeArrowheads="1"/>
          </p:cNvSpPr>
          <p:nvPr/>
        </p:nvSpPr>
        <p:spPr bwMode="auto">
          <a:xfrm>
            <a:off x="2987675" y="5405438"/>
            <a:ext cx="417661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buFont typeface="Arial" charset="0"/>
              <a:buNone/>
            </a:pPr>
            <a:r>
              <a:rPr lang="zh-CN" altLang="en-US" b="1" dirty="0">
                <a:latin typeface="黑体" pitchFamily="49" charset="-122"/>
                <a:ea typeface="黑体" pitchFamily="49" charset="-122"/>
              </a:rPr>
              <a:t>中国</a:t>
            </a:r>
            <a:r>
              <a:rPr lang="zh-CN" altLang="en-US" b="1" dirty="0" smtClean="0">
                <a:latin typeface="黑体" pitchFamily="49" charset="-122"/>
                <a:ea typeface="黑体" pitchFamily="49" charset="-122"/>
              </a:rPr>
              <a:t>联通广东省分公司物联网中心</a:t>
            </a:r>
            <a:endParaRPr lang="en-US" altLang="zh-CN" b="1" dirty="0">
              <a:latin typeface="黑体" pitchFamily="49" charset="-122"/>
              <a:ea typeface="黑体" pitchFamily="49" charset="-122"/>
            </a:endParaRPr>
          </a:p>
          <a:p>
            <a:pPr algn="ctr" eaLnBrk="0" hangingPunct="0">
              <a:buFont typeface="Arial" charset="0"/>
              <a:buNone/>
            </a:pPr>
            <a:r>
              <a:rPr lang="en-US" altLang="zh-CN" b="1" dirty="0">
                <a:latin typeface="黑体" pitchFamily="49" charset="-122"/>
                <a:ea typeface="黑体" pitchFamily="49" charset="-122"/>
              </a:rPr>
              <a:t>2015.10</a:t>
            </a:r>
            <a:endParaRPr lang="zh-CN" altLang="en-US" b="1" dirty="0"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4" name="Picture 3" descr="C:\Users\vivianting\Desktop\123413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25" y="214313"/>
            <a:ext cx="1487488" cy="103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组网方式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dirty="0"/>
              <a:t>1</a:t>
            </a:r>
            <a:r>
              <a:rPr lang="zh-CN" altLang="en-US" dirty="0" smtClean="0"/>
              <a:t>、公网接入－共享</a:t>
            </a:r>
            <a:r>
              <a:rPr lang="en-US" altLang="zh-CN" dirty="0" smtClean="0"/>
              <a:t>APN</a:t>
            </a:r>
          </a:p>
          <a:p>
            <a:pPr>
              <a:buNone/>
            </a:pPr>
            <a:r>
              <a:rPr lang="en-US" altLang="zh-CN" dirty="0" smtClean="0"/>
              <a:t>2</a:t>
            </a:r>
            <a:r>
              <a:rPr lang="zh-CN" altLang="en-US" dirty="0" smtClean="0"/>
              <a:t>、公网接入</a:t>
            </a:r>
            <a:r>
              <a:rPr lang="en-US" altLang="zh-CN" dirty="0" smtClean="0"/>
              <a:t>—</a:t>
            </a:r>
            <a:r>
              <a:rPr lang="zh-CN" altLang="en-US" dirty="0" smtClean="0"/>
              <a:t>独</a:t>
            </a:r>
            <a:r>
              <a:rPr lang="zh-CN" altLang="en-US" dirty="0"/>
              <a:t>享</a:t>
            </a:r>
            <a:r>
              <a:rPr lang="en-US" altLang="zh-CN" dirty="0" smtClean="0"/>
              <a:t>APN</a:t>
            </a:r>
          </a:p>
          <a:p>
            <a:pPr>
              <a:buNone/>
            </a:pPr>
            <a:r>
              <a:rPr lang="en-US" altLang="zh-CN" dirty="0" smtClean="0"/>
              <a:t>3</a:t>
            </a:r>
            <a:r>
              <a:rPr lang="zh-CN" altLang="en-US" dirty="0" smtClean="0"/>
              <a:t>、公网接入－访问内网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4</a:t>
            </a:r>
            <a:r>
              <a:rPr lang="zh-CN" altLang="en-US" dirty="0" smtClean="0"/>
              <a:t>、专线接入－访问专网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5</a:t>
            </a:r>
            <a:r>
              <a:rPr lang="zh-CN" altLang="en-US" dirty="0" smtClean="0"/>
              <a:t>、专线接入－访问公网</a:t>
            </a:r>
            <a:endParaRPr lang="en-US" altLang="zh-CN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01" name="标题 1"/>
          <p:cNvSpPr txBox="1">
            <a:spLocks/>
          </p:cNvSpPr>
          <p:nvPr/>
        </p:nvSpPr>
        <p:spPr bwMode="auto">
          <a:xfrm>
            <a:off x="539750" y="333375"/>
            <a:ext cx="71151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buFont typeface="Arial" charset="0"/>
              <a:buNone/>
            </a:pPr>
            <a:r>
              <a:rPr lang="zh-CN" altLang="en-US" sz="24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  <a:sym typeface="华文中宋"/>
              </a:rPr>
              <a:t>方式</a:t>
            </a:r>
            <a:r>
              <a:rPr lang="en-US" altLang="zh-CN" sz="24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  <a:sym typeface="华文中宋"/>
              </a:rPr>
              <a:t>1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  <a:sym typeface="华文中宋"/>
              </a:rPr>
              <a:t>：公网接入－共享</a:t>
            </a:r>
            <a:r>
              <a:rPr lang="en-US" altLang="zh-CN" sz="24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  <a:sym typeface="华文中宋"/>
              </a:rPr>
              <a:t>APN</a:t>
            </a:r>
            <a:endParaRPr lang="zh-CN" altLang="en-US" sz="2400" b="1" dirty="0">
              <a:solidFill>
                <a:srgbClr val="C00000"/>
              </a:solidFill>
              <a:latin typeface="微软雅黑" pitchFamily="34" charset="-122"/>
              <a:ea typeface="微软雅黑" pitchFamily="34" charset="-122"/>
              <a:sym typeface="华文中宋"/>
            </a:endParaRPr>
          </a:p>
        </p:txBody>
      </p:sp>
      <p:sp>
        <p:nvSpPr>
          <p:cNvPr id="99" name="五边形 98"/>
          <p:cNvSpPr/>
          <p:nvPr/>
        </p:nvSpPr>
        <p:spPr>
          <a:xfrm>
            <a:off x="179512" y="3214643"/>
            <a:ext cx="1528763" cy="439737"/>
          </a:xfrm>
          <a:prstGeom prst="homePlate">
            <a:avLst>
              <a:gd name="adj" fmla="val 2161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8" tIns="45684" rIns="91368" bIns="45684" anchor="ctr"/>
          <a:lstStyle/>
          <a:p>
            <a:pPr marL="285524" indent="-285524" eaLnBrk="0" hangingPunct="0">
              <a:buFont typeface="Wingdings" pitchFamily="2" charset="2"/>
              <a:buChar char="l"/>
              <a:defRPr/>
            </a:pPr>
            <a:r>
              <a:rPr lang="zh-CN" altLang="en-US" sz="1600" b="1" dirty="0" smtClean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业务场景</a:t>
            </a:r>
            <a:endParaRPr lang="zh-CN" altLang="en-US" sz="1600" b="1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1404" name="Text Box 15"/>
          <p:cNvSpPr txBox="1">
            <a:spLocks noChangeArrowheads="1"/>
          </p:cNvSpPr>
          <p:nvPr/>
        </p:nvSpPr>
        <p:spPr bwMode="auto">
          <a:xfrm>
            <a:off x="466725" y="3646443"/>
            <a:ext cx="8426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2F4D71">
                <a:alpha val="50000"/>
              </a:srgb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 typeface="Arial" charset="0"/>
              <a:buNone/>
            </a:pPr>
            <a:r>
              <a:rPr lang="zh-CN" altLang="en-US" sz="1800" dirty="0" smtClean="0">
                <a:sym typeface="Times New Roman" pitchFamily="18" charset="0"/>
              </a:rPr>
              <a:t>适合绝大多数物联网应用场景，通过公网接入方式进行互联网访问。</a:t>
            </a:r>
            <a:endParaRPr lang="en-US" altLang="zh-CN" sz="1800" dirty="0">
              <a:sym typeface="Times New Roman" pitchFamily="18" charset="0"/>
            </a:endParaRPr>
          </a:p>
        </p:txBody>
      </p:sp>
      <p:sp>
        <p:nvSpPr>
          <p:cNvPr id="101" name="五边形 100"/>
          <p:cNvSpPr/>
          <p:nvPr/>
        </p:nvSpPr>
        <p:spPr>
          <a:xfrm>
            <a:off x="179512" y="4145121"/>
            <a:ext cx="1528763" cy="439737"/>
          </a:xfrm>
          <a:prstGeom prst="homePlate">
            <a:avLst>
              <a:gd name="adj" fmla="val 2161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8" tIns="45684" rIns="91368" bIns="45684" anchor="ctr"/>
          <a:lstStyle/>
          <a:p>
            <a:pPr marL="285524" indent="-285524" eaLnBrk="0" hangingPunct="0">
              <a:buFont typeface="Wingdings" pitchFamily="2" charset="2"/>
              <a:buChar char="l"/>
              <a:defRPr/>
            </a:pPr>
            <a:r>
              <a:rPr lang="zh-CN" altLang="en-US" sz="1600" b="1" dirty="0" smtClean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组网说明</a:t>
            </a:r>
            <a:endParaRPr lang="zh-CN" altLang="en-US" sz="1600" b="1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1406" name="Text Box 15"/>
          <p:cNvSpPr txBox="1">
            <a:spLocks noChangeArrowheads="1"/>
          </p:cNvSpPr>
          <p:nvPr/>
        </p:nvSpPr>
        <p:spPr bwMode="auto">
          <a:xfrm>
            <a:off x="251520" y="4584858"/>
            <a:ext cx="8892480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2F4D71">
                <a:alpha val="50000"/>
              </a:srgbClr>
            </a:prstShdw>
          </a:effec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1400" dirty="0" smtClean="0">
                <a:sym typeface="Times New Roman" pitchFamily="18" charset="0"/>
              </a:rPr>
              <a:t>网络接入：物联网终端通过</a:t>
            </a:r>
            <a:r>
              <a:rPr lang="zh-CN" altLang="en-US" sz="1400" dirty="0" smtClean="0">
                <a:solidFill>
                  <a:srgbClr val="FF0000"/>
                </a:solidFill>
                <a:sym typeface="Times New Roman" pitchFamily="18" charset="0"/>
              </a:rPr>
              <a:t>通用</a:t>
            </a:r>
            <a:r>
              <a:rPr lang="en-US" altLang="zh-CN" sz="1400" dirty="0" smtClean="0">
                <a:solidFill>
                  <a:srgbClr val="FF0000"/>
                </a:solidFill>
                <a:sym typeface="Times New Roman" pitchFamily="18" charset="0"/>
              </a:rPr>
              <a:t>APN</a:t>
            </a:r>
            <a:r>
              <a:rPr lang="zh-CN" altLang="en-US" sz="1400" dirty="0" smtClean="0">
                <a:solidFill>
                  <a:srgbClr val="FF0000"/>
                </a:solidFill>
                <a:sym typeface="Times New Roman" pitchFamily="18" charset="0"/>
              </a:rPr>
              <a:t>域名</a:t>
            </a:r>
            <a:r>
              <a:rPr lang="en-US" altLang="zh-CN" sz="1400" dirty="0" smtClean="0"/>
              <a:t>UNIM2M.GZM2MAPN</a:t>
            </a:r>
            <a:r>
              <a:rPr lang="zh-CN" altLang="en-US" sz="1400" dirty="0" smtClean="0"/>
              <a:t>访问网络，</a:t>
            </a:r>
            <a:r>
              <a:rPr lang="zh-CN" altLang="en-US" sz="1400" dirty="0" smtClean="0">
                <a:sym typeface="Times New Roman" pitchFamily="18" charset="0"/>
              </a:rPr>
              <a:t>由</a:t>
            </a:r>
            <a:r>
              <a:rPr lang="en-US" altLang="zh-CN" sz="1400" dirty="0" smtClean="0">
                <a:sym typeface="Times New Roman" pitchFamily="18" charset="0"/>
              </a:rPr>
              <a:t>M-GGSN</a:t>
            </a:r>
            <a:r>
              <a:rPr lang="zh-CN" altLang="en-US" sz="1400" dirty="0">
                <a:sym typeface="Times New Roman" pitchFamily="18" charset="0"/>
              </a:rPr>
              <a:t>分配动态</a:t>
            </a:r>
            <a:r>
              <a:rPr lang="en-US" altLang="zh-CN" sz="1400" dirty="0">
                <a:sym typeface="Times New Roman" pitchFamily="18" charset="0"/>
              </a:rPr>
              <a:t>IP</a:t>
            </a:r>
            <a:r>
              <a:rPr lang="zh-CN" altLang="en-US" sz="1400" dirty="0">
                <a:sym typeface="Times New Roman" pitchFamily="18" charset="0"/>
              </a:rPr>
              <a:t>地址（</a:t>
            </a:r>
            <a:r>
              <a:rPr lang="en-US" altLang="zh-CN" sz="1400" dirty="0" smtClean="0">
                <a:sym typeface="Times New Roman" pitchFamily="18" charset="0"/>
              </a:rPr>
              <a:t>10.</a:t>
            </a:r>
            <a:r>
              <a:rPr lang="zh-CN" altLang="en-US" sz="1400" dirty="0" smtClean="0">
                <a:sym typeface="Times New Roman" pitchFamily="18" charset="0"/>
              </a:rPr>
              <a:t>开头的私有地址），通过</a:t>
            </a:r>
            <a:r>
              <a:rPr lang="zh-CN" altLang="en-US" sz="1400" dirty="0">
                <a:sym typeface="Times New Roman" pitchFamily="18" charset="0"/>
              </a:rPr>
              <a:t>防火墙</a:t>
            </a:r>
            <a:r>
              <a:rPr lang="en-US" altLang="zh-CN" sz="1400" dirty="0">
                <a:sym typeface="Times New Roman" pitchFamily="18" charset="0"/>
              </a:rPr>
              <a:t>NAT</a:t>
            </a:r>
            <a:r>
              <a:rPr lang="zh-CN" altLang="en-US" sz="1400" dirty="0" smtClean="0">
                <a:sym typeface="Times New Roman" pitchFamily="18" charset="0"/>
              </a:rPr>
              <a:t>转换成公网地址后访问互联网。</a:t>
            </a:r>
            <a:endParaRPr lang="en-US" altLang="zh-CN" sz="1400" dirty="0" smtClean="0">
              <a:sym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zh-CN" altLang="zh-CN" sz="1400" dirty="0" smtClean="0"/>
              <a:t>客户如果需要进行终端间点到点通信，必须经过客户服务器转发</a:t>
            </a:r>
            <a:r>
              <a:rPr lang="zh-CN" altLang="en-US" sz="1400" dirty="0" smtClean="0"/>
              <a:t>，</a:t>
            </a:r>
            <a:r>
              <a:rPr lang="en-US" altLang="zh-CN" sz="1400" dirty="0" smtClean="0"/>
              <a:t> GGSN</a:t>
            </a:r>
            <a:r>
              <a:rPr lang="zh-CN" altLang="zh-CN" sz="1400" dirty="0" smtClean="0"/>
              <a:t>按照局数据规范是对每个</a:t>
            </a:r>
            <a:r>
              <a:rPr lang="en-US" altLang="zh-CN" sz="1400" dirty="0" smtClean="0"/>
              <a:t>APN</a:t>
            </a:r>
            <a:r>
              <a:rPr lang="zh-CN" altLang="zh-CN" sz="1400" dirty="0" smtClean="0"/>
              <a:t>都关闭了终端间互访功能。 </a:t>
            </a:r>
          </a:p>
        </p:txBody>
      </p:sp>
      <p:sp>
        <p:nvSpPr>
          <p:cNvPr id="103" name="五边形 102"/>
          <p:cNvSpPr/>
          <p:nvPr/>
        </p:nvSpPr>
        <p:spPr>
          <a:xfrm>
            <a:off x="251520" y="5663237"/>
            <a:ext cx="1528763" cy="439737"/>
          </a:xfrm>
          <a:prstGeom prst="homePlate">
            <a:avLst>
              <a:gd name="adj" fmla="val 2161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8" tIns="45684" rIns="91368" bIns="45684" anchor="ctr"/>
          <a:lstStyle/>
          <a:p>
            <a:pPr marL="285524" indent="-285524" eaLnBrk="0" hangingPunct="0">
              <a:buFont typeface="Wingdings" pitchFamily="2" charset="2"/>
              <a:buChar char="l"/>
              <a:defRPr/>
            </a:pPr>
            <a:r>
              <a:rPr lang="zh-CN" altLang="en-US" sz="1600" b="1" dirty="0" smtClean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业务流程</a:t>
            </a:r>
            <a:endParaRPr lang="zh-CN" altLang="en-US" sz="1600" b="1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4" name="Text Box 15"/>
          <p:cNvSpPr txBox="1">
            <a:spLocks noChangeArrowheads="1"/>
          </p:cNvSpPr>
          <p:nvPr/>
        </p:nvSpPr>
        <p:spPr bwMode="auto">
          <a:xfrm>
            <a:off x="483295" y="6095037"/>
            <a:ext cx="84264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2F4D71">
                <a:alpha val="50000"/>
              </a:srgb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 typeface="Arial" charset="0"/>
              <a:buNone/>
            </a:pPr>
            <a:r>
              <a:rPr lang="en-US" altLang="zh-CN" sz="1800" dirty="0" smtClean="0">
                <a:sym typeface="Times New Roman" pitchFamily="18" charset="0"/>
              </a:rPr>
              <a:t>『</a:t>
            </a:r>
            <a:r>
              <a:rPr lang="en-US" altLang="zh-CN" dirty="0" smtClean="0">
                <a:sym typeface="Times New Roman" pitchFamily="18" charset="0"/>
              </a:rPr>
              <a:t>M2M</a:t>
            </a:r>
            <a:r>
              <a:rPr lang="zh-CN" altLang="en-US" sz="1800" dirty="0" smtClean="0">
                <a:sym typeface="Times New Roman" pitchFamily="18" charset="0"/>
              </a:rPr>
              <a:t>终端</a:t>
            </a:r>
            <a:r>
              <a:rPr lang="en-US" altLang="zh-CN" sz="1800" dirty="0">
                <a:sym typeface="Times New Roman" pitchFamily="18" charset="0"/>
              </a:rPr>
              <a:t>』</a:t>
            </a:r>
            <a:r>
              <a:rPr lang="zh-CN" altLang="en-US" sz="1800" dirty="0">
                <a:sym typeface="Times New Roman" pitchFamily="18" charset="0"/>
              </a:rPr>
              <a:t>→</a:t>
            </a:r>
            <a:r>
              <a:rPr lang="en-US" altLang="zh-CN" sz="1800" dirty="0">
                <a:sym typeface="Times New Roman" pitchFamily="18" charset="0"/>
              </a:rPr>
              <a:t> </a:t>
            </a:r>
            <a:r>
              <a:rPr lang="en-US" altLang="zh-CN" sz="1800" dirty="0" smtClean="0">
                <a:sym typeface="Times New Roman" pitchFamily="18" charset="0"/>
              </a:rPr>
              <a:t>『</a:t>
            </a:r>
            <a:r>
              <a:rPr lang="zh-CN" altLang="en-US" sz="1800" dirty="0" smtClean="0">
                <a:sym typeface="Times New Roman" pitchFamily="18" charset="0"/>
              </a:rPr>
              <a:t>联通移动网络</a:t>
            </a:r>
            <a:r>
              <a:rPr lang="en-US" altLang="zh-CN" sz="1800" dirty="0" smtClean="0">
                <a:sym typeface="Times New Roman" pitchFamily="18" charset="0"/>
              </a:rPr>
              <a:t>』</a:t>
            </a:r>
            <a:r>
              <a:rPr lang="zh-CN" altLang="en-US" sz="1800" dirty="0" smtClean="0">
                <a:sym typeface="Times New Roman" pitchFamily="18" charset="0"/>
              </a:rPr>
              <a:t> →</a:t>
            </a:r>
            <a:r>
              <a:rPr lang="en-US" altLang="zh-CN" sz="1800" dirty="0" smtClean="0">
                <a:sym typeface="Times New Roman" pitchFamily="18" charset="0"/>
              </a:rPr>
              <a:t> 『</a:t>
            </a:r>
            <a:r>
              <a:rPr lang="zh-CN" altLang="en-US" sz="1800" dirty="0" smtClean="0">
                <a:sym typeface="Times New Roman" pitchFamily="18" charset="0"/>
              </a:rPr>
              <a:t>物联网专用网元</a:t>
            </a:r>
            <a:r>
              <a:rPr lang="en-US" altLang="zh-CN" sz="1800" dirty="0" smtClean="0">
                <a:sym typeface="Times New Roman" pitchFamily="18" charset="0"/>
              </a:rPr>
              <a:t>』</a:t>
            </a:r>
            <a:r>
              <a:rPr lang="zh-CN" altLang="en-US" sz="1800" dirty="0" smtClean="0">
                <a:sym typeface="Times New Roman" pitchFamily="18" charset="0"/>
              </a:rPr>
              <a:t> </a:t>
            </a:r>
            <a:r>
              <a:rPr lang="zh-CN" altLang="en-US" sz="1800" dirty="0">
                <a:sym typeface="Times New Roman" pitchFamily="18" charset="0"/>
              </a:rPr>
              <a:t>→</a:t>
            </a:r>
            <a:r>
              <a:rPr lang="en-US" altLang="zh-CN" sz="1800" dirty="0">
                <a:sym typeface="Times New Roman" pitchFamily="18" charset="0"/>
              </a:rPr>
              <a:t> 『</a:t>
            </a:r>
            <a:r>
              <a:rPr lang="zh-CN" altLang="en-US" sz="1800" dirty="0" smtClean="0">
                <a:sym typeface="Times New Roman" pitchFamily="18" charset="0"/>
              </a:rPr>
              <a:t>互联网</a:t>
            </a:r>
            <a:r>
              <a:rPr lang="zh-CN" altLang="en-US" dirty="0">
                <a:sym typeface="Times New Roman" pitchFamily="18" charset="0"/>
              </a:rPr>
              <a:t>出口</a:t>
            </a:r>
            <a:r>
              <a:rPr lang="en-US" altLang="zh-CN" dirty="0">
                <a:sym typeface="Times New Roman" pitchFamily="18" charset="0"/>
              </a:rPr>
              <a:t>』 </a:t>
            </a:r>
            <a:r>
              <a:rPr lang="zh-CN" altLang="en-US" dirty="0">
                <a:sym typeface="Times New Roman" pitchFamily="18" charset="0"/>
              </a:rPr>
              <a:t>→</a:t>
            </a:r>
            <a:r>
              <a:rPr lang="en-US" altLang="zh-CN" dirty="0">
                <a:sym typeface="Times New Roman" pitchFamily="18" charset="0"/>
              </a:rPr>
              <a:t> </a:t>
            </a:r>
            <a:r>
              <a:rPr lang="en-US" altLang="zh-CN" dirty="0" smtClean="0">
                <a:sym typeface="Times New Roman" pitchFamily="18" charset="0"/>
              </a:rPr>
              <a:t>『</a:t>
            </a:r>
            <a:r>
              <a:rPr lang="zh-CN" altLang="en-US" dirty="0" smtClean="0">
                <a:sym typeface="Times New Roman" pitchFamily="18" charset="0"/>
              </a:rPr>
              <a:t>互联网应用</a:t>
            </a:r>
            <a:r>
              <a:rPr lang="en-US" altLang="zh-CN" dirty="0" smtClean="0">
                <a:sym typeface="Times New Roman" pitchFamily="18" charset="0"/>
              </a:rPr>
              <a:t>』</a:t>
            </a:r>
            <a:endParaRPr lang="en-US" altLang="zh-CN" sz="1800" dirty="0">
              <a:sym typeface="Times New Roman" pitchFamily="18" charset="0"/>
            </a:endParaRPr>
          </a:p>
        </p:txBody>
      </p:sp>
      <p:grpSp>
        <p:nvGrpSpPr>
          <p:cNvPr id="44" name="组合 43"/>
          <p:cNvGrpSpPr/>
          <p:nvPr/>
        </p:nvGrpSpPr>
        <p:grpSpPr>
          <a:xfrm>
            <a:off x="611560" y="1124744"/>
            <a:ext cx="7467600" cy="1645151"/>
            <a:chOff x="611560" y="1124744"/>
            <a:chExt cx="7467600" cy="1645151"/>
          </a:xfrm>
        </p:grpSpPr>
        <p:pic>
          <p:nvPicPr>
            <p:cNvPr id="2058" name="Picture 10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11560" y="1124744"/>
              <a:ext cx="7467600" cy="154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860032" y="2204864"/>
              <a:ext cx="613024" cy="306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08" name="直接连接符 107"/>
            <p:cNvCxnSpPr/>
            <p:nvPr/>
          </p:nvCxnSpPr>
          <p:spPr>
            <a:xfrm>
              <a:off x="5148064" y="1916832"/>
              <a:ext cx="0" cy="360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TextBox 108"/>
            <p:cNvSpPr txBox="1"/>
            <p:nvPr/>
          </p:nvSpPr>
          <p:spPr>
            <a:xfrm>
              <a:off x="4716016" y="2492896"/>
              <a:ext cx="8980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200" b="1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防火墙</a:t>
              </a:r>
              <a:r>
                <a:rPr lang="en-US" altLang="zh-CN" sz="1200" b="1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FW</a:t>
              </a:r>
              <a:endParaRPr lang="zh-CN" altLang="en-US" sz="1200" b="1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919753"/>
            <a:ext cx="7467600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1" name="组合 40"/>
          <p:cNvGrpSpPr/>
          <p:nvPr/>
        </p:nvGrpSpPr>
        <p:grpSpPr>
          <a:xfrm>
            <a:off x="4572000" y="1711841"/>
            <a:ext cx="898003" cy="853063"/>
            <a:chOff x="4716016" y="1916832"/>
            <a:chExt cx="898003" cy="853063"/>
          </a:xfrm>
        </p:grpSpPr>
        <p:pic>
          <p:nvPicPr>
            <p:cNvPr id="43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860032" y="2204864"/>
              <a:ext cx="613024" cy="306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44" name="直接连接符 43"/>
            <p:cNvCxnSpPr/>
            <p:nvPr/>
          </p:nvCxnSpPr>
          <p:spPr>
            <a:xfrm>
              <a:off x="5148064" y="1916832"/>
              <a:ext cx="0" cy="360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4716016" y="2492896"/>
              <a:ext cx="8980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200" b="1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防火墙</a:t>
              </a:r>
              <a:r>
                <a:rPr lang="en-US" altLang="zh-CN" sz="1200" b="1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FW</a:t>
              </a:r>
              <a:endParaRPr lang="zh-CN" altLang="en-US" sz="1200" b="1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101401" name="标题 1"/>
          <p:cNvSpPr txBox="1">
            <a:spLocks/>
          </p:cNvSpPr>
          <p:nvPr/>
        </p:nvSpPr>
        <p:spPr bwMode="auto">
          <a:xfrm>
            <a:off x="539750" y="333375"/>
            <a:ext cx="71151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buFont typeface="Arial" charset="0"/>
              <a:buNone/>
            </a:pPr>
            <a:r>
              <a:rPr lang="zh-CN" altLang="en-US" sz="24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  <a:sym typeface="华文中宋"/>
              </a:rPr>
              <a:t>方式</a:t>
            </a:r>
            <a:r>
              <a:rPr lang="en-US" altLang="zh-CN" sz="24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  <a:sym typeface="华文中宋"/>
              </a:rPr>
              <a:t>2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  <a:sym typeface="华文中宋"/>
              </a:rPr>
              <a:t>：公网接入－独享</a:t>
            </a:r>
            <a:r>
              <a:rPr lang="en-US" altLang="zh-CN" sz="24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  <a:sym typeface="华文中宋"/>
              </a:rPr>
              <a:t>APN</a:t>
            </a:r>
            <a:endParaRPr lang="zh-CN" altLang="en-US" sz="2400" b="1" dirty="0">
              <a:solidFill>
                <a:srgbClr val="C00000"/>
              </a:solidFill>
              <a:latin typeface="微软雅黑" pitchFamily="34" charset="-122"/>
              <a:ea typeface="微软雅黑" pitchFamily="34" charset="-122"/>
              <a:sym typeface="华文中宋"/>
            </a:endParaRPr>
          </a:p>
        </p:txBody>
      </p:sp>
      <p:sp>
        <p:nvSpPr>
          <p:cNvPr id="99" name="五边形 98"/>
          <p:cNvSpPr/>
          <p:nvPr/>
        </p:nvSpPr>
        <p:spPr>
          <a:xfrm>
            <a:off x="179512" y="3214643"/>
            <a:ext cx="1528763" cy="439737"/>
          </a:xfrm>
          <a:prstGeom prst="homePlate">
            <a:avLst>
              <a:gd name="adj" fmla="val 2161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8" tIns="45684" rIns="91368" bIns="45684" anchor="ctr"/>
          <a:lstStyle/>
          <a:p>
            <a:pPr marL="285524" indent="-285524" eaLnBrk="0" hangingPunct="0">
              <a:buFont typeface="Wingdings" pitchFamily="2" charset="2"/>
              <a:buChar char="l"/>
              <a:defRPr/>
            </a:pPr>
            <a:r>
              <a:rPr lang="zh-CN" altLang="en-US" sz="1600" b="1" dirty="0" smtClean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业务场景</a:t>
            </a:r>
            <a:endParaRPr lang="zh-CN" altLang="en-US" sz="1600" b="1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1404" name="Text Box 15"/>
          <p:cNvSpPr txBox="1">
            <a:spLocks noChangeArrowheads="1"/>
          </p:cNvSpPr>
          <p:nvPr/>
        </p:nvSpPr>
        <p:spPr bwMode="auto">
          <a:xfrm>
            <a:off x="466724" y="3646443"/>
            <a:ext cx="86772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2F4D71">
                <a:alpha val="50000"/>
              </a:srgbClr>
            </a:prstShdw>
          </a:effec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buFont typeface="Arial" charset="0"/>
              <a:buNone/>
            </a:pPr>
            <a:r>
              <a:rPr lang="zh-CN" altLang="en-US" sz="1600" dirty="0" smtClean="0">
                <a:sym typeface="Times New Roman" pitchFamily="18" charset="0"/>
              </a:rPr>
              <a:t>大客户，需要进行简单的公网白名单或者黑名单访问控制管理，限速管理，</a:t>
            </a:r>
            <a:r>
              <a:rPr lang="en-US" altLang="zh-CN" sz="1600" dirty="0" err="1" smtClean="0">
                <a:sym typeface="Times New Roman" pitchFamily="18" charset="0"/>
              </a:rPr>
              <a:t>Qos</a:t>
            </a:r>
            <a:r>
              <a:rPr lang="zh-CN" altLang="en-US" sz="1600" dirty="0" smtClean="0">
                <a:sym typeface="Times New Roman" pitchFamily="18" charset="0"/>
              </a:rPr>
              <a:t>保障等。</a:t>
            </a:r>
            <a:endParaRPr lang="en-US" altLang="zh-CN" sz="1600" dirty="0">
              <a:sym typeface="Times New Roman" pitchFamily="18" charset="0"/>
            </a:endParaRPr>
          </a:p>
        </p:txBody>
      </p:sp>
      <p:sp>
        <p:nvSpPr>
          <p:cNvPr id="101" name="五边形 100"/>
          <p:cNvSpPr/>
          <p:nvPr/>
        </p:nvSpPr>
        <p:spPr>
          <a:xfrm>
            <a:off x="179512" y="3999364"/>
            <a:ext cx="1528763" cy="439737"/>
          </a:xfrm>
          <a:prstGeom prst="homePlate">
            <a:avLst>
              <a:gd name="adj" fmla="val 2161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8" tIns="45684" rIns="91368" bIns="45684" anchor="ctr"/>
          <a:lstStyle/>
          <a:p>
            <a:pPr marL="285524" indent="-285524" eaLnBrk="0" hangingPunct="0">
              <a:buFont typeface="Wingdings" pitchFamily="2" charset="2"/>
              <a:buChar char="l"/>
              <a:defRPr/>
            </a:pPr>
            <a:r>
              <a:rPr lang="zh-CN" altLang="en-US" sz="1600" b="1" dirty="0" smtClean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组网说明</a:t>
            </a:r>
            <a:endParaRPr lang="zh-CN" altLang="en-US" sz="1600" b="1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1406" name="Text Box 15"/>
          <p:cNvSpPr txBox="1">
            <a:spLocks noChangeArrowheads="1"/>
          </p:cNvSpPr>
          <p:nvPr/>
        </p:nvSpPr>
        <p:spPr bwMode="auto">
          <a:xfrm>
            <a:off x="0" y="4439101"/>
            <a:ext cx="9143999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2F4D71">
                <a:alpha val="50000"/>
              </a:srgbClr>
            </a:prstShdw>
          </a:effec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1400" dirty="0" smtClean="0">
                <a:sym typeface="Times New Roman" pitchFamily="18" charset="0"/>
              </a:rPr>
              <a:t>网络接入：为客户分配</a:t>
            </a:r>
            <a:r>
              <a:rPr lang="zh-CN" altLang="en-US" sz="1400" dirty="0" smtClean="0">
                <a:solidFill>
                  <a:srgbClr val="FF0000"/>
                </a:solidFill>
                <a:sym typeface="Times New Roman" pitchFamily="18" charset="0"/>
              </a:rPr>
              <a:t>专用</a:t>
            </a:r>
            <a:r>
              <a:rPr lang="en-US" altLang="zh-CN" sz="1400" dirty="0" smtClean="0">
                <a:solidFill>
                  <a:srgbClr val="FF0000"/>
                </a:solidFill>
                <a:sym typeface="Times New Roman" pitchFamily="18" charset="0"/>
              </a:rPr>
              <a:t>APN</a:t>
            </a:r>
            <a:r>
              <a:rPr lang="zh-CN" altLang="en-US" sz="1400" dirty="0" smtClean="0">
                <a:solidFill>
                  <a:srgbClr val="FF0000"/>
                </a:solidFill>
                <a:sym typeface="Times New Roman" pitchFamily="18" charset="0"/>
              </a:rPr>
              <a:t>域名</a:t>
            </a:r>
            <a:r>
              <a:rPr lang="en-US" altLang="zh-CN" sz="1400" dirty="0" smtClean="0">
                <a:solidFill>
                  <a:srgbClr val="FF0000"/>
                </a:solidFill>
                <a:sym typeface="Times New Roman" pitchFamily="18" charset="0"/>
              </a:rPr>
              <a:t>GD***01.CLFU.NJM2MAPN</a:t>
            </a:r>
            <a:r>
              <a:rPr lang="zh-CN" altLang="en-US" sz="1400" dirty="0" smtClean="0">
                <a:sym typeface="Times New Roman" pitchFamily="18" charset="0"/>
              </a:rPr>
              <a:t>，指向公网，由</a:t>
            </a:r>
            <a:r>
              <a:rPr lang="en-US" altLang="zh-CN" sz="1400" dirty="0" smtClean="0">
                <a:sym typeface="Times New Roman" pitchFamily="18" charset="0"/>
              </a:rPr>
              <a:t>M-GGSN</a:t>
            </a:r>
            <a:r>
              <a:rPr lang="zh-CN" altLang="en-US" sz="1400" dirty="0" smtClean="0">
                <a:sym typeface="Times New Roman" pitchFamily="18" charset="0"/>
              </a:rPr>
              <a:t>分配动态</a:t>
            </a:r>
            <a:r>
              <a:rPr lang="en-US" altLang="zh-CN" sz="1400" dirty="0" smtClean="0">
                <a:sym typeface="Times New Roman" pitchFamily="18" charset="0"/>
              </a:rPr>
              <a:t>IP</a:t>
            </a:r>
            <a:r>
              <a:rPr lang="zh-CN" altLang="en-US" sz="1400" dirty="0" smtClean="0">
                <a:sym typeface="Times New Roman" pitchFamily="18" charset="0"/>
              </a:rPr>
              <a:t>地址，通过防火墙</a:t>
            </a:r>
            <a:r>
              <a:rPr lang="en-US" altLang="zh-CN" sz="1400" dirty="0" smtClean="0">
                <a:sym typeface="Times New Roman" pitchFamily="18" charset="0"/>
              </a:rPr>
              <a:t>NAT</a:t>
            </a:r>
            <a:r>
              <a:rPr lang="zh-CN" altLang="en-US" sz="1400" dirty="0" smtClean="0">
                <a:sym typeface="Times New Roman" pitchFamily="18" charset="0"/>
              </a:rPr>
              <a:t>转换公网地址后访问互联网。</a:t>
            </a:r>
            <a:endParaRPr lang="en-US" altLang="zh-CN" sz="1400" dirty="0" smtClean="0">
              <a:sym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zh-CN" altLang="en-US" sz="1400" dirty="0" smtClean="0">
                <a:sym typeface="Times New Roman" pitchFamily="18" charset="0"/>
              </a:rPr>
              <a:t>访问控制：</a:t>
            </a:r>
            <a:r>
              <a:rPr lang="en-US" altLang="zh-CN" sz="1400" dirty="0" smtClean="0">
                <a:sym typeface="Times New Roman" pitchFamily="18" charset="0"/>
              </a:rPr>
              <a:t> </a:t>
            </a:r>
            <a:r>
              <a:rPr lang="zh-CN" altLang="en-US" sz="1400" dirty="0" smtClean="0">
                <a:sym typeface="Times New Roman" pitchFamily="18" charset="0"/>
              </a:rPr>
              <a:t>通过</a:t>
            </a:r>
            <a:r>
              <a:rPr lang="en-US" altLang="zh-CN" sz="1400" dirty="0" smtClean="0">
                <a:sym typeface="Times New Roman" pitchFamily="18" charset="0"/>
              </a:rPr>
              <a:t>GGSN</a:t>
            </a:r>
            <a:r>
              <a:rPr lang="zh-CN" altLang="en-US" sz="1400" dirty="0" smtClean="0">
                <a:sym typeface="Times New Roman" pitchFamily="18" charset="0"/>
              </a:rPr>
              <a:t>进行白名单</a:t>
            </a:r>
            <a:r>
              <a:rPr lang="en-US" altLang="zh-CN" sz="1400" dirty="0" smtClean="0">
                <a:sym typeface="Times New Roman" pitchFamily="18" charset="0"/>
              </a:rPr>
              <a:t>/</a:t>
            </a:r>
            <a:r>
              <a:rPr lang="zh-CN" altLang="en-US" sz="1400" dirty="0" smtClean="0">
                <a:sym typeface="Times New Roman" pitchFamily="18" charset="0"/>
              </a:rPr>
              <a:t>黑名单管理，对系统</a:t>
            </a:r>
            <a:r>
              <a:rPr lang="zh-CN" altLang="zh-CN" sz="1400" dirty="0" smtClean="0">
                <a:sym typeface="Times New Roman" pitchFamily="18" charset="0"/>
              </a:rPr>
              <a:t>消耗大且后续可维护性差</a:t>
            </a:r>
            <a:r>
              <a:rPr lang="zh-CN" altLang="en-US" sz="1400" dirty="0" smtClean="0">
                <a:sym typeface="Times New Roman" pitchFamily="18" charset="0"/>
              </a:rPr>
              <a:t>，待物联网平台二期工程后（最迟</a:t>
            </a:r>
            <a:r>
              <a:rPr lang="en-US" altLang="zh-CN" sz="1400" dirty="0" smtClean="0">
                <a:sym typeface="Times New Roman" pitchFamily="18" charset="0"/>
              </a:rPr>
              <a:t>2016</a:t>
            </a:r>
            <a:r>
              <a:rPr lang="zh-CN" altLang="en-US" sz="1400" dirty="0" smtClean="0">
                <a:sym typeface="Times New Roman" pitchFamily="18" charset="0"/>
              </a:rPr>
              <a:t>年</a:t>
            </a:r>
            <a:r>
              <a:rPr lang="en-US" altLang="zh-CN" sz="1400" dirty="0" smtClean="0">
                <a:sym typeface="Times New Roman" pitchFamily="18" charset="0"/>
              </a:rPr>
              <a:t>6</a:t>
            </a:r>
            <a:r>
              <a:rPr lang="zh-CN" altLang="en-US" sz="1400" dirty="0" smtClean="0">
                <a:sym typeface="Times New Roman" pitchFamily="18" charset="0"/>
              </a:rPr>
              <a:t>月完工），通过</a:t>
            </a:r>
            <a:r>
              <a:rPr lang="en-US" altLang="zh-CN" sz="1400" dirty="0" smtClean="0">
                <a:sym typeface="Times New Roman" pitchFamily="18" charset="0"/>
              </a:rPr>
              <a:t>PCRF</a:t>
            </a:r>
            <a:r>
              <a:rPr lang="zh-CN" altLang="en-US" sz="1400" dirty="0" smtClean="0">
                <a:sym typeface="Times New Roman" pitchFamily="18" charset="0"/>
              </a:rPr>
              <a:t>（策略与计费规则功能单元）进行访问管理，但</a:t>
            </a:r>
            <a:r>
              <a:rPr lang="zh-CN" altLang="zh-CN" sz="1400" dirty="0" smtClean="0"/>
              <a:t>广州大区只有</a:t>
            </a:r>
            <a:r>
              <a:rPr lang="en-US" altLang="zh-CN" sz="1400" dirty="0" smtClean="0"/>
              <a:t>40</a:t>
            </a:r>
            <a:r>
              <a:rPr lang="zh-CN" altLang="zh-CN" sz="1400" dirty="0" smtClean="0"/>
              <a:t>万容量</a:t>
            </a:r>
            <a:r>
              <a:rPr lang="zh-CN" altLang="en-US" sz="1400" dirty="0" smtClean="0">
                <a:sym typeface="Times New Roman" pitchFamily="18" charset="0"/>
              </a:rPr>
              <a:t>。</a:t>
            </a:r>
            <a:endParaRPr lang="en-US" altLang="zh-CN" sz="1400" dirty="0" smtClean="0">
              <a:sym typeface="Times New Roman" pitchFamily="18" charset="0"/>
            </a:endParaRPr>
          </a:p>
        </p:txBody>
      </p:sp>
      <p:sp>
        <p:nvSpPr>
          <p:cNvPr id="103" name="五边形 102"/>
          <p:cNvSpPr/>
          <p:nvPr/>
        </p:nvSpPr>
        <p:spPr>
          <a:xfrm>
            <a:off x="107504" y="5511532"/>
            <a:ext cx="1528763" cy="439737"/>
          </a:xfrm>
          <a:prstGeom prst="homePlate">
            <a:avLst>
              <a:gd name="adj" fmla="val 2161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8" tIns="45684" rIns="91368" bIns="45684" anchor="ctr"/>
          <a:lstStyle/>
          <a:p>
            <a:pPr marL="285524" indent="-285524" eaLnBrk="0" hangingPunct="0">
              <a:buFont typeface="Wingdings" pitchFamily="2" charset="2"/>
              <a:buChar char="l"/>
              <a:defRPr/>
            </a:pPr>
            <a:r>
              <a:rPr lang="zh-CN" altLang="en-US" sz="1600" b="1" dirty="0" smtClean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业务流程</a:t>
            </a:r>
            <a:endParaRPr lang="zh-CN" altLang="en-US" sz="1600" b="1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4" name="Text Box 15"/>
          <p:cNvSpPr txBox="1">
            <a:spLocks noChangeArrowheads="1"/>
          </p:cNvSpPr>
          <p:nvPr/>
        </p:nvSpPr>
        <p:spPr bwMode="auto">
          <a:xfrm>
            <a:off x="339279" y="5951021"/>
            <a:ext cx="84264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2F4D71">
                <a:alpha val="50000"/>
              </a:srgb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 typeface="Arial" charset="0"/>
              <a:buNone/>
            </a:pPr>
            <a:r>
              <a:rPr lang="en-US" altLang="zh-CN" sz="1800" dirty="0" smtClean="0">
                <a:sym typeface="Times New Roman" pitchFamily="18" charset="0"/>
              </a:rPr>
              <a:t>『</a:t>
            </a:r>
            <a:r>
              <a:rPr lang="en-US" altLang="zh-CN" dirty="0" smtClean="0">
                <a:sym typeface="Times New Roman" pitchFamily="18" charset="0"/>
              </a:rPr>
              <a:t>M2M</a:t>
            </a:r>
            <a:r>
              <a:rPr lang="zh-CN" altLang="en-US" sz="1800" dirty="0" smtClean="0">
                <a:sym typeface="Times New Roman" pitchFamily="18" charset="0"/>
              </a:rPr>
              <a:t>终端</a:t>
            </a:r>
            <a:r>
              <a:rPr lang="en-US" altLang="zh-CN" sz="1800" dirty="0">
                <a:sym typeface="Times New Roman" pitchFamily="18" charset="0"/>
              </a:rPr>
              <a:t>』</a:t>
            </a:r>
            <a:r>
              <a:rPr lang="zh-CN" altLang="en-US" sz="1800" dirty="0">
                <a:sym typeface="Times New Roman" pitchFamily="18" charset="0"/>
              </a:rPr>
              <a:t>→</a:t>
            </a:r>
            <a:r>
              <a:rPr lang="en-US" altLang="zh-CN" sz="1800" dirty="0">
                <a:sym typeface="Times New Roman" pitchFamily="18" charset="0"/>
              </a:rPr>
              <a:t> </a:t>
            </a:r>
            <a:r>
              <a:rPr lang="en-US" altLang="zh-CN" sz="1800" dirty="0" smtClean="0">
                <a:sym typeface="Times New Roman" pitchFamily="18" charset="0"/>
              </a:rPr>
              <a:t>『</a:t>
            </a:r>
            <a:r>
              <a:rPr lang="zh-CN" altLang="en-US" sz="1800" dirty="0" smtClean="0">
                <a:sym typeface="Times New Roman" pitchFamily="18" charset="0"/>
              </a:rPr>
              <a:t>联通移动网络</a:t>
            </a:r>
            <a:r>
              <a:rPr lang="en-US" altLang="zh-CN" sz="1800" dirty="0" smtClean="0">
                <a:sym typeface="Times New Roman" pitchFamily="18" charset="0"/>
              </a:rPr>
              <a:t>』</a:t>
            </a:r>
            <a:r>
              <a:rPr lang="zh-CN" altLang="en-US" sz="1800" dirty="0" smtClean="0">
                <a:sym typeface="Times New Roman" pitchFamily="18" charset="0"/>
              </a:rPr>
              <a:t> →</a:t>
            </a:r>
            <a:r>
              <a:rPr lang="en-US" altLang="zh-CN" sz="1800" dirty="0" smtClean="0">
                <a:sym typeface="Times New Roman" pitchFamily="18" charset="0"/>
              </a:rPr>
              <a:t> 『</a:t>
            </a:r>
            <a:r>
              <a:rPr lang="zh-CN" altLang="en-US" sz="1800" dirty="0" smtClean="0">
                <a:sym typeface="Times New Roman" pitchFamily="18" charset="0"/>
              </a:rPr>
              <a:t>物联网专用网元</a:t>
            </a:r>
            <a:r>
              <a:rPr lang="en-US" altLang="zh-CN" sz="1800" dirty="0" smtClean="0">
                <a:sym typeface="Times New Roman" pitchFamily="18" charset="0"/>
              </a:rPr>
              <a:t>』</a:t>
            </a:r>
            <a:r>
              <a:rPr lang="zh-CN" altLang="en-US" sz="1800" dirty="0" smtClean="0">
                <a:sym typeface="Times New Roman" pitchFamily="18" charset="0"/>
              </a:rPr>
              <a:t> </a:t>
            </a:r>
            <a:r>
              <a:rPr lang="zh-CN" altLang="en-US" sz="1800" dirty="0">
                <a:sym typeface="Times New Roman" pitchFamily="18" charset="0"/>
              </a:rPr>
              <a:t>→</a:t>
            </a:r>
            <a:r>
              <a:rPr lang="en-US" altLang="zh-CN" sz="1800" dirty="0">
                <a:sym typeface="Times New Roman" pitchFamily="18" charset="0"/>
              </a:rPr>
              <a:t> </a:t>
            </a:r>
            <a:r>
              <a:rPr lang="en-US" altLang="zh-CN" sz="1800" dirty="0" smtClean="0">
                <a:sym typeface="Times New Roman" pitchFamily="18" charset="0"/>
              </a:rPr>
              <a:t>『</a:t>
            </a:r>
            <a:r>
              <a:rPr lang="zh-CN" altLang="en-US" sz="1800" dirty="0" smtClean="0">
                <a:solidFill>
                  <a:srgbClr val="FF0000"/>
                </a:solidFill>
                <a:sym typeface="Times New Roman" pitchFamily="18" charset="0"/>
              </a:rPr>
              <a:t>有限制的</a:t>
            </a:r>
            <a:r>
              <a:rPr lang="zh-CN" altLang="en-US" sz="1800" dirty="0" smtClean="0">
                <a:sym typeface="Times New Roman" pitchFamily="18" charset="0"/>
              </a:rPr>
              <a:t>互联网</a:t>
            </a:r>
            <a:r>
              <a:rPr lang="zh-CN" altLang="en-US" dirty="0">
                <a:sym typeface="Times New Roman" pitchFamily="18" charset="0"/>
              </a:rPr>
              <a:t>出口</a:t>
            </a:r>
            <a:r>
              <a:rPr lang="en-US" altLang="zh-CN" dirty="0">
                <a:sym typeface="Times New Roman" pitchFamily="18" charset="0"/>
              </a:rPr>
              <a:t>』 </a:t>
            </a:r>
            <a:r>
              <a:rPr lang="zh-CN" altLang="en-US" dirty="0">
                <a:sym typeface="Times New Roman" pitchFamily="18" charset="0"/>
              </a:rPr>
              <a:t>→</a:t>
            </a:r>
            <a:r>
              <a:rPr lang="en-US" altLang="zh-CN" dirty="0">
                <a:sym typeface="Times New Roman" pitchFamily="18" charset="0"/>
              </a:rPr>
              <a:t> </a:t>
            </a:r>
            <a:r>
              <a:rPr lang="en-US" altLang="zh-CN" dirty="0" smtClean="0">
                <a:sym typeface="Times New Roman" pitchFamily="18" charset="0"/>
              </a:rPr>
              <a:t>『</a:t>
            </a:r>
            <a:r>
              <a:rPr lang="zh-CN" altLang="en-US" dirty="0" smtClean="0">
                <a:sym typeface="Times New Roman" pitchFamily="18" charset="0"/>
              </a:rPr>
              <a:t>互联网应用</a:t>
            </a:r>
            <a:r>
              <a:rPr lang="en-US" altLang="zh-CN" dirty="0" smtClean="0">
                <a:sym typeface="Times New Roman" pitchFamily="18" charset="0"/>
              </a:rPr>
              <a:t>』</a:t>
            </a:r>
            <a:endParaRPr lang="en-US" altLang="zh-CN" sz="1800" dirty="0">
              <a:sym typeface="Times New Roman" pitchFamily="18" charset="0"/>
            </a:endParaRPr>
          </a:p>
        </p:txBody>
      </p:sp>
      <p:sp>
        <p:nvSpPr>
          <p:cNvPr id="39" name="椭圆 38"/>
          <p:cNvSpPr/>
          <p:nvPr/>
        </p:nvSpPr>
        <p:spPr>
          <a:xfrm>
            <a:off x="3923928" y="2071881"/>
            <a:ext cx="144016" cy="14401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TextBox 39"/>
          <p:cNvSpPr txBox="1"/>
          <p:nvPr/>
        </p:nvSpPr>
        <p:spPr>
          <a:xfrm>
            <a:off x="3923928" y="2071881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200" dirty="0" smtClean="0"/>
              <a:t>专用域名</a:t>
            </a:r>
            <a:endParaRPr lang="zh-CN" altLang="en-US" sz="1200" dirty="0"/>
          </a:p>
        </p:txBody>
      </p:sp>
      <p:sp>
        <p:nvSpPr>
          <p:cNvPr id="47" name="TextBox 46"/>
          <p:cNvSpPr txBox="1"/>
          <p:nvPr/>
        </p:nvSpPr>
        <p:spPr>
          <a:xfrm>
            <a:off x="2699792" y="2852936"/>
            <a:ext cx="4346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目前暂不支持，预计</a:t>
            </a:r>
            <a:r>
              <a:rPr lang="en-US" altLang="zh-CN" dirty="0" smtClean="0">
                <a:solidFill>
                  <a:srgbClr val="FF0000"/>
                </a:solidFill>
              </a:rPr>
              <a:t>2016</a:t>
            </a:r>
            <a:r>
              <a:rPr lang="zh-CN" altLang="en-US" dirty="0" smtClean="0">
                <a:solidFill>
                  <a:srgbClr val="FF0000"/>
                </a:solidFill>
              </a:rPr>
              <a:t>年上半年支持。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86" name="Picture 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6630" y="908720"/>
            <a:ext cx="870585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401" name="标题 1"/>
          <p:cNvSpPr txBox="1">
            <a:spLocks/>
          </p:cNvSpPr>
          <p:nvPr/>
        </p:nvSpPr>
        <p:spPr bwMode="auto">
          <a:xfrm>
            <a:off x="539750" y="333375"/>
            <a:ext cx="71151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buFont typeface="Arial" charset="0"/>
              <a:buNone/>
            </a:pPr>
            <a:r>
              <a:rPr lang="zh-CN" altLang="en-US" sz="24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  <a:sym typeface="华文中宋"/>
              </a:rPr>
              <a:t>方式</a:t>
            </a:r>
            <a:r>
              <a:rPr lang="en-US" altLang="zh-CN" sz="24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  <a:sym typeface="华文中宋"/>
              </a:rPr>
              <a:t>3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  <a:sym typeface="华文中宋"/>
              </a:rPr>
              <a:t>：公网接入－访问内网</a:t>
            </a:r>
            <a:endParaRPr lang="zh-CN" altLang="en-US" sz="2400" b="1" dirty="0">
              <a:solidFill>
                <a:srgbClr val="C00000"/>
              </a:solidFill>
              <a:latin typeface="微软雅黑" pitchFamily="34" charset="-122"/>
              <a:ea typeface="微软雅黑" pitchFamily="34" charset="-122"/>
              <a:sym typeface="华文中宋"/>
            </a:endParaRPr>
          </a:p>
        </p:txBody>
      </p:sp>
      <p:sp>
        <p:nvSpPr>
          <p:cNvPr id="99" name="五边形 98"/>
          <p:cNvSpPr/>
          <p:nvPr/>
        </p:nvSpPr>
        <p:spPr>
          <a:xfrm>
            <a:off x="179512" y="3214643"/>
            <a:ext cx="1528763" cy="439737"/>
          </a:xfrm>
          <a:prstGeom prst="homePlate">
            <a:avLst>
              <a:gd name="adj" fmla="val 2161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8" tIns="45684" rIns="91368" bIns="45684" anchor="ctr"/>
          <a:lstStyle/>
          <a:p>
            <a:pPr marL="285524" indent="-285524" eaLnBrk="0" hangingPunct="0">
              <a:buFont typeface="Wingdings" pitchFamily="2" charset="2"/>
              <a:buChar char="l"/>
              <a:defRPr/>
            </a:pPr>
            <a:r>
              <a:rPr lang="zh-CN" altLang="en-US" sz="1600" b="1" dirty="0" smtClean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业务场景</a:t>
            </a:r>
            <a:endParaRPr lang="zh-CN" altLang="en-US" sz="1600" b="1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1404" name="Text Box 15"/>
          <p:cNvSpPr txBox="1">
            <a:spLocks noChangeArrowheads="1"/>
          </p:cNvSpPr>
          <p:nvPr/>
        </p:nvSpPr>
        <p:spPr bwMode="auto">
          <a:xfrm>
            <a:off x="466725" y="3646443"/>
            <a:ext cx="8426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2F4D71">
                <a:alpha val="50000"/>
              </a:srgb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 typeface="Arial" charset="0"/>
              <a:buNone/>
            </a:pPr>
            <a:r>
              <a:rPr lang="zh-CN" altLang="en-US" sz="1800" dirty="0" smtClean="0">
                <a:sym typeface="Times New Roman" pitchFamily="18" charset="0"/>
              </a:rPr>
              <a:t>省内或者省际客户，通过公网方式，不拉长途专线，实现内网访问。</a:t>
            </a:r>
            <a:endParaRPr lang="en-US" altLang="zh-CN" sz="1800" dirty="0">
              <a:sym typeface="Times New Roman" pitchFamily="18" charset="0"/>
            </a:endParaRPr>
          </a:p>
        </p:txBody>
      </p:sp>
      <p:sp>
        <p:nvSpPr>
          <p:cNvPr id="101" name="五边形 100"/>
          <p:cNvSpPr/>
          <p:nvPr/>
        </p:nvSpPr>
        <p:spPr>
          <a:xfrm>
            <a:off x="179512" y="4145121"/>
            <a:ext cx="1528763" cy="439737"/>
          </a:xfrm>
          <a:prstGeom prst="homePlate">
            <a:avLst>
              <a:gd name="adj" fmla="val 2161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8" tIns="45684" rIns="91368" bIns="45684" anchor="ctr"/>
          <a:lstStyle/>
          <a:p>
            <a:pPr marL="285524" indent="-285524" eaLnBrk="0" hangingPunct="0">
              <a:buFont typeface="Wingdings" pitchFamily="2" charset="2"/>
              <a:buChar char="l"/>
              <a:defRPr/>
            </a:pPr>
            <a:r>
              <a:rPr lang="zh-CN" altLang="en-US" sz="1600" b="1" dirty="0" smtClean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组网说明</a:t>
            </a:r>
            <a:endParaRPr lang="zh-CN" altLang="en-US" sz="1600" b="1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1406" name="Text Box 15"/>
          <p:cNvSpPr txBox="1">
            <a:spLocks noChangeArrowheads="1"/>
          </p:cNvSpPr>
          <p:nvPr/>
        </p:nvSpPr>
        <p:spPr bwMode="auto">
          <a:xfrm>
            <a:off x="411287" y="4584858"/>
            <a:ext cx="842645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2F4D71">
                <a:alpha val="50000"/>
              </a:srgb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1600" dirty="0" smtClean="0">
                <a:sym typeface="Times New Roman" pitchFamily="18" charset="0"/>
              </a:rPr>
              <a:t>终端侧网络接入：为客户分配</a:t>
            </a:r>
            <a:r>
              <a:rPr lang="zh-CN" altLang="en-US" sz="1600" dirty="0" smtClean="0">
                <a:solidFill>
                  <a:srgbClr val="FF0000"/>
                </a:solidFill>
                <a:sym typeface="Times New Roman" pitchFamily="18" charset="0"/>
              </a:rPr>
              <a:t>专用</a:t>
            </a:r>
            <a:r>
              <a:rPr lang="en-US" altLang="zh-CN" sz="1600" dirty="0" smtClean="0">
                <a:solidFill>
                  <a:srgbClr val="FF0000"/>
                </a:solidFill>
                <a:sym typeface="Times New Roman" pitchFamily="18" charset="0"/>
              </a:rPr>
              <a:t>APN</a:t>
            </a:r>
            <a:r>
              <a:rPr lang="zh-CN" altLang="en-US" sz="1600" dirty="0" smtClean="0">
                <a:sym typeface="Times New Roman" pitchFamily="18" charset="0"/>
              </a:rPr>
              <a:t>域名</a:t>
            </a:r>
            <a:r>
              <a:rPr lang="en-US" altLang="zh-CN" sz="1600" dirty="0" smtClean="0">
                <a:sym typeface="Times New Roman" pitchFamily="18" charset="0"/>
              </a:rPr>
              <a:t>GD***</a:t>
            </a:r>
            <a:r>
              <a:rPr lang="en-US" altLang="zh-CN" sz="1600" dirty="0" smtClean="0"/>
              <a:t>01.CLFU.NJM2MAPN</a:t>
            </a:r>
            <a:r>
              <a:rPr lang="zh-CN" altLang="en-US" sz="1600" dirty="0" smtClean="0"/>
              <a:t>，同</a:t>
            </a:r>
            <a:r>
              <a:rPr lang="zh-CN" altLang="en-US" sz="1600" dirty="0" smtClean="0">
                <a:solidFill>
                  <a:srgbClr val="FF0000"/>
                </a:solidFill>
              </a:rPr>
              <a:t>企业部署在公网的路由器建立</a:t>
            </a:r>
            <a:r>
              <a:rPr lang="en-US" altLang="zh-CN" sz="1600" dirty="0" smtClean="0">
                <a:solidFill>
                  <a:srgbClr val="FF0000"/>
                </a:solidFill>
              </a:rPr>
              <a:t>GRE</a:t>
            </a:r>
            <a:r>
              <a:rPr lang="zh-CN" altLang="en-US" sz="1600" dirty="0" smtClean="0">
                <a:solidFill>
                  <a:srgbClr val="FF0000"/>
                </a:solidFill>
              </a:rPr>
              <a:t>隧道</a:t>
            </a:r>
            <a:r>
              <a:rPr lang="zh-CN" altLang="en-US" sz="1600" dirty="0" smtClean="0"/>
              <a:t>，</a:t>
            </a:r>
            <a:r>
              <a:rPr lang="zh-CN" altLang="en-US" sz="1600" dirty="0" smtClean="0">
                <a:sym typeface="Times New Roman" pitchFamily="18" charset="0"/>
              </a:rPr>
              <a:t>由</a:t>
            </a:r>
            <a:r>
              <a:rPr lang="en-US" altLang="zh-CN" sz="1600" dirty="0" smtClean="0">
                <a:sym typeface="Times New Roman" pitchFamily="18" charset="0"/>
              </a:rPr>
              <a:t>M-GGSN</a:t>
            </a:r>
            <a:r>
              <a:rPr lang="zh-CN" altLang="en-US" sz="1600" dirty="0" smtClean="0">
                <a:sym typeface="Times New Roman" pitchFamily="18" charset="0"/>
              </a:rPr>
              <a:t>分配</a:t>
            </a:r>
            <a:r>
              <a:rPr lang="en-US" altLang="zh-CN" sz="1600" b="1" dirty="0" smtClean="0">
                <a:solidFill>
                  <a:srgbClr val="FF0000"/>
                </a:solidFill>
                <a:sym typeface="Times New Roman" pitchFamily="18" charset="0"/>
              </a:rPr>
              <a:t>IP</a:t>
            </a:r>
            <a:r>
              <a:rPr lang="zh-CN" altLang="en-US" sz="1600" b="1" dirty="0" smtClean="0">
                <a:solidFill>
                  <a:srgbClr val="FF0000"/>
                </a:solidFill>
                <a:sym typeface="Times New Roman" pitchFamily="18" charset="0"/>
              </a:rPr>
              <a:t>地址</a:t>
            </a:r>
            <a:r>
              <a:rPr lang="zh-CN" altLang="en-US" sz="1600" dirty="0" smtClean="0">
                <a:sym typeface="Times New Roman" pitchFamily="18" charset="0"/>
              </a:rPr>
              <a:t>，通过</a:t>
            </a:r>
            <a:r>
              <a:rPr lang="en-US" altLang="zh-CN" sz="1600" dirty="0" smtClean="0">
                <a:sym typeface="Times New Roman" pitchFamily="18" charset="0"/>
              </a:rPr>
              <a:t>GRE</a:t>
            </a:r>
            <a:r>
              <a:rPr lang="zh-CN" altLang="en-US" sz="1600" dirty="0" smtClean="0">
                <a:sym typeface="Times New Roman" pitchFamily="18" charset="0"/>
              </a:rPr>
              <a:t>隧道访问企业内网。</a:t>
            </a:r>
            <a:endParaRPr lang="en-US" altLang="zh-CN" sz="1600" dirty="0" smtClean="0">
              <a:sym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zh-CN" altLang="en-US" sz="1600" dirty="0" smtClean="0">
                <a:sym typeface="Times New Roman" pitchFamily="18" charset="0"/>
              </a:rPr>
              <a:t>客户后台侧网络接入：互联网专线，有固定公网</a:t>
            </a:r>
            <a:r>
              <a:rPr lang="en-US" altLang="zh-CN" sz="1600" dirty="0" smtClean="0">
                <a:sym typeface="Times New Roman" pitchFamily="18" charset="0"/>
              </a:rPr>
              <a:t>IP</a:t>
            </a:r>
            <a:r>
              <a:rPr lang="zh-CN" altLang="en-US" sz="1600" dirty="0" smtClean="0">
                <a:sym typeface="Times New Roman" pitchFamily="18" charset="0"/>
              </a:rPr>
              <a:t>地址。</a:t>
            </a:r>
            <a:endParaRPr lang="en-US" altLang="zh-CN" sz="1600" dirty="0">
              <a:sym typeface="Times New Roman" pitchFamily="18" charset="0"/>
            </a:endParaRPr>
          </a:p>
        </p:txBody>
      </p:sp>
      <p:sp>
        <p:nvSpPr>
          <p:cNvPr id="103" name="五边形 102"/>
          <p:cNvSpPr/>
          <p:nvPr/>
        </p:nvSpPr>
        <p:spPr>
          <a:xfrm>
            <a:off x="251520" y="5733256"/>
            <a:ext cx="1528763" cy="439737"/>
          </a:xfrm>
          <a:prstGeom prst="homePlate">
            <a:avLst>
              <a:gd name="adj" fmla="val 2161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8" tIns="45684" rIns="91368" bIns="45684" anchor="ctr"/>
          <a:lstStyle/>
          <a:p>
            <a:pPr marL="285524" indent="-285524" eaLnBrk="0" hangingPunct="0">
              <a:buFont typeface="Wingdings" pitchFamily="2" charset="2"/>
              <a:buChar char="l"/>
              <a:defRPr/>
            </a:pPr>
            <a:r>
              <a:rPr lang="zh-CN" altLang="en-US" sz="1600" b="1" dirty="0" smtClean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业务流程</a:t>
            </a:r>
            <a:endParaRPr lang="zh-CN" altLang="en-US" sz="1600" b="1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4" name="Text Box 15"/>
          <p:cNvSpPr txBox="1">
            <a:spLocks noChangeArrowheads="1"/>
          </p:cNvSpPr>
          <p:nvPr/>
        </p:nvSpPr>
        <p:spPr bwMode="auto">
          <a:xfrm>
            <a:off x="483295" y="6165056"/>
            <a:ext cx="84264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2F4D71">
                <a:alpha val="50000"/>
              </a:srgb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 typeface="Arial" charset="0"/>
              <a:buNone/>
            </a:pPr>
            <a:r>
              <a:rPr lang="en-US" altLang="zh-CN" sz="1800" dirty="0" smtClean="0">
                <a:sym typeface="Times New Roman" pitchFamily="18" charset="0"/>
              </a:rPr>
              <a:t>『</a:t>
            </a:r>
            <a:r>
              <a:rPr lang="en-US" altLang="zh-CN" dirty="0" smtClean="0">
                <a:sym typeface="Times New Roman" pitchFamily="18" charset="0"/>
              </a:rPr>
              <a:t>M2M</a:t>
            </a:r>
            <a:r>
              <a:rPr lang="zh-CN" altLang="en-US" sz="1800" dirty="0" smtClean="0">
                <a:sym typeface="Times New Roman" pitchFamily="18" charset="0"/>
              </a:rPr>
              <a:t>终端</a:t>
            </a:r>
            <a:r>
              <a:rPr lang="en-US" altLang="zh-CN" sz="1800" dirty="0">
                <a:sym typeface="Times New Roman" pitchFamily="18" charset="0"/>
              </a:rPr>
              <a:t>』</a:t>
            </a:r>
            <a:r>
              <a:rPr lang="zh-CN" altLang="en-US" sz="1800" dirty="0">
                <a:sym typeface="Times New Roman" pitchFamily="18" charset="0"/>
              </a:rPr>
              <a:t>→</a:t>
            </a:r>
            <a:r>
              <a:rPr lang="en-US" altLang="zh-CN" sz="1800" dirty="0">
                <a:sym typeface="Times New Roman" pitchFamily="18" charset="0"/>
              </a:rPr>
              <a:t> </a:t>
            </a:r>
            <a:r>
              <a:rPr lang="en-US" altLang="zh-CN" sz="1800" dirty="0" smtClean="0">
                <a:sym typeface="Times New Roman" pitchFamily="18" charset="0"/>
              </a:rPr>
              <a:t>『</a:t>
            </a:r>
            <a:r>
              <a:rPr lang="zh-CN" altLang="en-US" sz="1800" dirty="0" smtClean="0">
                <a:sym typeface="Times New Roman" pitchFamily="18" charset="0"/>
              </a:rPr>
              <a:t>联通移动网络</a:t>
            </a:r>
            <a:r>
              <a:rPr lang="en-US" altLang="zh-CN" sz="1800" dirty="0" smtClean="0">
                <a:sym typeface="Times New Roman" pitchFamily="18" charset="0"/>
              </a:rPr>
              <a:t>』</a:t>
            </a:r>
            <a:r>
              <a:rPr lang="zh-CN" altLang="en-US" sz="1800" dirty="0" smtClean="0">
                <a:sym typeface="Times New Roman" pitchFamily="18" charset="0"/>
              </a:rPr>
              <a:t> →</a:t>
            </a:r>
            <a:r>
              <a:rPr lang="en-US" altLang="zh-CN" sz="1800" dirty="0" smtClean="0">
                <a:sym typeface="Times New Roman" pitchFamily="18" charset="0"/>
              </a:rPr>
              <a:t> 『</a:t>
            </a:r>
            <a:r>
              <a:rPr lang="zh-CN" altLang="en-US" sz="1800" dirty="0" smtClean="0">
                <a:sym typeface="Times New Roman" pitchFamily="18" charset="0"/>
              </a:rPr>
              <a:t>物联网专用网元</a:t>
            </a:r>
            <a:r>
              <a:rPr lang="en-US" altLang="zh-CN" sz="1800" dirty="0" smtClean="0">
                <a:sym typeface="Times New Roman" pitchFamily="18" charset="0"/>
              </a:rPr>
              <a:t>』</a:t>
            </a:r>
            <a:r>
              <a:rPr lang="zh-CN" altLang="en-US" sz="1800" dirty="0" smtClean="0">
                <a:sym typeface="Times New Roman" pitchFamily="18" charset="0"/>
              </a:rPr>
              <a:t> </a:t>
            </a:r>
            <a:r>
              <a:rPr lang="zh-CN" altLang="en-US" sz="1800" dirty="0">
                <a:sym typeface="Times New Roman" pitchFamily="18" charset="0"/>
              </a:rPr>
              <a:t>→</a:t>
            </a:r>
            <a:r>
              <a:rPr lang="en-US" altLang="zh-CN" sz="1800" dirty="0">
                <a:sym typeface="Times New Roman" pitchFamily="18" charset="0"/>
              </a:rPr>
              <a:t> </a:t>
            </a:r>
            <a:r>
              <a:rPr lang="en-US" altLang="zh-CN" dirty="0" smtClean="0">
                <a:sym typeface="Times New Roman" pitchFamily="18" charset="0"/>
              </a:rPr>
              <a:t>『</a:t>
            </a:r>
            <a:r>
              <a:rPr lang="zh-CN" altLang="en-US" sz="1800" dirty="0" smtClean="0">
                <a:sym typeface="Times New Roman" pitchFamily="18" charset="0"/>
              </a:rPr>
              <a:t>客户公</a:t>
            </a:r>
            <a:r>
              <a:rPr lang="zh-CN" altLang="en-US" dirty="0">
                <a:sym typeface="Times New Roman" pitchFamily="18" charset="0"/>
              </a:rPr>
              <a:t>网</a:t>
            </a:r>
            <a:r>
              <a:rPr lang="zh-CN" altLang="en-US" dirty="0" smtClean="0">
                <a:sym typeface="Times New Roman" pitchFamily="18" charset="0"/>
              </a:rPr>
              <a:t>路由器</a:t>
            </a:r>
            <a:r>
              <a:rPr lang="en-US" altLang="zh-CN" dirty="0" smtClean="0">
                <a:sym typeface="Times New Roman" pitchFamily="18" charset="0"/>
              </a:rPr>
              <a:t>』 </a:t>
            </a:r>
            <a:r>
              <a:rPr lang="zh-CN" altLang="en-US" dirty="0" smtClean="0">
                <a:sym typeface="Times New Roman" pitchFamily="18" charset="0"/>
              </a:rPr>
              <a:t>→</a:t>
            </a:r>
            <a:r>
              <a:rPr lang="en-US" altLang="zh-CN" dirty="0" smtClean="0">
                <a:sym typeface="Times New Roman" pitchFamily="18" charset="0"/>
              </a:rPr>
              <a:t> </a:t>
            </a:r>
            <a:r>
              <a:rPr lang="zh-CN" altLang="en-US" dirty="0" smtClean="0">
                <a:sym typeface="Times New Roman" pitchFamily="18" charset="0"/>
              </a:rPr>
              <a:t>企业内网</a:t>
            </a:r>
            <a:endParaRPr lang="en-US" altLang="zh-CN" sz="1800" dirty="0">
              <a:sym typeface="Times New Roman" pitchFamily="18" charset="0"/>
            </a:endParaRPr>
          </a:p>
        </p:txBody>
      </p:sp>
      <p:sp>
        <p:nvSpPr>
          <p:cNvPr id="39" name="椭圆 38"/>
          <p:cNvSpPr/>
          <p:nvPr/>
        </p:nvSpPr>
        <p:spPr>
          <a:xfrm>
            <a:off x="3779912" y="2636912"/>
            <a:ext cx="216024" cy="21602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TextBox 39"/>
          <p:cNvSpPr txBox="1"/>
          <p:nvPr/>
        </p:nvSpPr>
        <p:spPr>
          <a:xfrm>
            <a:off x="3779912" y="2852936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200" dirty="0" smtClean="0"/>
              <a:t>专用域名</a:t>
            </a:r>
            <a:endParaRPr lang="zh-CN" altLang="en-US" sz="1200" dirty="0"/>
          </a:p>
        </p:txBody>
      </p:sp>
      <p:cxnSp>
        <p:nvCxnSpPr>
          <p:cNvPr id="42" name="直接连接符 41"/>
          <p:cNvCxnSpPr>
            <a:endCxn id="44" idx="1"/>
          </p:cNvCxnSpPr>
          <p:nvPr/>
        </p:nvCxnSpPr>
        <p:spPr>
          <a:xfrm>
            <a:off x="6841208" y="2186384"/>
            <a:ext cx="1043160" cy="9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4368" y="2042368"/>
            <a:ext cx="613024" cy="306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" name="TextBox 44"/>
          <p:cNvSpPr txBox="1"/>
          <p:nvPr/>
        </p:nvSpPr>
        <p:spPr>
          <a:xfrm>
            <a:off x="7452320" y="2420888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200" b="1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客户路由器</a:t>
            </a:r>
            <a:endParaRPr lang="zh-CN" altLang="en-US" sz="1200" b="1" dirty="0">
              <a:solidFill>
                <a:srgbClr val="0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7" name="TextBox 46"/>
          <p:cNvSpPr txBox="1"/>
          <p:nvPr/>
        </p:nvSpPr>
        <p:spPr>
          <a:xfrm flipH="1">
            <a:off x="7524328" y="1844824"/>
            <a:ext cx="6023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100" dirty="0" smtClean="0"/>
              <a:t>互联网专线</a:t>
            </a:r>
            <a:endParaRPr lang="zh-CN" altLang="en-US" sz="1100" dirty="0"/>
          </a:p>
        </p:txBody>
      </p:sp>
      <p:cxnSp>
        <p:nvCxnSpPr>
          <p:cNvPr id="52" name="直接连接符 51"/>
          <p:cNvCxnSpPr/>
          <p:nvPr/>
        </p:nvCxnSpPr>
        <p:spPr>
          <a:xfrm flipV="1">
            <a:off x="8172400" y="1484784"/>
            <a:ext cx="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Box 19"/>
          <p:cNvSpPr txBox="1">
            <a:spLocks noChangeArrowheads="1"/>
          </p:cNvSpPr>
          <p:nvPr/>
        </p:nvSpPr>
        <p:spPr bwMode="auto">
          <a:xfrm>
            <a:off x="7209079" y="2218875"/>
            <a:ext cx="1007983" cy="305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altLang="zh-CN" sz="1400" b="1" dirty="0">
                <a:solidFill>
                  <a:srgbClr val="0033CC"/>
                </a:solidFill>
                <a:latin typeface="幼圆"/>
                <a:ea typeface="幼圆"/>
                <a:cs typeface="幼圆"/>
              </a:rPr>
              <a:t>GRE </a:t>
            </a:r>
            <a:r>
              <a:rPr lang="zh-CN" altLang="en-US" sz="1400" b="1" dirty="0">
                <a:solidFill>
                  <a:srgbClr val="0033CC"/>
                </a:solidFill>
                <a:latin typeface="幼圆"/>
                <a:ea typeface="幼圆"/>
                <a:cs typeface="幼圆"/>
              </a:rPr>
              <a:t>隧道</a:t>
            </a:r>
          </a:p>
        </p:txBody>
      </p:sp>
      <p:sp>
        <p:nvSpPr>
          <p:cNvPr id="53" name="AutoShape 121"/>
          <p:cNvSpPr>
            <a:spLocks noChangeArrowheads="1"/>
          </p:cNvSpPr>
          <p:nvPr/>
        </p:nvSpPr>
        <p:spPr bwMode="auto">
          <a:xfrm rot="16200000">
            <a:off x="6037162" y="151080"/>
            <a:ext cx="197542" cy="4486083"/>
          </a:xfrm>
          <a:prstGeom prst="can">
            <a:avLst>
              <a:gd name="adj" fmla="val 117650"/>
            </a:avLst>
          </a:prstGeom>
          <a:gradFill rotWithShape="0">
            <a:gsLst>
              <a:gs pos="0">
                <a:srgbClr val="F9E5B3"/>
              </a:gs>
              <a:gs pos="50000">
                <a:srgbClr val="AE8000"/>
              </a:gs>
              <a:gs pos="100000">
                <a:srgbClr val="F9E5B3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eaLnBrk="0" hangingPunct="0">
              <a:buFont typeface="Arial" charset="0"/>
              <a:buNone/>
            </a:pPr>
            <a:endParaRPr lang="zh-CN" altLang="en-US"/>
          </a:p>
        </p:txBody>
      </p:sp>
      <p:sp>
        <p:nvSpPr>
          <p:cNvPr id="54" name="TextBox 53"/>
          <p:cNvSpPr txBox="1"/>
          <p:nvPr/>
        </p:nvSpPr>
        <p:spPr>
          <a:xfrm>
            <a:off x="6300192" y="2348880"/>
            <a:ext cx="4972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b="1" dirty="0" smtClean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GRE</a:t>
            </a:r>
            <a:endParaRPr lang="zh-CN" altLang="en-US" sz="1200" b="1" dirty="0">
              <a:solidFill>
                <a:srgbClr val="0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56" name="标题 1"/>
          <p:cNvSpPr txBox="1">
            <a:spLocks/>
          </p:cNvSpPr>
          <p:nvPr/>
        </p:nvSpPr>
        <p:spPr bwMode="auto">
          <a:xfrm>
            <a:off x="539750" y="333375"/>
            <a:ext cx="813593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buFont typeface="Arial" charset="0"/>
              <a:buNone/>
            </a:pPr>
            <a:r>
              <a:rPr lang="zh-CN" altLang="en-US" sz="24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  <a:sym typeface="华文中宋"/>
              </a:rPr>
              <a:t>方式</a:t>
            </a:r>
            <a:r>
              <a:rPr lang="en-US" altLang="zh-CN" sz="24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  <a:sym typeface="华文中宋"/>
              </a:rPr>
              <a:t>4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  <a:sym typeface="华文中宋"/>
              </a:rPr>
              <a:t>：专线接入－访问专网</a:t>
            </a:r>
            <a:endParaRPr lang="zh-CN" altLang="en-US" sz="2400" b="1" dirty="0">
              <a:solidFill>
                <a:srgbClr val="C00000"/>
              </a:solidFill>
              <a:latin typeface="微软雅黑" pitchFamily="34" charset="-122"/>
              <a:ea typeface="微软雅黑" pitchFamily="34" charset="-122"/>
              <a:sym typeface="华文中宋"/>
            </a:endParaRPr>
          </a:p>
        </p:txBody>
      </p:sp>
      <p:sp>
        <p:nvSpPr>
          <p:cNvPr id="99458" name="Line 20"/>
          <p:cNvSpPr>
            <a:spLocks noChangeShapeType="1"/>
          </p:cNvSpPr>
          <p:nvPr/>
        </p:nvSpPr>
        <p:spPr bwMode="auto">
          <a:xfrm>
            <a:off x="2220912" y="1092200"/>
            <a:ext cx="46831" cy="2192784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9459" name="Line 21"/>
          <p:cNvSpPr>
            <a:spLocks noChangeShapeType="1"/>
          </p:cNvSpPr>
          <p:nvPr/>
        </p:nvSpPr>
        <p:spPr bwMode="auto">
          <a:xfrm>
            <a:off x="5614988" y="1092200"/>
            <a:ext cx="37132" cy="2336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2" name="组合 190"/>
          <p:cNvGrpSpPr>
            <a:grpSpLocks/>
          </p:cNvGrpSpPr>
          <p:nvPr/>
        </p:nvGrpSpPr>
        <p:grpSpPr bwMode="auto">
          <a:xfrm>
            <a:off x="683568" y="1496987"/>
            <a:ext cx="8100372" cy="1880480"/>
            <a:chOff x="708025" y="2201318"/>
            <a:chExt cx="8101013" cy="1880613"/>
          </a:xfrm>
        </p:grpSpPr>
        <p:pic>
          <p:nvPicPr>
            <p:cNvPr id="99465" name="Picture 730" descr="图形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830245" y="2640013"/>
              <a:ext cx="1778000" cy="866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9469" name="Picture 36" descr="蜂窝和天线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436170" y="2661345"/>
              <a:ext cx="792163" cy="648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728"/>
            <p:cNvGrpSpPr>
              <a:grpSpLocks/>
            </p:cNvGrpSpPr>
            <p:nvPr/>
          </p:nvGrpSpPr>
          <p:grpSpPr bwMode="auto">
            <a:xfrm>
              <a:off x="3012432" y="2659898"/>
              <a:ext cx="2184400" cy="1181893"/>
              <a:chOff x="2832" y="2832"/>
              <a:chExt cx="1680" cy="917"/>
            </a:xfrm>
          </p:grpSpPr>
          <p:sp>
            <p:nvSpPr>
              <p:cNvPr id="99596" name="Oval 729"/>
              <p:cNvSpPr>
                <a:spLocks noChangeArrowheads="1"/>
              </p:cNvSpPr>
              <p:nvPr/>
            </p:nvSpPr>
            <p:spPr bwMode="auto">
              <a:xfrm>
                <a:off x="2832" y="2976"/>
                <a:ext cx="1680" cy="773"/>
              </a:xfrm>
              <a:prstGeom prst="ellipse">
                <a:avLst/>
              </a:prstGeom>
              <a:gradFill rotWithShape="0">
                <a:gsLst>
                  <a:gs pos="0">
                    <a:srgbClr val="336699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buFont typeface="Arial" charset="0"/>
                  <a:buNone/>
                </a:pPr>
                <a:endParaRPr kumimoji="1" lang="zh-CN" altLang="en-US" sz="1200">
                  <a:latin typeface="Times New Roman" pitchFamily="18" charset="0"/>
                </a:endParaRPr>
              </a:p>
            </p:txBody>
          </p:sp>
          <p:pic>
            <p:nvPicPr>
              <p:cNvPr id="99597" name="Picture 730" descr="图形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880" y="2832"/>
                <a:ext cx="1367" cy="6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aphicFrame>
          <p:nvGraphicFramePr>
            <p:cNvPr id="99454" name="Object 126"/>
            <p:cNvGraphicFramePr>
              <a:graphicFrameLocks noChangeAspect="1"/>
            </p:cNvGraphicFramePr>
            <p:nvPr/>
          </p:nvGraphicFramePr>
          <p:xfrm>
            <a:off x="3733157" y="3119925"/>
            <a:ext cx="360363" cy="526572"/>
          </p:xfrm>
          <a:graphic>
            <a:graphicData uri="http://schemas.openxmlformats.org/presentationml/2006/ole">
              <p:oleObj spid="_x0000_s1034" name="CorelDRAW" r:id="rId6" imgW="3945960" imgH="2239560" progId="">
                <p:embed/>
              </p:oleObj>
            </a:graphicData>
          </a:graphic>
        </p:graphicFrame>
        <p:sp>
          <p:nvSpPr>
            <p:cNvPr id="99471" name="Text Box 755"/>
            <p:cNvSpPr txBox="1">
              <a:spLocks noChangeArrowheads="1"/>
            </p:cNvSpPr>
            <p:nvPr/>
          </p:nvSpPr>
          <p:spPr bwMode="auto">
            <a:xfrm>
              <a:off x="4524751" y="3185023"/>
              <a:ext cx="936177" cy="2770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1200" b="1" dirty="0" smtClean="0">
                  <a:latin typeface="Times New Roman" pitchFamily="18" charset="0"/>
                </a:rPr>
                <a:t>M-GGSN</a:t>
              </a:r>
              <a:endParaRPr lang="en-US" altLang="zh-CN" sz="1200" b="1" dirty="0">
                <a:latin typeface="Times New Roman" pitchFamily="18" charset="0"/>
              </a:endParaRPr>
            </a:p>
          </p:txBody>
        </p:sp>
        <p:sp>
          <p:nvSpPr>
            <p:cNvPr id="99472" name="Text Box 756"/>
            <p:cNvSpPr txBox="1">
              <a:spLocks noChangeArrowheads="1"/>
            </p:cNvSpPr>
            <p:nvPr/>
          </p:nvSpPr>
          <p:spPr bwMode="auto">
            <a:xfrm>
              <a:off x="3939532" y="3302200"/>
              <a:ext cx="658813" cy="2748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1200" b="1">
                  <a:latin typeface="Times New Roman" pitchFamily="18" charset="0"/>
                </a:rPr>
                <a:t>SGSN</a:t>
              </a:r>
            </a:p>
          </p:txBody>
        </p:sp>
        <p:sp>
          <p:nvSpPr>
            <p:cNvPr id="99473" name="Rectangle 1442"/>
            <p:cNvSpPr>
              <a:spLocks noChangeArrowheads="1"/>
            </p:cNvSpPr>
            <p:nvPr/>
          </p:nvSpPr>
          <p:spPr bwMode="auto">
            <a:xfrm>
              <a:off x="7621588" y="3710148"/>
              <a:ext cx="1187450" cy="305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  <a:buFont typeface="Arial" charset="0"/>
                <a:buNone/>
              </a:pPr>
              <a:r>
                <a:rPr kumimoji="1" lang="zh-CN" altLang="en-US" sz="1400" b="1"/>
                <a:t> </a:t>
              </a:r>
            </a:p>
          </p:txBody>
        </p:sp>
        <p:pic>
          <p:nvPicPr>
            <p:cNvPr id="99474" name="Picture 412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588695" y="2201318"/>
              <a:ext cx="473075" cy="5598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475" name="Text Box 756"/>
            <p:cNvSpPr txBox="1">
              <a:spLocks noChangeArrowheads="1"/>
            </p:cNvSpPr>
            <p:nvPr/>
          </p:nvSpPr>
          <p:spPr bwMode="auto">
            <a:xfrm>
              <a:off x="4020495" y="2398059"/>
              <a:ext cx="1008352" cy="2770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1200" b="1" dirty="0" smtClean="0">
                  <a:latin typeface="Times New Roman" pitchFamily="18" charset="0"/>
                </a:rPr>
                <a:t>M-HLR</a:t>
              </a:r>
              <a:endParaRPr lang="en-US" altLang="zh-CN" sz="1200" b="1" dirty="0">
                <a:latin typeface="Times New Roman" pitchFamily="18" charset="0"/>
              </a:endParaRPr>
            </a:p>
          </p:txBody>
        </p:sp>
        <p:sp>
          <p:nvSpPr>
            <p:cNvPr id="99476" name="Text Box 756"/>
            <p:cNvSpPr txBox="1">
              <a:spLocks noChangeArrowheads="1"/>
            </p:cNvSpPr>
            <p:nvPr/>
          </p:nvSpPr>
          <p:spPr bwMode="auto">
            <a:xfrm>
              <a:off x="2436170" y="3448309"/>
              <a:ext cx="658813" cy="2748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 typeface="Arial" charset="0"/>
                <a:buNone/>
              </a:pPr>
              <a:r>
                <a:rPr lang="zh-CN" altLang="en-US" sz="1200" b="1">
                  <a:latin typeface="Times New Roman" pitchFamily="18" charset="0"/>
                </a:rPr>
                <a:t>基站</a:t>
              </a:r>
            </a:p>
          </p:txBody>
        </p:sp>
        <p:sp>
          <p:nvSpPr>
            <p:cNvPr id="99479" name="Text Box 19"/>
            <p:cNvSpPr txBox="1">
              <a:spLocks noChangeArrowheads="1"/>
            </p:cNvSpPr>
            <p:nvPr/>
          </p:nvSpPr>
          <p:spPr bwMode="auto">
            <a:xfrm>
              <a:off x="4885682" y="3776693"/>
              <a:ext cx="1008063" cy="305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1400" b="1">
                  <a:solidFill>
                    <a:srgbClr val="0033CC"/>
                  </a:solidFill>
                  <a:latin typeface="幼圆"/>
                  <a:ea typeface="幼圆"/>
                  <a:cs typeface="幼圆"/>
                </a:rPr>
                <a:t>GRE </a:t>
              </a:r>
              <a:r>
                <a:rPr lang="zh-CN" altLang="en-US" sz="1400" b="1">
                  <a:solidFill>
                    <a:srgbClr val="0033CC"/>
                  </a:solidFill>
                  <a:latin typeface="幼圆"/>
                  <a:ea typeface="幼圆"/>
                  <a:cs typeface="幼圆"/>
                </a:rPr>
                <a:t>隧道</a:t>
              </a:r>
            </a:p>
          </p:txBody>
        </p:sp>
        <p:sp>
          <p:nvSpPr>
            <p:cNvPr id="99480" name="Text Box 24"/>
            <p:cNvSpPr txBox="1">
              <a:spLocks noChangeArrowheads="1"/>
            </p:cNvSpPr>
            <p:nvPr/>
          </p:nvSpPr>
          <p:spPr bwMode="auto">
            <a:xfrm>
              <a:off x="5100861" y="2693206"/>
              <a:ext cx="100806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1200" dirty="0"/>
                <a:t>APN</a:t>
              </a:r>
              <a:r>
                <a:rPr lang="zh-CN" altLang="en-US" sz="1200" dirty="0"/>
                <a:t>专线</a:t>
              </a:r>
            </a:p>
          </p:txBody>
        </p:sp>
        <p:grpSp>
          <p:nvGrpSpPr>
            <p:cNvPr id="4" name="Group 731"/>
            <p:cNvGrpSpPr>
              <a:grpSpLocks/>
            </p:cNvGrpSpPr>
            <p:nvPr/>
          </p:nvGrpSpPr>
          <p:grpSpPr bwMode="auto">
            <a:xfrm>
              <a:off x="4525320" y="2858086"/>
              <a:ext cx="460375" cy="355870"/>
              <a:chOff x="1883" y="2234"/>
              <a:chExt cx="452" cy="232"/>
            </a:xfrm>
          </p:grpSpPr>
          <p:sp>
            <p:nvSpPr>
              <p:cNvPr id="99574" name="Oval 732"/>
              <p:cNvSpPr>
                <a:spLocks noChangeArrowheads="1"/>
              </p:cNvSpPr>
              <p:nvPr/>
            </p:nvSpPr>
            <p:spPr bwMode="auto">
              <a:xfrm>
                <a:off x="1884" y="2330"/>
                <a:ext cx="451" cy="136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buFont typeface="Arial" charset="0"/>
                  <a:buNone/>
                </a:pPr>
                <a:endParaRPr kumimoji="1" lang="zh-CN" altLang="en-US" sz="1200">
                  <a:latin typeface="Times New Roman" pitchFamily="18" charset="0"/>
                </a:endParaRPr>
              </a:p>
            </p:txBody>
          </p:sp>
          <p:sp>
            <p:nvSpPr>
              <p:cNvPr id="99575" name="Rectangle 733"/>
              <p:cNvSpPr>
                <a:spLocks noChangeArrowheads="1"/>
              </p:cNvSpPr>
              <p:nvPr/>
            </p:nvSpPr>
            <p:spPr bwMode="auto">
              <a:xfrm>
                <a:off x="1883" y="2303"/>
                <a:ext cx="450" cy="96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buFont typeface="Arial" charset="0"/>
                  <a:buNone/>
                </a:pPr>
                <a:endParaRPr kumimoji="1" lang="zh-CN" altLang="en-US" sz="1200">
                  <a:latin typeface="Times New Roman" pitchFamily="18" charset="0"/>
                </a:endParaRPr>
              </a:p>
            </p:txBody>
          </p:sp>
          <p:sp>
            <p:nvSpPr>
              <p:cNvPr id="99576" name="Rectangle 734"/>
              <p:cNvSpPr>
                <a:spLocks noChangeArrowheads="1"/>
              </p:cNvSpPr>
              <p:nvPr/>
            </p:nvSpPr>
            <p:spPr bwMode="auto">
              <a:xfrm>
                <a:off x="1883" y="2303"/>
                <a:ext cx="450" cy="96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buFont typeface="Arial" charset="0"/>
                  <a:buNone/>
                </a:pPr>
                <a:endParaRPr kumimoji="1" lang="zh-CN" altLang="en-US" sz="1200">
                  <a:latin typeface="Times New Roman" pitchFamily="18" charset="0"/>
                </a:endParaRPr>
              </a:p>
            </p:txBody>
          </p:sp>
          <p:sp>
            <p:nvSpPr>
              <p:cNvPr id="99577" name="Oval 735"/>
              <p:cNvSpPr>
                <a:spLocks noChangeArrowheads="1"/>
              </p:cNvSpPr>
              <p:nvPr/>
            </p:nvSpPr>
            <p:spPr bwMode="auto">
              <a:xfrm>
                <a:off x="1884" y="2234"/>
                <a:ext cx="451" cy="135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buFont typeface="Arial" charset="0"/>
                  <a:buNone/>
                </a:pPr>
                <a:endParaRPr kumimoji="1" lang="zh-CN" altLang="en-US" sz="1200">
                  <a:latin typeface="Times New Roman" pitchFamily="18" charset="0"/>
                </a:endParaRPr>
              </a:p>
            </p:txBody>
          </p:sp>
          <p:sp>
            <p:nvSpPr>
              <p:cNvPr id="99578" name="Freeform 736"/>
              <p:cNvSpPr>
                <a:spLocks/>
              </p:cNvSpPr>
              <p:nvPr/>
            </p:nvSpPr>
            <p:spPr bwMode="auto">
              <a:xfrm>
                <a:off x="2114" y="2252"/>
                <a:ext cx="148" cy="44"/>
              </a:xfrm>
              <a:custGeom>
                <a:avLst/>
                <a:gdLst>
                  <a:gd name="T0" fmla="*/ 0 w 148"/>
                  <a:gd name="T1" fmla="*/ 34 h 44"/>
                  <a:gd name="T2" fmla="*/ 33 w 148"/>
                  <a:gd name="T3" fmla="*/ 44 h 44"/>
                  <a:gd name="T4" fmla="*/ 112 w 148"/>
                  <a:gd name="T5" fmla="*/ 15 h 44"/>
                  <a:gd name="T6" fmla="*/ 148 w 148"/>
                  <a:gd name="T7" fmla="*/ 24 h 44"/>
                  <a:gd name="T8" fmla="*/ 129 w 148"/>
                  <a:gd name="T9" fmla="*/ 0 h 44"/>
                  <a:gd name="T10" fmla="*/ 35 w 148"/>
                  <a:gd name="T11" fmla="*/ 0 h 44"/>
                  <a:gd name="T12" fmla="*/ 74 w 148"/>
                  <a:gd name="T13" fmla="*/ 7 h 44"/>
                  <a:gd name="T14" fmla="*/ 0 w 148"/>
                  <a:gd name="T15" fmla="*/ 34 h 4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4"/>
                  <a:gd name="T26" fmla="*/ 148 w 148"/>
                  <a:gd name="T27" fmla="*/ 44 h 4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4">
                    <a:moveTo>
                      <a:pt x="0" y="34"/>
                    </a:moveTo>
                    <a:lnTo>
                      <a:pt x="33" y="44"/>
                    </a:lnTo>
                    <a:lnTo>
                      <a:pt x="112" y="15"/>
                    </a:lnTo>
                    <a:lnTo>
                      <a:pt x="148" y="24"/>
                    </a:lnTo>
                    <a:lnTo>
                      <a:pt x="129" y="0"/>
                    </a:lnTo>
                    <a:lnTo>
                      <a:pt x="35" y="0"/>
                    </a:lnTo>
                    <a:lnTo>
                      <a:pt x="74" y="7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79" name="Freeform 737"/>
              <p:cNvSpPr>
                <a:spLocks/>
              </p:cNvSpPr>
              <p:nvPr/>
            </p:nvSpPr>
            <p:spPr bwMode="auto">
              <a:xfrm>
                <a:off x="2114" y="2252"/>
                <a:ext cx="148" cy="44"/>
              </a:xfrm>
              <a:custGeom>
                <a:avLst/>
                <a:gdLst>
                  <a:gd name="T0" fmla="*/ 0 w 148"/>
                  <a:gd name="T1" fmla="*/ 34 h 44"/>
                  <a:gd name="T2" fmla="*/ 33 w 148"/>
                  <a:gd name="T3" fmla="*/ 44 h 44"/>
                  <a:gd name="T4" fmla="*/ 112 w 148"/>
                  <a:gd name="T5" fmla="*/ 15 h 44"/>
                  <a:gd name="T6" fmla="*/ 148 w 148"/>
                  <a:gd name="T7" fmla="*/ 24 h 44"/>
                  <a:gd name="T8" fmla="*/ 129 w 148"/>
                  <a:gd name="T9" fmla="*/ 0 h 44"/>
                  <a:gd name="T10" fmla="*/ 35 w 148"/>
                  <a:gd name="T11" fmla="*/ 0 h 44"/>
                  <a:gd name="T12" fmla="*/ 74 w 148"/>
                  <a:gd name="T13" fmla="*/ 7 h 44"/>
                  <a:gd name="T14" fmla="*/ 0 w 148"/>
                  <a:gd name="T15" fmla="*/ 34 h 4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4"/>
                  <a:gd name="T26" fmla="*/ 148 w 148"/>
                  <a:gd name="T27" fmla="*/ 44 h 4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4">
                    <a:moveTo>
                      <a:pt x="0" y="34"/>
                    </a:moveTo>
                    <a:lnTo>
                      <a:pt x="33" y="44"/>
                    </a:lnTo>
                    <a:lnTo>
                      <a:pt x="112" y="15"/>
                    </a:lnTo>
                    <a:lnTo>
                      <a:pt x="148" y="24"/>
                    </a:lnTo>
                    <a:lnTo>
                      <a:pt x="129" y="0"/>
                    </a:lnTo>
                    <a:lnTo>
                      <a:pt x="35" y="0"/>
                    </a:lnTo>
                    <a:lnTo>
                      <a:pt x="74" y="7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80" name="Freeform 738"/>
              <p:cNvSpPr>
                <a:spLocks/>
              </p:cNvSpPr>
              <p:nvPr/>
            </p:nvSpPr>
            <p:spPr bwMode="auto">
              <a:xfrm>
                <a:off x="1952" y="2303"/>
                <a:ext cx="148" cy="46"/>
              </a:xfrm>
              <a:custGeom>
                <a:avLst/>
                <a:gdLst>
                  <a:gd name="T0" fmla="*/ 148 w 148"/>
                  <a:gd name="T1" fmla="*/ 9 h 46"/>
                  <a:gd name="T2" fmla="*/ 115 w 148"/>
                  <a:gd name="T3" fmla="*/ 0 h 46"/>
                  <a:gd name="T4" fmla="*/ 38 w 148"/>
                  <a:gd name="T5" fmla="*/ 29 h 46"/>
                  <a:gd name="T6" fmla="*/ 0 w 148"/>
                  <a:gd name="T7" fmla="*/ 19 h 46"/>
                  <a:gd name="T8" fmla="*/ 19 w 148"/>
                  <a:gd name="T9" fmla="*/ 46 h 46"/>
                  <a:gd name="T10" fmla="*/ 115 w 148"/>
                  <a:gd name="T11" fmla="*/ 46 h 46"/>
                  <a:gd name="T12" fmla="*/ 74 w 148"/>
                  <a:gd name="T13" fmla="*/ 36 h 46"/>
                  <a:gd name="T14" fmla="*/ 148 w 148"/>
                  <a:gd name="T15" fmla="*/ 9 h 4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6"/>
                  <a:gd name="T26" fmla="*/ 148 w 148"/>
                  <a:gd name="T27" fmla="*/ 46 h 4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6">
                    <a:moveTo>
                      <a:pt x="148" y="9"/>
                    </a:moveTo>
                    <a:lnTo>
                      <a:pt x="115" y="0"/>
                    </a:lnTo>
                    <a:lnTo>
                      <a:pt x="38" y="29"/>
                    </a:lnTo>
                    <a:lnTo>
                      <a:pt x="0" y="19"/>
                    </a:lnTo>
                    <a:lnTo>
                      <a:pt x="19" y="46"/>
                    </a:lnTo>
                    <a:lnTo>
                      <a:pt x="115" y="46"/>
                    </a:lnTo>
                    <a:lnTo>
                      <a:pt x="74" y="36"/>
                    </a:lnTo>
                    <a:lnTo>
                      <a:pt x="148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81" name="Freeform 739"/>
              <p:cNvSpPr>
                <a:spLocks/>
              </p:cNvSpPr>
              <p:nvPr/>
            </p:nvSpPr>
            <p:spPr bwMode="auto">
              <a:xfrm>
                <a:off x="1952" y="2303"/>
                <a:ext cx="148" cy="46"/>
              </a:xfrm>
              <a:custGeom>
                <a:avLst/>
                <a:gdLst>
                  <a:gd name="T0" fmla="*/ 148 w 148"/>
                  <a:gd name="T1" fmla="*/ 9 h 46"/>
                  <a:gd name="T2" fmla="*/ 115 w 148"/>
                  <a:gd name="T3" fmla="*/ 0 h 46"/>
                  <a:gd name="T4" fmla="*/ 38 w 148"/>
                  <a:gd name="T5" fmla="*/ 29 h 46"/>
                  <a:gd name="T6" fmla="*/ 0 w 148"/>
                  <a:gd name="T7" fmla="*/ 19 h 46"/>
                  <a:gd name="T8" fmla="*/ 19 w 148"/>
                  <a:gd name="T9" fmla="*/ 46 h 46"/>
                  <a:gd name="T10" fmla="*/ 115 w 148"/>
                  <a:gd name="T11" fmla="*/ 46 h 46"/>
                  <a:gd name="T12" fmla="*/ 74 w 148"/>
                  <a:gd name="T13" fmla="*/ 36 h 46"/>
                  <a:gd name="T14" fmla="*/ 148 w 148"/>
                  <a:gd name="T15" fmla="*/ 9 h 4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6"/>
                  <a:gd name="T26" fmla="*/ 148 w 148"/>
                  <a:gd name="T27" fmla="*/ 46 h 4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6">
                    <a:moveTo>
                      <a:pt x="148" y="9"/>
                    </a:moveTo>
                    <a:lnTo>
                      <a:pt x="115" y="0"/>
                    </a:lnTo>
                    <a:lnTo>
                      <a:pt x="38" y="29"/>
                    </a:lnTo>
                    <a:lnTo>
                      <a:pt x="0" y="19"/>
                    </a:lnTo>
                    <a:lnTo>
                      <a:pt x="19" y="46"/>
                    </a:lnTo>
                    <a:lnTo>
                      <a:pt x="115" y="46"/>
                    </a:lnTo>
                    <a:lnTo>
                      <a:pt x="74" y="36"/>
                    </a:lnTo>
                    <a:lnTo>
                      <a:pt x="148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82" name="Freeform 740"/>
              <p:cNvSpPr>
                <a:spLocks/>
              </p:cNvSpPr>
              <p:nvPr/>
            </p:nvSpPr>
            <p:spPr bwMode="auto">
              <a:xfrm>
                <a:off x="1960" y="2250"/>
                <a:ext cx="148" cy="43"/>
              </a:xfrm>
              <a:custGeom>
                <a:avLst/>
                <a:gdLst>
                  <a:gd name="T0" fmla="*/ 0 w 148"/>
                  <a:gd name="T1" fmla="*/ 9 h 43"/>
                  <a:gd name="T2" fmla="*/ 33 w 148"/>
                  <a:gd name="T3" fmla="*/ 0 h 43"/>
                  <a:gd name="T4" fmla="*/ 113 w 148"/>
                  <a:gd name="T5" fmla="*/ 26 h 43"/>
                  <a:gd name="T6" fmla="*/ 148 w 148"/>
                  <a:gd name="T7" fmla="*/ 19 h 43"/>
                  <a:gd name="T8" fmla="*/ 129 w 148"/>
                  <a:gd name="T9" fmla="*/ 43 h 43"/>
                  <a:gd name="T10" fmla="*/ 36 w 148"/>
                  <a:gd name="T11" fmla="*/ 43 h 43"/>
                  <a:gd name="T12" fmla="*/ 74 w 148"/>
                  <a:gd name="T13" fmla="*/ 36 h 43"/>
                  <a:gd name="T14" fmla="*/ 0 w 148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3"/>
                  <a:gd name="T26" fmla="*/ 148 w 148"/>
                  <a:gd name="T27" fmla="*/ 43 h 4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3">
                    <a:moveTo>
                      <a:pt x="0" y="9"/>
                    </a:moveTo>
                    <a:lnTo>
                      <a:pt x="33" y="0"/>
                    </a:lnTo>
                    <a:lnTo>
                      <a:pt x="113" y="26"/>
                    </a:lnTo>
                    <a:lnTo>
                      <a:pt x="148" y="19"/>
                    </a:lnTo>
                    <a:lnTo>
                      <a:pt x="129" y="43"/>
                    </a:lnTo>
                    <a:lnTo>
                      <a:pt x="36" y="43"/>
                    </a:lnTo>
                    <a:lnTo>
                      <a:pt x="74" y="36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83" name="Freeform 741"/>
              <p:cNvSpPr>
                <a:spLocks/>
              </p:cNvSpPr>
              <p:nvPr/>
            </p:nvSpPr>
            <p:spPr bwMode="auto">
              <a:xfrm>
                <a:off x="1960" y="2250"/>
                <a:ext cx="148" cy="43"/>
              </a:xfrm>
              <a:custGeom>
                <a:avLst/>
                <a:gdLst>
                  <a:gd name="T0" fmla="*/ 0 w 148"/>
                  <a:gd name="T1" fmla="*/ 9 h 43"/>
                  <a:gd name="T2" fmla="*/ 33 w 148"/>
                  <a:gd name="T3" fmla="*/ 0 h 43"/>
                  <a:gd name="T4" fmla="*/ 113 w 148"/>
                  <a:gd name="T5" fmla="*/ 26 h 43"/>
                  <a:gd name="T6" fmla="*/ 148 w 148"/>
                  <a:gd name="T7" fmla="*/ 19 h 43"/>
                  <a:gd name="T8" fmla="*/ 129 w 148"/>
                  <a:gd name="T9" fmla="*/ 43 h 43"/>
                  <a:gd name="T10" fmla="*/ 36 w 148"/>
                  <a:gd name="T11" fmla="*/ 43 h 43"/>
                  <a:gd name="T12" fmla="*/ 74 w 148"/>
                  <a:gd name="T13" fmla="*/ 36 h 43"/>
                  <a:gd name="T14" fmla="*/ 0 w 148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3"/>
                  <a:gd name="T26" fmla="*/ 148 w 148"/>
                  <a:gd name="T27" fmla="*/ 43 h 4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3">
                    <a:moveTo>
                      <a:pt x="0" y="9"/>
                    </a:moveTo>
                    <a:lnTo>
                      <a:pt x="33" y="0"/>
                    </a:lnTo>
                    <a:lnTo>
                      <a:pt x="113" y="26"/>
                    </a:lnTo>
                    <a:lnTo>
                      <a:pt x="148" y="19"/>
                    </a:lnTo>
                    <a:lnTo>
                      <a:pt x="129" y="43"/>
                    </a:lnTo>
                    <a:lnTo>
                      <a:pt x="36" y="43"/>
                    </a:lnTo>
                    <a:lnTo>
                      <a:pt x="74" y="36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84" name="Freeform 742"/>
              <p:cNvSpPr>
                <a:spLocks/>
              </p:cNvSpPr>
              <p:nvPr/>
            </p:nvSpPr>
            <p:spPr bwMode="auto">
              <a:xfrm>
                <a:off x="2108" y="2308"/>
                <a:ext cx="148" cy="43"/>
              </a:xfrm>
              <a:custGeom>
                <a:avLst/>
                <a:gdLst>
                  <a:gd name="T0" fmla="*/ 148 w 148"/>
                  <a:gd name="T1" fmla="*/ 33 h 43"/>
                  <a:gd name="T2" fmla="*/ 115 w 148"/>
                  <a:gd name="T3" fmla="*/ 43 h 43"/>
                  <a:gd name="T4" fmla="*/ 39 w 148"/>
                  <a:gd name="T5" fmla="*/ 14 h 43"/>
                  <a:gd name="T6" fmla="*/ 0 w 148"/>
                  <a:gd name="T7" fmla="*/ 24 h 43"/>
                  <a:gd name="T8" fmla="*/ 19 w 148"/>
                  <a:gd name="T9" fmla="*/ 0 h 43"/>
                  <a:gd name="T10" fmla="*/ 115 w 148"/>
                  <a:gd name="T11" fmla="*/ 0 h 43"/>
                  <a:gd name="T12" fmla="*/ 74 w 148"/>
                  <a:gd name="T13" fmla="*/ 7 h 43"/>
                  <a:gd name="T14" fmla="*/ 148 w 148"/>
                  <a:gd name="T15" fmla="*/ 33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3"/>
                  <a:gd name="T26" fmla="*/ 148 w 148"/>
                  <a:gd name="T27" fmla="*/ 43 h 4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3">
                    <a:moveTo>
                      <a:pt x="148" y="33"/>
                    </a:moveTo>
                    <a:lnTo>
                      <a:pt x="115" y="43"/>
                    </a:lnTo>
                    <a:lnTo>
                      <a:pt x="39" y="14"/>
                    </a:lnTo>
                    <a:lnTo>
                      <a:pt x="0" y="24"/>
                    </a:lnTo>
                    <a:lnTo>
                      <a:pt x="19" y="0"/>
                    </a:lnTo>
                    <a:lnTo>
                      <a:pt x="115" y="0"/>
                    </a:lnTo>
                    <a:lnTo>
                      <a:pt x="74" y="7"/>
                    </a:lnTo>
                    <a:lnTo>
                      <a:pt x="148" y="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85" name="Freeform 743"/>
              <p:cNvSpPr>
                <a:spLocks/>
              </p:cNvSpPr>
              <p:nvPr/>
            </p:nvSpPr>
            <p:spPr bwMode="auto">
              <a:xfrm>
                <a:off x="2108" y="2308"/>
                <a:ext cx="148" cy="43"/>
              </a:xfrm>
              <a:custGeom>
                <a:avLst/>
                <a:gdLst>
                  <a:gd name="T0" fmla="*/ 148 w 148"/>
                  <a:gd name="T1" fmla="*/ 33 h 43"/>
                  <a:gd name="T2" fmla="*/ 115 w 148"/>
                  <a:gd name="T3" fmla="*/ 43 h 43"/>
                  <a:gd name="T4" fmla="*/ 39 w 148"/>
                  <a:gd name="T5" fmla="*/ 14 h 43"/>
                  <a:gd name="T6" fmla="*/ 0 w 148"/>
                  <a:gd name="T7" fmla="*/ 24 h 43"/>
                  <a:gd name="T8" fmla="*/ 19 w 148"/>
                  <a:gd name="T9" fmla="*/ 0 h 43"/>
                  <a:gd name="T10" fmla="*/ 115 w 148"/>
                  <a:gd name="T11" fmla="*/ 0 h 43"/>
                  <a:gd name="T12" fmla="*/ 74 w 148"/>
                  <a:gd name="T13" fmla="*/ 7 h 43"/>
                  <a:gd name="T14" fmla="*/ 148 w 148"/>
                  <a:gd name="T15" fmla="*/ 33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3"/>
                  <a:gd name="T26" fmla="*/ 148 w 148"/>
                  <a:gd name="T27" fmla="*/ 43 h 4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3">
                    <a:moveTo>
                      <a:pt x="148" y="33"/>
                    </a:moveTo>
                    <a:lnTo>
                      <a:pt x="115" y="43"/>
                    </a:lnTo>
                    <a:lnTo>
                      <a:pt x="39" y="14"/>
                    </a:lnTo>
                    <a:lnTo>
                      <a:pt x="0" y="24"/>
                    </a:lnTo>
                    <a:lnTo>
                      <a:pt x="19" y="0"/>
                    </a:lnTo>
                    <a:lnTo>
                      <a:pt x="115" y="0"/>
                    </a:lnTo>
                    <a:lnTo>
                      <a:pt x="74" y="7"/>
                    </a:lnTo>
                    <a:lnTo>
                      <a:pt x="148" y="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86" name="Freeform 744"/>
              <p:cNvSpPr>
                <a:spLocks/>
              </p:cNvSpPr>
              <p:nvPr/>
            </p:nvSpPr>
            <p:spPr bwMode="auto">
              <a:xfrm>
                <a:off x="2116" y="2255"/>
                <a:ext cx="149" cy="43"/>
              </a:xfrm>
              <a:custGeom>
                <a:avLst/>
                <a:gdLst>
                  <a:gd name="T0" fmla="*/ 0 w 149"/>
                  <a:gd name="T1" fmla="*/ 33 h 43"/>
                  <a:gd name="T2" fmla="*/ 33 w 149"/>
                  <a:gd name="T3" fmla="*/ 43 h 43"/>
                  <a:gd name="T4" fmla="*/ 113 w 149"/>
                  <a:gd name="T5" fmla="*/ 14 h 43"/>
                  <a:gd name="T6" fmla="*/ 149 w 149"/>
                  <a:gd name="T7" fmla="*/ 24 h 43"/>
                  <a:gd name="T8" fmla="*/ 129 w 149"/>
                  <a:gd name="T9" fmla="*/ 0 h 43"/>
                  <a:gd name="T10" fmla="*/ 36 w 149"/>
                  <a:gd name="T11" fmla="*/ 0 h 43"/>
                  <a:gd name="T12" fmla="*/ 75 w 149"/>
                  <a:gd name="T13" fmla="*/ 7 h 43"/>
                  <a:gd name="T14" fmla="*/ 0 w 149"/>
                  <a:gd name="T15" fmla="*/ 33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9"/>
                  <a:gd name="T25" fmla="*/ 0 h 43"/>
                  <a:gd name="T26" fmla="*/ 149 w 149"/>
                  <a:gd name="T27" fmla="*/ 43 h 4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9" h="43">
                    <a:moveTo>
                      <a:pt x="0" y="33"/>
                    </a:moveTo>
                    <a:lnTo>
                      <a:pt x="33" y="43"/>
                    </a:lnTo>
                    <a:lnTo>
                      <a:pt x="113" y="14"/>
                    </a:lnTo>
                    <a:lnTo>
                      <a:pt x="149" y="24"/>
                    </a:lnTo>
                    <a:lnTo>
                      <a:pt x="129" y="0"/>
                    </a:lnTo>
                    <a:lnTo>
                      <a:pt x="36" y="0"/>
                    </a:lnTo>
                    <a:lnTo>
                      <a:pt x="75" y="7"/>
                    </a:lnTo>
                    <a:lnTo>
                      <a:pt x="0" y="3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87" name="Freeform 745"/>
              <p:cNvSpPr>
                <a:spLocks/>
              </p:cNvSpPr>
              <p:nvPr/>
            </p:nvSpPr>
            <p:spPr bwMode="auto">
              <a:xfrm>
                <a:off x="2116" y="2255"/>
                <a:ext cx="149" cy="43"/>
              </a:xfrm>
              <a:custGeom>
                <a:avLst/>
                <a:gdLst>
                  <a:gd name="T0" fmla="*/ 0 w 149"/>
                  <a:gd name="T1" fmla="*/ 33 h 43"/>
                  <a:gd name="T2" fmla="*/ 33 w 149"/>
                  <a:gd name="T3" fmla="*/ 43 h 43"/>
                  <a:gd name="T4" fmla="*/ 113 w 149"/>
                  <a:gd name="T5" fmla="*/ 14 h 43"/>
                  <a:gd name="T6" fmla="*/ 149 w 149"/>
                  <a:gd name="T7" fmla="*/ 24 h 43"/>
                  <a:gd name="T8" fmla="*/ 129 w 149"/>
                  <a:gd name="T9" fmla="*/ 0 h 43"/>
                  <a:gd name="T10" fmla="*/ 36 w 149"/>
                  <a:gd name="T11" fmla="*/ 0 h 43"/>
                  <a:gd name="T12" fmla="*/ 75 w 149"/>
                  <a:gd name="T13" fmla="*/ 7 h 43"/>
                  <a:gd name="T14" fmla="*/ 0 w 149"/>
                  <a:gd name="T15" fmla="*/ 33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9"/>
                  <a:gd name="T25" fmla="*/ 0 h 43"/>
                  <a:gd name="T26" fmla="*/ 149 w 149"/>
                  <a:gd name="T27" fmla="*/ 43 h 4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9" h="43">
                    <a:moveTo>
                      <a:pt x="0" y="33"/>
                    </a:moveTo>
                    <a:lnTo>
                      <a:pt x="33" y="43"/>
                    </a:lnTo>
                    <a:lnTo>
                      <a:pt x="113" y="14"/>
                    </a:lnTo>
                    <a:lnTo>
                      <a:pt x="149" y="24"/>
                    </a:lnTo>
                    <a:lnTo>
                      <a:pt x="129" y="0"/>
                    </a:lnTo>
                    <a:lnTo>
                      <a:pt x="36" y="0"/>
                    </a:lnTo>
                    <a:lnTo>
                      <a:pt x="75" y="7"/>
                    </a:lnTo>
                    <a:lnTo>
                      <a:pt x="0" y="3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88" name="Freeform 746"/>
              <p:cNvSpPr>
                <a:spLocks/>
              </p:cNvSpPr>
              <p:nvPr/>
            </p:nvSpPr>
            <p:spPr bwMode="auto">
              <a:xfrm>
                <a:off x="1955" y="2305"/>
                <a:ext cx="148" cy="46"/>
              </a:xfrm>
              <a:custGeom>
                <a:avLst/>
                <a:gdLst>
                  <a:gd name="T0" fmla="*/ 148 w 148"/>
                  <a:gd name="T1" fmla="*/ 10 h 46"/>
                  <a:gd name="T2" fmla="*/ 115 w 148"/>
                  <a:gd name="T3" fmla="*/ 0 h 46"/>
                  <a:gd name="T4" fmla="*/ 38 w 148"/>
                  <a:gd name="T5" fmla="*/ 29 h 46"/>
                  <a:gd name="T6" fmla="*/ 0 w 148"/>
                  <a:gd name="T7" fmla="*/ 20 h 46"/>
                  <a:gd name="T8" fmla="*/ 19 w 148"/>
                  <a:gd name="T9" fmla="*/ 46 h 46"/>
                  <a:gd name="T10" fmla="*/ 115 w 148"/>
                  <a:gd name="T11" fmla="*/ 46 h 46"/>
                  <a:gd name="T12" fmla="*/ 74 w 148"/>
                  <a:gd name="T13" fmla="*/ 36 h 46"/>
                  <a:gd name="T14" fmla="*/ 148 w 148"/>
                  <a:gd name="T15" fmla="*/ 10 h 4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6"/>
                  <a:gd name="T26" fmla="*/ 148 w 148"/>
                  <a:gd name="T27" fmla="*/ 46 h 4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6">
                    <a:moveTo>
                      <a:pt x="148" y="10"/>
                    </a:moveTo>
                    <a:lnTo>
                      <a:pt x="115" y="0"/>
                    </a:lnTo>
                    <a:lnTo>
                      <a:pt x="38" y="29"/>
                    </a:lnTo>
                    <a:lnTo>
                      <a:pt x="0" y="20"/>
                    </a:lnTo>
                    <a:lnTo>
                      <a:pt x="19" y="46"/>
                    </a:lnTo>
                    <a:lnTo>
                      <a:pt x="115" y="46"/>
                    </a:lnTo>
                    <a:lnTo>
                      <a:pt x="74" y="36"/>
                    </a:lnTo>
                    <a:lnTo>
                      <a:pt x="148" y="1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89" name="Freeform 747"/>
              <p:cNvSpPr>
                <a:spLocks/>
              </p:cNvSpPr>
              <p:nvPr/>
            </p:nvSpPr>
            <p:spPr bwMode="auto">
              <a:xfrm>
                <a:off x="1955" y="2305"/>
                <a:ext cx="148" cy="46"/>
              </a:xfrm>
              <a:custGeom>
                <a:avLst/>
                <a:gdLst>
                  <a:gd name="T0" fmla="*/ 148 w 148"/>
                  <a:gd name="T1" fmla="*/ 10 h 46"/>
                  <a:gd name="T2" fmla="*/ 115 w 148"/>
                  <a:gd name="T3" fmla="*/ 0 h 46"/>
                  <a:gd name="T4" fmla="*/ 38 w 148"/>
                  <a:gd name="T5" fmla="*/ 29 h 46"/>
                  <a:gd name="T6" fmla="*/ 0 w 148"/>
                  <a:gd name="T7" fmla="*/ 20 h 46"/>
                  <a:gd name="T8" fmla="*/ 19 w 148"/>
                  <a:gd name="T9" fmla="*/ 46 h 46"/>
                  <a:gd name="T10" fmla="*/ 115 w 148"/>
                  <a:gd name="T11" fmla="*/ 46 h 46"/>
                  <a:gd name="T12" fmla="*/ 74 w 148"/>
                  <a:gd name="T13" fmla="*/ 36 h 46"/>
                  <a:gd name="T14" fmla="*/ 148 w 148"/>
                  <a:gd name="T15" fmla="*/ 10 h 4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6"/>
                  <a:gd name="T26" fmla="*/ 148 w 148"/>
                  <a:gd name="T27" fmla="*/ 46 h 4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6">
                    <a:moveTo>
                      <a:pt x="148" y="10"/>
                    </a:moveTo>
                    <a:lnTo>
                      <a:pt x="115" y="0"/>
                    </a:lnTo>
                    <a:lnTo>
                      <a:pt x="38" y="29"/>
                    </a:lnTo>
                    <a:lnTo>
                      <a:pt x="0" y="20"/>
                    </a:lnTo>
                    <a:lnTo>
                      <a:pt x="19" y="46"/>
                    </a:lnTo>
                    <a:lnTo>
                      <a:pt x="115" y="46"/>
                    </a:lnTo>
                    <a:lnTo>
                      <a:pt x="74" y="36"/>
                    </a:lnTo>
                    <a:lnTo>
                      <a:pt x="148" y="1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90" name="Freeform 748"/>
              <p:cNvSpPr>
                <a:spLocks/>
              </p:cNvSpPr>
              <p:nvPr/>
            </p:nvSpPr>
            <p:spPr bwMode="auto">
              <a:xfrm>
                <a:off x="1963" y="2252"/>
                <a:ext cx="148" cy="44"/>
              </a:xfrm>
              <a:custGeom>
                <a:avLst/>
                <a:gdLst>
                  <a:gd name="T0" fmla="*/ 0 w 148"/>
                  <a:gd name="T1" fmla="*/ 10 h 44"/>
                  <a:gd name="T2" fmla="*/ 33 w 148"/>
                  <a:gd name="T3" fmla="*/ 0 h 44"/>
                  <a:gd name="T4" fmla="*/ 112 w 148"/>
                  <a:gd name="T5" fmla="*/ 27 h 44"/>
                  <a:gd name="T6" fmla="*/ 148 w 148"/>
                  <a:gd name="T7" fmla="*/ 19 h 44"/>
                  <a:gd name="T8" fmla="*/ 129 w 148"/>
                  <a:gd name="T9" fmla="*/ 44 h 44"/>
                  <a:gd name="T10" fmla="*/ 35 w 148"/>
                  <a:gd name="T11" fmla="*/ 44 h 44"/>
                  <a:gd name="T12" fmla="*/ 74 w 148"/>
                  <a:gd name="T13" fmla="*/ 36 h 44"/>
                  <a:gd name="T14" fmla="*/ 0 w 148"/>
                  <a:gd name="T15" fmla="*/ 10 h 4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4"/>
                  <a:gd name="T26" fmla="*/ 148 w 148"/>
                  <a:gd name="T27" fmla="*/ 44 h 4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4">
                    <a:moveTo>
                      <a:pt x="0" y="10"/>
                    </a:moveTo>
                    <a:lnTo>
                      <a:pt x="33" y="0"/>
                    </a:lnTo>
                    <a:lnTo>
                      <a:pt x="112" y="27"/>
                    </a:lnTo>
                    <a:lnTo>
                      <a:pt x="148" y="19"/>
                    </a:lnTo>
                    <a:lnTo>
                      <a:pt x="129" y="44"/>
                    </a:lnTo>
                    <a:lnTo>
                      <a:pt x="35" y="44"/>
                    </a:lnTo>
                    <a:lnTo>
                      <a:pt x="74" y="36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91" name="Freeform 749"/>
              <p:cNvSpPr>
                <a:spLocks/>
              </p:cNvSpPr>
              <p:nvPr/>
            </p:nvSpPr>
            <p:spPr bwMode="auto">
              <a:xfrm>
                <a:off x="1963" y="2252"/>
                <a:ext cx="148" cy="44"/>
              </a:xfrm>
              <a:custGeom>
                <a:avLst/>
                <a:gdLst>
                  <a:gd name="T0" fmla="*/ 0 w 148"/>
                  <a:gd name="T1" fmla="*/ 10 h 44"/>
                  <a:gd name="T2" fmla="*/ 33 w 148"/>
                  <a:gd name="T3" fmla="*/ 0 h 44"/>
                  <a:gd name="T4" fmla="*/ 112 w 148"/>
                  <a:gd name="T5" fmla="*/ 27 h 44"/>
                  <a:gd name="T6" fmla="*/ 148 w 148"/>
                  <a:gd name="T7" fmla="*/ 19 h 44"/>
                  <a:gd name="T8" fmla="*/ 129 w 148"/>
                  <a:gd name="T9" fmla="*/ 44 h 44"/>
                  <a:gd name="T10" fmla="*/ 35 w 148"/>
                  <a:gd name="T11" fmla="*/ 44 h 44"/>
                  <a:gd name="T12" fmla="*/ 74 w 148"/>
                  <a:gd name="T13" fmla="*/ 36 h 44"/>
                  <a:gd name="T14" fmla="*/ 0 w 148"/>
                  <a:gd name="T15" fmla="*/ 10 h 4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4"/>
                  <a:gd name="T26" fmla="*/ 148 w 148"/>
                  <a:gd name="T27" fmla="*/ 44 h 4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4">
                    <a:moveTo>
                      <a:pt x="0" y="10"/>
                    </a:moveTo>
                    <a:lnTo>
                      <a:pt x="33" y="0"/>
                    </a:lnTo>
                    <a:lnTo>
                      <a:pt x="112" y="27"/>
                    </a:lnTo>
                    <a:lnTo>
                      <a:pt x="148" y="19"/>
                    </a:lnTo>
                    <a:lnTo>
                      <a:pt x="129" y="44"/>
                    </a:lnTo>
                    <a:lnTo>
                      <a:pt x="35" y="44"/>
                    </a:lnTo>
                    <a:lnTo>
                      <a:pt x="74" y="36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92" name="Freeform 750"/>
              <p:cNvSpPr>
                <a:spLocks/>
              </p:cNvSpPr>
              <p:nvPr/>
            </p:nvSpPr>
            <p:spPr bwMode="auto">
              <a:xfrm>
                <a:off x="2111" y="2310"/>
                <a:ext cx="148" cy="43"/>
              </a:xfrm>
              <a:custGeom>
                <a:avLst/>
                <a:gdLst>
                  <a:gd name="T0" fmla="*/ 148 w 148"/>
                  <a:gd name="T1" fmla="*/ 34 h 43"/>
                  <a:gd name="T2" fmla="*/ 115 w 148"/>
                  <a:gd name="T3" fmla="*/ 43 h 43"/>
                  <a:gd name="T4" fmla="*/ 38 w 148"/>
                  <a:gd name="T5" fmla="*/ 15 h 43"/>
                  <a:gd name="T6" fmla="*/ 0 w 148"/>
                  <a:gd name="T7" fmla="*/ 24 h 43"/>
                  <a:gd name="T8" fmla="*/ 19 w 148"/>
                  <a:gd name="T9" fmla="*/ 0 h 43"/>
                  <a:gd name="T10" fmla="*/ 115 w 148"/>
                  <a:gd name="T11" fmla="*/ 0 h 43"/>
                  <a:gd name="T12" fmla="*/ 74 w 148"/>
                  <a:gd name="T13" fmla="*/ 7 h 43"/>
                  <a:gd name="T14" fmla="*/ 148 w 148"/>
                  <a:gd name="T15" fmla="*/ 34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3"/>
                  <a:gd name="T26" fmla="*/ 148 w 148"/>
                  <a:gd name="T27" fmla="*/ 43 h 4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3">
                    <a:moveTo>
                      <a:pt x="148" y="34"/>
                    </a:moveTo>
                    <a:lnTo>
                      <a:pt x="115" y="43"/>
                    </a:lnTo>
                    <a:lnTo>
                      <a:pt x="38" y="15"/>
                    </a:lnTo>
                    <a:lnTo>
                      <a:pt x="0" y="24"/>
                    </a:lnTo>
                    <a:lnTo>
                      <a:pt x="19" y="0"/>
                    </a:lnTo>
                    <a:lnTo>
                      <a:pt x="115" y="0"/>
                    </a:lnTo>
                    <a:lnTo>
                      <a:pt x="74" y="7"/>
                    </a:lnTo>
                    <a:lnTo>
                      <a:pt x="148" y="3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93" name="Freeform 751"/>
              <p:cNvSpPr>
                <a:spLocks/>
              </p:cNvSpPr>
              <p:nvPr/>
            </p:nvSpPr>
            <p:spPr bwMode="auto">
              <a:xfrm>
                <a:off x="2093" y="2310"/>
                <a:ext cx="148" cy="43"/>
              </a:xfrm>
              <a:custGeom>
                <a:avLst/>
                <a:gdLst>
                  <a:gd name="T0" fmla="*/ 148 w 148"/>
                  <a:gd name="T1" fmla="*/ 34 h 43"/>
                  <a:gd name="T2" fmla="*/ 115 w 148"/>
                  <a:gd name="T3" fmla="*/ 43 h 43"/>
                  <a:gd name="T4" fmla="*/ 38 w 148"/>
                  <a:gd name="T5" fmla="*/ 15 h 43"/>
                  <a:gd name="T6" fmla="*/ 0 w 148"/>
                  <a:gd name="T7" fmla="*/ 24 h 43"/>
                  <a:gd name="T8" fmla="*/ 19 w 148"/>
                  <a:gd name="T9" fmla="*/ 0 h 43"/>
                  <a:gd name="T10" fmla="*/ 115 w 148"/>
                  <a:gd name="T11" fmla="*/ 0 h 43"/>
                  <a:gd name="T12" fmla="*/ 74 w 148"/>
                  <a:gd name="T13" fmla="*/ 7 h 43"/>
                  <a:gd name="T14" fmla="*/ 148 w 148"/>
                  <a:gd name="T15" fmla="*/ 34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3"/>
                  <a:gd name="T26" fmla="*/ 148 w 148"/>
                  <a:gd name="T27" fmla="*/ 43 h 4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3">
                    <a:moveTo>
                      <a:pt x="148" y="34"/>
                    </a:moveTo>
                    <a:lnTo>
                      <a:pt x="115" y="43"/>
                    </a:lnTo>
                    <a:lnTo>
                      <a:pt x="38" y="15"/>
                    </a:lnTo>
                    <a:lnTo>
                      <a:pt x="0" y="24"/>
                    </a:lnTo>
                    <a:lnTo>
                      <a:pt x="19" y="0"/>
                    </a:lnTo>
                    <a:lnTo>
                      <a:pt x="115" y="0"/>
                    </a:lnTo>
                    <a:lnTo>
                      <a:pt x="74" y="7"/>
                    </a:lnTo>
                    <a:lnTo>
                      <a:pt x="148" y="3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94" name="Line 752"/>
              <p:cNvSpPr>
                <a:spLocks noChangeShapeType="1"/>
              </p:cNvSpPr>
              <p:nvPr/>
            </p:nvSpPr>
            <p:spPr bwMode="auto">
              <a:xfrm>
                <a:off x="1883" y="2300"/>
                <a:ext cx="1" cy="97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95" name="Line 753"/>
              <p:cNvSpPr>
                <a:spLocks noChangeShapeType="1"/>
              </p:cNvSpPr>
              <p:nvPr/>
            </p:nvSpPr>
            <p:spPr bwMode="auto">
              <a:xfrm>
                <a:off x="2333" y="2300"/>
                <a:ext cx="1" cy="97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99482" name="Line 120"/>
            <p:cNvSpPr>
              <a:spLocks noChangeShapeType="1"/>
            </p:cNvSpPr>
            <p:nvPr/>
          </p:nvSpPr>
          <p:spPr bwMode="auto">
            <a:xfrm flipV="1">
              <a:off x="708025" y="3710148"/>
              <a:ext cx="7464375" cy="0"/>
            </a:xfrm>
            <a:prstGeom prst="line">
              <a:avLst/>
            </a:prstGeom>
            <a:noFill/>
            <a:ln w="3810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9483" name="AutoShape 121"/>
            <p:cNvSpPr>
              <a:spLocks noChangeArrowheads="1"/>
            </p:cNvSpPr>
            <p:nvPr/>
          </p:nvSpPr>
          <p:spPr bwMode="auto">
            <a:xfrm rot="-5400000">
              <a:off x="5192124" y="2925494"/>
              <a:ext cx="196741" cy="1530350"/>
            </a:xfrm>
            <a:prstGeom prst="can">
              <a:avLst>
                <a:gd name="adj" fmla="val 117650"/>
              </a:avLst>
            </a:prstGeom>
            <a:gradFill rotWithShape="0">
              <a:gsLst>
                <a:gs pos="0">
                  <a:srgbClr val="F9E5B3"/>
                </a:gs>
                <a:gs pos="50000">
                  <a:srgbClr val="AE8000"/>
                </a:gs>
                <a:gs pos="100000">
                  <a:srgbClr val="F9E5B3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pPr eaLnBrk="0" hangingPunct="0">
                <a:buFont typeface="Arial" charset="0"/>
                <a:buNone/>
              </a:pPr>
              <a:endParaRPr lang="zh-CN" altLang="en-US"/>
            </a:p>
          </p:txBody>
        </p:sp>
        <p:sp>
          <p:nvSpPr>
            <p:cNvPr id="99484" name="Text Box 756"/>
            <p:cNvSpPr txBox="1">
              <a:spLocks noChangeArrowheads="1"/>
            </p:cNvSpPr>
            <p:nvPr/>
          </p:nvSpPr>
          <p:spPr bwMode="auto">
            <a:xfrm>
              <a:off x="3301357" y="2858085"/>
              <a:ext cx="1295400" cy="2770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 typeface="Arial" charset="0"/>
                <a:buNone/>
              </a:pPr>
              <a:r>
                <a:rPr lang="zh-CN" altLang="en-US" sz="1200" b="1" dirty="0" smtClean="0">
                  <a:latin typeface="Times New Roman" pitchFamily="18" charset="0"/>
                </a:rPr>
                <a:t>移动网络</a:t>
              </a:r>
              <a:endParaRPr lang="zh-CN" altLang="en-US" sz="1200" b="1" dirty="0">
                <a:latin typeface="Times New Roman" pitchFamily="18" charset="0"/>
              </a:endParaRPr>
            </a:p>
          </p:txBody>
        </p:sp>
        <p:sp>
          <p:nvSpPr>
            <p:cNvPr id="99573" name="Line 958"/>
            <p:cNvSpPr>
              <a:spLocks noChangeShapeType="1"/>
            </p:cNvSpPr>
            <p:nvPr/>
          </p:nvSpPr>
          <p:spPr bwMode="auto">
            <a:xfrm>
              <a:off x="5531789" y="2979565"/>
              <a:ext cx="797" cy="82863"/>
            </a:xfrm>
            <a:prstGeom prst="line">
              <a:avLst/>
            </a:prstGeom>
            <a:noFill/>
            <a:ln w="3175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9486" name="Freeform 14"/>
            <p:cNvSpPr>
              <a:spLocks/>
            </p:cNvSpPr>
            <p:nvPr/>
          </p:nvSpPr>
          <p:spPr bwMode="auto">
            <a:xfrm rot="6701027">
              <a:off x="1982194" y="2664362"/>
              <a:ext cx="261839" cy="649288"/>
            </a:xfrm>
            <a:custGeom>
              <a:avLst/>
              <a:gdLst>
                <a:gd name="T0" fmla="*/ 2147483647 w 404"/>
                <a:gd name="T1" fmla="*/ 2147483647 h 1294"/>
                <a:gd name="T2" fmla="*/ 2147483647 w 404"/>
                <a:gd name="T3" fmla="*/ 0 h 1294"/>
                <a:gd name="T4" fmla="*/ 2147483647 w 404"/>
                <a:gd name="T5" fmla="*/ 2147483647 h 1294"/>
                <a:gd name="T6" fmla="*/ 0 w 404"/>
                <a:gd name="T7" fmla="*/ 2147483647 h 1294"/>
                <a:gd name="T8" fmla="*/ 2147483647 w 404"/>
                <a:gd name="T9" fmla="*/ 2147483647 h 1294"/>
                <a:gd name="T10" fmla="*/ 2147483647 w 404"/>
                <a:gd name="T11" fmla="*/ 2147483647 h 1294"/>
                <a:gd name="T12" fmla="*/ 2147483647 w 404"/>
                <a:gd name="T13" fmla="*/ 2147483647 h 129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04"/>
                <a:gd name="T22" fmla="*/ 0 h 1294"/>
                <a:gd name="T23" fmla="*/ 404 w 404"/>
                <a:gd name="T24" fmla="*/ 1294 h 129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04" h="1294">
                  <a:moveTo>
                    <a:pt x="404" y="771"/>
                  </a:moveTo>
                  <a:lnTo>
                    <a:pt x="87" y="0"/>
                  </a:lnTo>
                  <a:lnTo>
                    <a:pt x="224" y="574"/>
                  </a:lnTo>
                  <a:lnTo>
                    <a:pt x="0" y="466"/>
                  </a:lnTo>
                  <a:lnTo>
                    <a:pt x="301" y="1294"/>
                  </a:lnTo>
                  <a:lnTo>
                    <a:pt x="155" y="686"/>
                  </a:lnTo>
                  <a:lnTo>
                    <a:pt x="404" y="771"/>
                  </a:ln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rgbClr val="ECF6A2"/>
              </a:solidFill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endParaRPr lang="zh-CN" altLang="en-US"/>
            </a:p>
          </p:txBody>
        </p:sp>
        <p:pic>
          <p:nvPicPr>
            <p:cNvPr id="99490" name="Picture 20"/>
            <p:cNvPicPr>
              <a:picLocks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6797787" y="3139883"/>
              <a:ext cx="347663" cy="503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6" name="Group 632"/>
            <p:cNvGrpSpPr>
              <a:grpSpLocks/>
            </p:cNvGrpSpPr>
            <p:nvPr/>
          </p:nvGrpSpPr>
          <p:grpSpPr bwMode="auto">
            <a:xfrm>
              <a:off x="6219580" y="2673285"/>
              <a:ext cx="381000" cy="638175"/>
              <a:chOff x="2691" y="1110"/>
              <a:chExt cx="579" cy="822"/>
            </a:xfrm>
          </p:grpSpPr>
          <p:sp>
            <p:nvSpPr>
              <p:cNvPr id="99507" name="Rectangle 633"/>
              <p:cNvSpPr>
                <a:spLocks noChangeArrowheads="1"/>
              </p:cNvSpPr>
              <p:nvPr/>
            </p:nvSpPr>
            <p:spPr bwMode="auto">
              <a:xfrm>
                <a:off x="2700" y="1440"/>
                <a:ext cx="498" cy="492"/>
              </a:xfrm>
              <a:prstGeom prst="rect">
                <a:avLst/>
              </a:prstGeom>
              <a:solidFill>
                <a:srgbClr val="BCB1D5"/>
              </a:solidFill>
              <a:ln w="0">
                <a:solidFill>
                  <a:srgbClr val="61BFF3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>
                  <a:buFont typeface="Arial" charset="0"/>
                  <a:buNone/>
                </a:pPr>
                <a:endParaRPr lang="zh-CN" altLang="en-US"/>
              </a:p>
            </p:txBody>
          </p:sp>
          <p:sp>
            <p:nvSpPr>
              <p:cNvPr id="99508" name="Freeform 634"/>
              <p:cNvSpPr>
                <a:spLocks/>
              </p:cNvSpPr>
              <p:nvPr/>
            </p:nvSpPr>
            <p:spPr bwMode="auto">
              <a:xfrm>
                <a:off x="2700" y="1380"/>
                <a:ext cx="561" cy="60"/>
              </a:xfrm>
              <a:custGeom>
                <a:avLst/>
                <a:gdLst>
                  <a:gd name="T0" fmla="*/ 0 w 187"/>
                  <a:gd name="T1" fmla="*/ 540 h 20"/>
                  <a:gd name="T2" fmla="*/ 567 w 187"/>
                  <a:gd name="T3" fmla="*/ 0 h 20"/>
                  <a:gd name="T4" fmla="*/ 5049 w 187"/>
                  <a:gd name="T5" fmla="*/ 0 h 20"/>
                  <a:gd name="T6" fmla="*/ 4482 w 187"/>
                  <a:gd name="T7" fmla="*/ 540 h 20"/>
                  <a:gd name="T8" fmla="*/ 0 w 187"/>
                  <a:gd name="T9" fmla="*/ 540 h 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7"/>
                  <a:gd name="T16" fmla="*/ 0 h 20"/>
                  <a:gd name="T17" fmla="*/ 187 w 187"/>
                  <a:gd name="T18" fmla="*/ 20 h 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7" h="20">
                    <a:moveTo>
                      <a:pt x="0" y="20"/>
                    </a:moveTo>
                    <a:lnTo>
                      <a:pt x="21" y="0"/>
                    </a:lnTo>
                    <a:lnTo>
                      <a:pt x="187" y="0"/>
                    </a:lnTo>
                    <a:lnTo>
                      <a:pt x="166" y="20"/>
                    </a:lnTo>
                    <a:lnTo>
                      <a:pt x="0" y="20"/>
                    </a:lnTo>
                  </a:path>
                </a:pathLst>
              </a:custGeom>
              <a:solidFill>
                <a:srgbClr val="9182B6"/>
              </a:solidFill>
              <a:ln w="0">
                <a:solidFill>
                  <a:srgbClr val="61BFF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09" name="Freeform 635"/>
              <p:cNvSpPr>
                <a:spLocks/>
              </p:cNvSpPr>
              <p:nvPr/>
            </p:nvSpPr>
            <p:spPr bwMode="auto">
              <a:xfrm>
                <a:off x="3198" y="1380"/>
                <a:ext cx="63" cy="552"/>
              </a:xfrm>
              <a:custGeom>
                <a:avLst/>
                <a:gdLst>
                  <a:gd name="T0" fmla="*/ 0 w 21"/>
                  <a:gd name="T1" fmla="*/ 540 h 184"/>
                  <a:gd name="T2" fmla="*/ 567 w 21"/>
                  <a:gd name="T3" fmla="*/ 0 h 184"/>
                  <a:gd name="T4" fmla="*/ 567 w 21"/>
                  <a:gd name="T5" fmla="*/ 4428 h 184"/>
                  <a:gd name="T6" fmla="*/ 0 w 21"/>
                  <a:gd name="T7" fmla="*/ 4968 h 184"/>
                  <a:gd name="T8" fmla="*/ 0 w 21"/>
                  <a:gd name="T9" fmla="*/ 540 h 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184"/>
                  <a:gd name="T17" fmla="*/ 21 w 21"/>
                  <a:gd name="T18" fmla="*/ 184 h 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184">
                    <a:moveTo>
                      <a:pt x="0" y="20"/>
                    </a:moveTo>
                    <a:lnTo>
                      <a:pt x="21" y="0"/>
                    </a:lnTo>
                    <a:lnTo>
                      <a:pt x="21" y="164"/>
                    </a:lnTo>
                    <a:lnTo>
                      <a:pt x="0" y="184"/>
                    </a:lnTo>
                    <a:lnTo>
                      <a:pt x="0" y="20"/>
                    </a:lnTo>
                  </a:path>
                </a:pathLst>
              </a:custGeom>
              <a:solidFill>
                <a:srgbClr val="715E9E"/>
              </a:solidFill>
              <a:ln w="0">
                <a:solidFill>
                  <a:srgbClr val="61BFF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10" name="Freeform 636"/>
              <p:cNvSpPr>
                <a:spLocks/>
              </p:cNvSpPr>
              <p:nvPr/>
            </p:nvSpPr>
            <p:spPr bwMode="auto">
              <a:xfrm>
                <a:off x="2694" y="1374"/>
                <a:ext cx="573" cy="60"/>
              </a:xfrm>
              <a:custGeom>
                <a:avLst/>
                <a:gdLst>
                  <a:gd name="T0" fmla="*/ 0 w 191"/>
                  <a:gd name="T1" fmla="*/ 540 h 20"/>
                  <a:gd name="T2" fmla="*/ 567 w 191"/>
                  <a:gd name="T3" fmla="*/ 0 h 20"/>
                  <a:gd name="T4" fmla="*/ 5157 w 191"/>
                  <a:gd name="T5" fmla="*/ 0 h 20"/>
                  <a:gd name="T6" fmla="*/ 4563 w 191"/>
                  <a:gd name="T7" fmla="*/ 540 h 20"/>
                  <a:gd name="T8" fmla="*/ 0 w 191"/>
                  <a:gd name="T9" fmla="*/ 540 h 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1"/>
                  <a:gd name="T16" fmla="*/ 0 h 20"/>
                  <a:gd name="T17" fmla="*/ 191 w 191"/>
                  <a:gd name="T18" fmla="*/ 20 h 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1" h="20">
                    <a:moveTo>
                      <a:pt x="0" y="20"/>
                    </a:moveTo>
                    <a:lnTo>
                      <a:pt x="21" y="0"/>
                    </a:lnTo>
                    <a:lnTo>
                      <a:pt x="191" y="0"/>
                    </a:lnTo>
                    <a:lnTo>
                      <a:pt x="169" y="20"/>
                    </a:lnTo>
                    <a:lnTo>
                      <a:pt x="0" y="20"/>
                    </a:lnTo>
                  </a:path>
                </a:pathLst>
              </a:custGeom>
              <a:solidFill>
                <a:srgbClr val="00A2D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11" name="Freeform 637"/>
              <p:cNvSpPr>
                <a:spLocks/>
              </p:cNvSpPr>
              <p:nvPr/>
            </p:nvSpPr>
            <p:spPr bwMode="auto">
              <a:xfrm>
                <a:off x="2694" y="1374"/>
                <a:ext cx="573" cy="60"/>
              </a:xfrm>
              <a:custGeom>
                <a:avLst/>
                <a:gdLst>
                  <a:gd name="T0" fmla="*/ 0 w 191"/>
                  <a:gd name="T1" fmla="*/ 540 h 20"/>
                  <a:gd name="T2" fmla="*/ 567 w 191"/>
                  <a:gd name="T3" fmla="*/ 0 h 20"/>
                  <a:gd name="T4" fmla="*/ 5157 w 191"/>
                  <a:gd name="T5" fmla="*/ 0 h 20"/>
                  <a:gd name="T6" fmla="*/ 4563 w 191"/>
                  <a:gd name="T7" fmla="*/ 540 h 20"/>
                  <a:gd name="T8" fmla="*/ 0 w 191"/>
                  <a:gd name="T9" fmla="*/ 540 h 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1"/>
                  <a:gd name="T16" fmla="*/ 0 h 20"/>
                  <a:gd name="T17" fmla="*/ 191 w 191"/>
                  <a:gd name="T18" fmla="*/ 20 h 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1" h="20">
                    <a:moveTo>
                      <a:pt x="0" y="20"/>
                    </a:moveTo>
                    <a:lnTo>
                      <a:pt x="21" y="0"/>
                    </a:lnTo>
                    <a:lnTo>
                      <a:pt x="191" y="0"/>
                    </a:lnTo>
                    <a:lnTo>
                      <a:pt x="169" y="20"/>
                    </a:lnTo>
                    <a:lnTo>
                      <a:pt x="0" y="20"/>
                    </a:lnTo>
                  </a:path>
                </a:pathLst>
              </a:custGeom>
              <a:solidFill>
                <a:srgbClr val="00A2D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12" name="Freeform 638"/>
              <p:cNvSpPr>
                <a:spLocks/>
              </p:cNvSpPr>
              <p:nvPr/>
            </p:nvSpPr>
            <p:spPr bwMode="auto">
              <a:xfrm>
                <a:off x="2757" y="1371"/>
                <a:ext cx="513" cy="6"/>
              </a:xfrm>
              <a:custGeom>
                <a:avLst/>
                <a:gdLst>
                  <a:gd name="T0" fmla="*/ 513 w 513"/>
                  <a:gd name="T1" fmla="*/ 6 h 6"/>
                  <a:gd name="T2" fmla="*/ 510 w 513"/>
                  <a:gd name="T3" fmla="*/ 0 h 6"/>
                  <a:gd name="T4" fmla="*/ 0 w 513"/>
                  <a:gd name="T5" fmla="*/ 0 h 6"/>
                  <a:gd name="T6" fmla="*/ 0 w 513"/>
                  <a:gd name="T7" fmla="*/ 6 h 6"/>
                  <a:gd name="T8" fmla="*/ 510 w 513"/>
                  <a:gd name="T9" fmla="*/ 6 h 6"/>
                  <a:gd name="T10" fmla="*/ 513 w 513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13"/>
                  <a:gd name="T19" fmla="*/ 0 h 6"/>
                  <a:gd name="T20" fmla="*/ 513 w 513"/>
                  <a:gd name="T21" fmla="*/ 6 h 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13" h="6">
                    <a:moveTo>
                      <a:pt x="513" y="6"/>
                    </a:moveTo>
                    <a:lnTo>
                      <a:pt x="51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510" y="6"/>
                    </a:lnTo>
                    <a:lnTo>
                      <a:pt x="513" y="6"/>
                    </a:lnTo>
                    <a:close/>
                  </a:path>
                </a:pathLst>
              </a:custGeom>
              <a:solidFill>
                <a:srgbClr val="90C6D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13" name="Freeform 639"/>
              <p:cNvSpPr>
                <a:spLocks/>
              </p:cNvSpPr>
              <p:nvPr/>
            </p:nvSpPr>
            <p:spPr bwMode="auto">
              <a:xfrm>
                <a:off x="3201" y="1374"/>
                <a:ext cx="69" cy="60"/>
              </a:xfrm>
              <a:custGeom>
                <a:avLst/>
                <a:gdLst>
                  <a:gd name="T0" fmla="*/ 0 w 69"/>
                  <a:gd name="T1" fmla="*/ 60 h 60"/>
                  <a:gd name="T2" fmla="*/ 3 w 69"/>
                  <a:gd name="T3" fmla="*/ 60 h 60"/>
                  <a:gd name="T4" fmla="*/ 69 w 69"/>
                  <a:gd name="T5" fmla="*/ 3 h 60"/>
                  <a:gd name="T6" fmla="*/ 66 w 69"/>
                  <a:gd name="T7" fmla="*/ 0 h 60"/>
                  <a:gd name="T8" fmla="*/ 0 w 69"/>
                  <a:gd name="T9" fmla="*/ 57 h 60"/>
                  <a:gd name="T10" fmla="*/ 0 w 69"/>
                  <a:gd name="T11" fmla="*/ 60 h 6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9"/>
                  <a:gd name="T19" fmla="*/ 0 h 60"/>
                  <a:gd name="T20" fmla="*/ 69 w 69"/>
                  <a:gd name="T21" fmla="*/ 60 h 6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9" h="60">
                    <a:moveTo>
                      <a:pt x="0" y="60"/>
                    </a:moveTo>
                    <a:lnTo>
                      <a:pt x="3" y="60"/>
                    </a:lnTo>
                    <a:lnTo>
                      <a:pt x="69" y="3"/>
                    </a:lnTo>
                    <a:lnTo>
                      <a:pt x="66" y="0"/>
                    </a:lnTo>
                    <a:lnTo>
                      <a:pt x="0" y="57"/>
                    </a:lnTo>
                    <a:lnTo>
                      <a:pt x="0" y="60"/>
                    </a:lnTo>
                    <a:close/>
                  </a:path>
                </a:pathLst>
              </a:custGeom>
              <a:solidFill>
                <a:srgbClr val="90C6D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14" name="Freeform 640"/>
              <p:cNvSpPr>
                <a:spLocks/>
              </p:cNvSpPr>
              <p:nvPr/>
            </p:nvSpPr>
            <p:spPr bwMode="auto">
              <a:xfrm>
                <a:off x="2691" y="1431"/>
                <a:ext cx="510" cy="3"/>
              </a:xfrm>
              <a:custGeom>
                <a:avLst/>
                <a:gdLst>
                  <a:gd name="T0" fmla="*/ 0 w 510"/>
                  <a:gd name="T1" fmla="*/ 0 h 3"/>
                  <a:gd name="T2" fmla="*/ 3 w 510"/>
                  <a:gd name="T3" fmla="*/ 3 h 3"/>
                  <a:gd name="T4" fmla="*/ 510 w 510"/>
                  <a:gd name="T5" fmla="*/ 3 h 3"/>
                  <a:gd name="T6" fmla="*/ 510 w 510"/>
                  <a:gd name="T7" fmla="*/ 0 h 3"/>
                  <a:gd name="T8" fmla="*/ 3 w 510"/>
                  <a:gd name="T9" fmla="*/ 0 h 3"/>
                  <a:gd name="T10" fmla="*/ 0 w 510"/>
                  <a:gd name="T11" fmla="*/ 0 h 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10"/>
                  <a:gd name="T19" fmla="*/ 0 h 3"/>
                  <a:gd name="T20" fmla="*/ 510 w 510"/>
                  <a:gd name="T21" fmla="*/ 3 h 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10" h="3">
                    <a:moveTo>
                      <a:pt x="0" y="0"/>
                    </a:moveTo>
                    <a:lnTo>
                      <a:pt x="3" y="3"/>
                    </a:lnTo>
                    <a:lnTo>
                      <a:pt x="510" y="3"/>
                    </a:lnTo>
                    <a:lnTo>
                      <a:pt x="510" y="0"/>
                    </a:lnTo>
                    <a:lnTo>
                      <a:pt x="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0C6D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15" name="Rectangle 641"/>
              <p:cNvSpPr>
                <a:spLocks noChangeArrowheads="1"/>
              </p:cNvSpPr>
              <p:nvPr/>
            </p:nvSpPr>
            <p:spPr bwMode="auto">
              <a:xfrm>
                <a:off x="2694" y="1167"/>
                <a:ext cx="510" cy="267"/>
              </a:xfrm>
              <a:prstGeom prst="rect">
                <a:avLst/>
              </a:prstGeom>
              <a:solidFill>
                <a:srgbClr val="F9A03F"/>
              </a:solidFill>
              <a:ln w="0">
                <a:solidFill>
                  <a:srgbClr val="FDC9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>
                  <a:buFont typeface="Arial" charset="0"/>
                  <a:buNone/>
                </a:pPr>
                <a:endParaRPr lang="zh-CN" altLang="en-US"/>
              </a:p>
            </p:txBody>
          </p:sp>
          <p:sp>
            <p:nvSpPr>
              <p:cNvPr id="99516" name="Freeform 642"/>
              <p:cNvSpPr>
                <a:spLocks/>
              </p:cNvSpPr>
              <p:nvPr/>
            </p:nvSpPr>
            <p:spPr bwMode="auto">
              <a:xfrm>
                <a:off x="2694" y="1110"/>
                <a:ext cx="573" cy="57"/>
              </a:xfrm>
              <a:custGeom>
                <a:avLst/>
                <a:gdLst>
                  <a:gd name="T0" fmla="*/ 0 w 191"/>
                  <a:gd name="T1" fmla="*/ 513 h 19"/>
                  <a:gd name="T2" fmla="*/ 567 w 191"/>
                  <a:gd name="T3" fmla="*/ 0 h 19"/>
                  <a:gd name="T4" fmla="*/ 5157 w 191"/>
                  <a:gd name="T5" fmla="*/ 0 h 19"/>
                  <a:gd name="T6" fmla="*/ 4563 w 191"/>
                  <a:gd name="T7" fmla="*/ 513 h 19"/>
                  <a:gd name="T8" fmla="*/ 0 w 191"/>
                  <a:gd name="T9" fmla="*/ 513 h 1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1"/>
                  <a:gd name="T16" fmla="*/ 0 h 19"/>
                  <a:gd name="T17" fmla="*/ 191 w 191"/>
                  <a:gd name="T18" fmla="*/ 19 h 1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1" h="19">
                    <a:moveTo>
                      <a:pt x="0" y="19"/>
                    </a:moveTo>
                    <a:lnTo>
                      <a:pt x="21" y="0"/>
                    </a:lnTo>
                    <a:lnTo>
                      <a:pt x="191" y="0"/>
                    </a:lnTo>
                    <a:lnTo>
                      <a:pt x="169" y="19"/>
                    </a:lnTo>
                    <a:lnTo>
                      <a:pt x="0" y="19"/>
                    </a:lnTo>
                  </a:path>
                </a:pathLst>
              </a:custGeom>
              <a:solidFill>
                <a:srgbClr val="D4A547"/>
              </a:solidFill>
              <a:ln w="0">
                <a:solidFill>
                  <a:srgbClr val="FDC9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17" name="Freeform 643"/>
              <p:cNvSpPr>
                <a:spLocks/>
              </p:cNvSpPr>
              <p:nvPr/>
            </p:nvSpPr>
            <p:spPr bwMode="auto">
              <a:xfrm>
                <a:off x="3204" y="1110"/>
                <a:ext cx="63" cy="324"/>
              </a:xfrm>
              <a:custGeom>
                <a:avLst/>
                <a:gdLst>
                  <a:gd name="T0" fmla="*/ 0 w 21"/>
                  <a:gd name="T1" fmla="*/ 513 h 108"/>
                  <a:gd name="T2" fmla="*/ 567 w 21"/>
                  <a:gd name="T3" fmla="*/ 0 h 108"/>
                  <a:gd name="T4" fmla="*/ 567 w 21"/>
                  <a:gd name="T5" fmla="*/ 2376 h 108"/>
                  <a:gd name="T6" fmla="*/ 0 w 21"/>
                  <a:gd name="T7" fmla="*/ 2916 h 108"/>
                  <a:gd name="T8" fmla="*/ 0 w 21"/>
                  <a:gd name="T9" fmla="*/ 513 h 10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"/>
                  <a:gd name="T16" fmla="*/ 0 h 108"/>
                  <a:gd name="T17" fmla="*/ 21 w 21"/>
                  <a:gd name="T18" fmla="*/ 108 h 10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" h="108">
                    <a:moveTo>
                      <a:pt x="0" y="19"/>
                    </a:moveTo>
                    <a:lnTo>
                      <a:pt x="21" y="0"/>
                    </a:lnTo>
                    <a:lnTo>
                      <a:pt x="21" y="88"/>
                    </a:lnTo>
                    <a:lnTo>
                      <a:pt x="0" y="108"/>
                    </a:lnTo>
                    <a:lnTo>
                      <a:pt x="0" y="19"/>
                    </a:lnTo>
                  </a:path>
                </a:pathLst>
              </a:custGeom>
              <a:solidFill>
                <a:srgbClr val="9C5D25"/>
              </a:solidFill>
              <a:ln w="0">
                <a:solidFill>
                  <a:srgbClr val="FDC9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7" name="Group 644"/>
              <p:cNvGrpSpPr>
                <a:grpSpLocks/>
              </p:cNvGrpSpPr>
              <p:nvPr/>
            </p:nvGrpSpPr>
            <p:grpSpPr bwMode="auto">
              <a:xfrm>
                <a:off x="2736" y="1248"/>
                <a:ext cx="444" cy="144"/>
                <a:chOff x="2688" y="1536"/>
                <a:chExt cx="444" cy="164"/>
              </a:xfrm>
            </p:grpSpPr>
            <p:sp>
              <p:nvSpPr>
                <p:cNvPr id="99536" name="Freeform 645"/>
                <p:cNvSpPr>
                  <a:spLocks/>
                </p:cNvSpPr>
                <p:nvPr/>
              </p:nvSpPr>
              <p:spPr bwMode="auto">
                <a:xfrm>
                  <a:off x="2916" y="1540"/>
                  <a:ext cx="212" cy="68"/>
                </a:xfrm>
                <a:custGeom>
                  <a:avLst/>
                  <a:gdLst>
                    <a:gd name="T0" fmla="*/ 0 w 53"/>
                    <a:gd name="T1" fmla="*/ 832 h 17"/>
                    <a:gd name="T2" fmla="*/ 768 w 53"/>
                    <a:gd name="T3" fmla="*/ 1088 h 17"/>
                    <a:gd name="T4" fmla="*/ 2560 w 53"/>
                    <a:gd name="T5" fmla="*/ 320 h 17"/>
                    <a:gd name="T6" fmla="*/ 3392 w 53"/>
                    <a:gd name="T7" fmla="*/ 576 h 17"/>
                    <a:gd name="T8" fmla="*/ 2944 w 53"/>
                    <a:gd name="T9" fmla="*/ 0 h 17"/>
                    <a:gd name="T10" fmla="*/ 832 w 53"/>
                    <a:gd name="T11" fmla="*/ 0 h 17"/>
                    <a:gd name="T12" fmla="*/ 1664 w 53"/>
                    <a:gd name="T13" fmla="*/ 128 h 17"/>
                    <a:gd name="T14" fmla="*/ 0 w 53"/>
                    <a:gd name="T15" fmla="*/ 832 h 1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3"/>
                    <a:gd name="T25" fmla="*/ 0 h 17"/>
                    <a:gd name="T26" fmla="*/ 53 w 53"/>
                    <a:gd name="T27" fmla="*/ 17 h 17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3" h="17">
                      <a:moveTo>
                        <a:pt x="0" y="13"/>
                      </a:moveTo>
                      <a:lnTo>
                        <a:pt x="12" y="17"/>
                      </a:lnTo>
                      <a:lnTo>
                        <a:pt x="40" y="5"/>
                      </a:lnTo>
                      <a:lnTo>
                        <a:pt x="53" y="9"/>
                      </a:lnTo>
                      <a:lnTo>
                        <a:pt x="46" y="0"/>
                      </a:lnTo>
                      <a:lnTo>
                        <a:pt x="13" y="0"/>
                      </a:lnTo>
                      <a:lnTo>
                        <a:pt x="26" y="2"/>
                      </a:lnTo>
                      <a:lnTo>
                        <a:pt x="0" y="13"/>
                      </a:lnTo>
                    </a:path>
                  </a:pathLst>
                </a:custGeom>
                <a:solidFill>
                  <a:srgbClr val="24272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99537" name="Freeform 646"/>
                <p:cNvSpPr>
                  <a:spLocks/>
                </p:cNvSpPr>
                <p:nvPr/>
              </p:nvSpPr>
              <p:spPr bwMode="auto">
                <a:xfrm>
                  <a:off x="2916" y="1540"/>
                  <a:ext cx="212" cy="68"/>
                </a:xfrm>
                <a:custGeom>
                  <a:avLst/>
                  <a:gdLst>
                    <a:gd name="T0" fmla="*/ 0 w 53"/>
                    <a:gd name="T1" fmla="*/ 832 h 17"/>
                    <a:gd name="T2" fmla="*/ 768 w 53"/>
                    <a:gd name="T3" fmla="*/ 1088 h 17"/>
                    <a:gd name="T4" fmla="*/ 2560 w 53"/>
                    <a:gd name="T5" fmla="*/ 320 h 17"/>
                    <a:gd name="T6" fmla="*/ 3392 w 53"/>
                    <a:gd name="T7" fmla="*/ 576 h 17"/>
                    <a:gd name="T8" fmla="*/ 2944 w 53"/>
                    <a:gd name="T9" fmla="*/ 0 h 17"/>
                    <a:gd name="T10" fmla="*/ 832 w 53"/>
                    <a:gd name="T11" fmla="*/ 0 h 17"/>
                    <a:gd name="T12" fmla="*/ 1664 w 53"/>
                    <a:gd name="T13" fmla="*/ 128 h 17"/>
                    <a:gd name="T14" fmla="*/ 0 w 53"/>
                    <a:gd name="T15" fmla="*/ 832 h 1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3"/>
                    <a:gd name="T25" fmla="*/ 0 h 17"/>
                    <a:gd name="T26" fmla="*/ 53 w 53"/>
                    <a:gd name="T27" fmla="*/ 17 h 17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3" h="17">
                      <a:moveTo>
                        <a:pt x="0" y="13"/>
                      </a:moveTo>
                      <a:lnTo>
                        <a:pt x="12" y="17"/>
                      </a:lnTo>
                      <a:lnTo>
                        <a:pt x="40" y="5"/>
                      </a:lnTo>
                      <a:lnTo>
                        <a:pt x="53" y="9"/>
                      </a:lnTo>
                      <a:lnTo>
                        <a:pt x="46" y="0"/>
                      </a:lnTo>
                      <a:lnTo>
                        <a:pt x="13" y="0"/>
                      </a:lnTo>
                      <a:lnTo>
                        <a:pt x="26" y="2"/>
                      </a:lnTo>
                      <a:lnTo>
                        <a:pt x="0" y="13"/>
                      </a:lnTo>
                    </a:path>
                  </a:pathLst>
                </a:custGeom>
                <a:solidFill>
                  <a:srgbClr val="24272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99538" name="Freeform 647"/>
                <p:cNvSpPr>
                  <a:spLocks/>
                </p:cNvSpPr>
                <p:nvPr/>
              </p:nvSpPr>
              <p:spPr bwMode="auto">
                <a:xfrm>
                  <a:off x="2688" y="1620"/>
                  <a:ext cx="208" cy="72"/>
                </a:xfrm>
                <a:custGeom>
                  <a:avLst/>
                  <a:gdLst>
                    <a:gd name="T0" fmla="*/ 3328 w 52"/>
                    <a:gd name="T1" fmla="*/ 256 h 18"/>
                    <a:gd name="T2" fmla="*/ 2624 w 52"/>
                    <a:gd name="T3" fmla="*/ 0 h 18"/>
                    <a:gd name="T4" fmla="*/ 896 w 52"/>
                    <a:gd name="T5" fmla="*/ 704 h 18"/>
                    <a:gd name="T6" fmla="*/ 0 w 52"/>
                    <a:gd name="T7" fmla="*/ 512 h 18"/>
                    <a:gd name="T8" fmla="*/ 448 w 52"/>
                    <a:gd name="T9" fmla="*/ 1152 h 18"/>
                    <a:gd name="T10" fmla="*/ 2624 w 52"/>
                    <a:gd name="T11" fmla="*/ 1152 h 18"/>
                    <a:gd name="T12" fmla="*/ 1664 w 52"/>
                    <a:gd name="T13" fmla="*/ 896 h 18"/>
                    <a:gd name="T14" fmla="*/ 3328 w 52"/>
                    <a:gd name="T15" fmla="*/ 256 h 1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2"/>
                    <a:gd name="T25" fmla="*/ 0 h 18"/>
                    <a:gd name="T26" fmla="*/ 52 w 52"/>
                    <a:gd name="T27" fmla="*/ 18 h 1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2" h="18">
                      <a:moveTo>
                        <a:pt x="52" y="4"/>
                      </a:moveTo>
                      <a:lnTo>
                        <a:pt x="41" y="0"/>
                      </a:lnTo>
                      <a:lnTo>
                        <a:pt x="14" y="11"/>
                      </a:lnTo>
                      <a:lnTo>
                        <a:pt x="0" y="8"/>
                      </a:lnTo>
                      <a:lnTo>
                        <a:pt x="7" y="18"/>
                      </a:lnTo>
                      <a:lnTo>
                        <a:pt x="41" y="18"/>
                      </a:lnTo>
                      <a:lnTo>
                        <a:pt x="26" y="14"/>
                      </a:lnTo>
                      <a:lnTo>
                        <a:pt x="52" y="4"/>
                      </a:lnTo>
                    </a:path>
                  </a:pathLst>
                </a:custGeom>
                <a:solidFill>
                  <a:srgbClr val="24272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99539" name="Freeform 648"/>
                <p:cNvSpPr>
                  <a:spLocks/>
                </p:cNvSpPr>
                <p:nvPr/>
              </p:nvSpPr>
              <p:spPr bwMode="auto">
                <a:xfrm>
                  <a:off x="2688" y="1620"/>
                  <a:ext cx="208" cy="72"/>
                </a:xfrm>
                <a:custGeom>
                  <a:avLst/>
                  <a:gdLst>
                    <a:gd name="T0" fmla="*/ 3328 w 52"/>
                    <a:gd name="T1" fmla="*/ 256 h 18"/>
                    <a:gd name="T2" fmla="*/ 2624 w 52"/>
                    <a:gd name="T3" fmla="*/ 0 h 18"/>
                    <a:gd name="T4" fmla="*/ 896 w 52"/>
                    <a:gd name="T5" fmla="*/ 704 h 18"/>
                    <a:gd name="T6" fmla="*/ 0 w 52"/>
                    <a:gd name="T7" fmla="*/ 512 h 18"/>
                    <a:gd name="T8" fmla="*/ 448 w 52"/>
                    <a:gd name="T9" fmla="*/ 1152 h 18"/>
                    <a:gd name="T10" fmla="*/ 2624 w 52"/>
                    <a:gd name="T11" fmla="*/ 1152 h 18"/>
                    <a:gd name="T12" fmla="*/ 1664 w 52"/>
                    <a:gd name="T13" fmla="*/ 896 h 18"/>
                    <a:gd name="T14" fmla="*/ 3328 w 52"/>
                    <a:gd name="T15" fmla="*/ 256 h 1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2"/>
                    <a:gd name="T25" fmla="*/ 0 h 18"/>
                    <a:gd name="T26" fmla="*/ 52 w 52"/>
                    <a:gd name="T27" fmla="*/ 18 h 1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2" h="18">
                      <a:moveTo>
                        <a:pt x="52" y="4"/>
                      </a:moveTo>
                      <a:lnTo>
                        <a:pt x="41" y="0"/>
                      </a:lnTo>
                      <a:lnTo>
                        <a:pt x="14" y="11"/>
                      </a:lnTo>
                      <a:lnTo>
                        <a:pt x="0" y="8"/>
                      </a:lnTo>
                      <a:lnTo>
                        <a:pt x="7" y="18"/>
                      </a:lnTo>
                      <a:lnTo>
                        <a:pt x="41" y="18"/>
                      </a:lnTo>
                      <a:lnTo>
                        <a:pt x="26" y="14"/>
                      </a:lnTo>
                      <a:lnTo>
                        <a:pt x="52" y="4"/>
                      </a:lnTo>
                    </a:path>
                  </a:pathLst>
                </a:custGeom>
                <a:solidFill>
                  <a:srgbClr val="24272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99540" name="Freeform 649"/>
                <p:cNvSpPr>
                  <a:spLocks/>
                </p:cNvSpPr>
                <p:nvPr/>
              </p:nvSpPr>
              <p:spPr bwMode="auto">
                <a:xfrm>
                  <a:off x="2700" y="1536"/>
                  <a:ext cx="208" cy="68"/>
                </a:xfrm>
                <a:custGeom>
                  <a:avLst/>
                  <a:gdLst>
                    <a:gd name="T0" fmla="*/ 0 w 52"/>
                    <a:gd name="T1" fmla="*/ 192 h 17"/>
                    <a:gd name="T2" fmla="*/ 768 w 52"/>
                    <a:gd name="T3" fmla="*/ 0 h 17"/>
                    <a:gd name="T4" fmla="*/ 2560 w 52"/>
                    <a:gd name="T5" fmla="*/ 640 h 17"/>
                    <a:gd name="T6" fmla="*/ 3328 w 52"/>
                    <a:gd name="T7" fmla="*/ 448 h 17"/>
                    <a:gd name="T8" fmla="*/ 2944 w 52"/>
                    <a:gd name="T9" fmla="*/ 1088 h 17"/>
                    <a:gd name="T10" fmla="*/ 832 w 52"/>
                    <a:gd name="T11" fmla="*/ 1088 h 17"/>
                    <a:gd name="T12" fmla="*/ 1664 w 52"/>
                    <a:gd name="T13" fmla="*/ 896 h 17"/>
                    <a:gd name="T14" fmla="*/ 0 w 52"/>
                    <a:gd name="T15" fmla="*/ 192 h 1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2"/>
                    <a:gd name="T25" fmla="*/ 0 h 17"/>
                    <a:gd name="T26" fmla="*/ 52 w 52"/>
                    <a:gd name="T27" fmla="*/ 17 h 17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2" h="17">
                      <a:moveTo>
                        <a:pt x="0" y="3"/>
                      </a:moveTo>
                      <a:lnTo>
                        <a:pt x="12" y="0"/>
                      </a:lnTo>
                      <a:lnTo>
                        <a:pt x="40" y="10"/>
                      </a:lnTo>
                      <a:lnTo>
                        <a:pt x="52" y="7"/>
                      </a:lnTo>
                      <a:lnTo>
                        <a:pt x="46" y="17"/>
                      </a:lnTo>
                      <a:lnTo>
                        <a:pt x="13" y="17"/>
                      </a:lnTo>
                      <a:lnTo>
                        <a:pt x="26" y="14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24272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99541" name="Freeform 650"/>
                <p:cNvSpPr>
                  <a:spLocks/>
                </p:cNvSpPr>
                <p:nvPr/>
              </p:nvSpPr>
              <p:spPr bwMode="auto">
                <a:xfrm>
                  <a:off x="2700" y="1536"/>
                  <a:ext cx="208" cy="68"/>
                </a:xfrm>
                <a:custGeom>
                  <a:avLst/>
                  <a:gdLst>
                    <a:gd name="T0" fmla="*/ 0 w 52"/>
                    <a:gd name="T1" fmla="*/ 192 h 17"/>
                    <a:gd name="T2" fmla="*/ 768 w 52"/>
                    <a:gd name="T3" fmla="*/ 0 h 17"/>
                    <a:gd name="T4" fmla="*/ 2560 w 52"/>
                    <a:gd name="T5" fmla="*/ 640 h 17"/>
                    <a:gd name="T6" fmla="*/ 3328 w 52"/>
                    <a:gd name="T7" fmla="*/ 448 h 17"/>
                    <a:gd name="T8" fmla="*/ 2944 w 52"/>
                    <a:gd name="T9" fmla="*/ 1088 h 17"/>
                    <a:gd name="T10" fmla="*/ 832 w 52"/>
                    <a:gd name="T11" fmla="*/ 1088 h 17"/>
                    <a:gd name="T12" fmla="*/ 1664 w 52"/>
                    <a:gd name="T13" fmla="*/ 896 h 17"/>
                    <a:gd name="T14" fmla="*/ 0 w 52"/>
                    <a:gd name="T15" fmla="*/ 192 h 1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2"/>
                    <a:gd name="T25" fmla="*/ 0 h 17"/>
                    <a:gd name="T26" fmla="*/ 52 w 52"/>
                    <a:gd name="T27" fmla="*/ 17 h 17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2" h="17">
                      <a:moveTo>
                        <a:pt x="0" y="3"/>
                      </a:moveTo>
                      <a:lnTo>
                        <a:pt x="12" y="0"/>
                      </a:lnTo>
                      <a:lnTo>
                        <a:pt x="40" y="10"/>
                      </a:lnTo>
                      <a:lnTo>
                        <a:pt x="52" y="7"/>
                      </a:lnTo>
                      <a:lnTo>
                        <a:pt x="46" y="17"/>
                      </a:lnTo>
                      <a:lnTo>
                        <a:pt x="13" y="17"/>
                      </a:lnTo>
                      <a:lnTo>
                        <a:pt x="26" y="14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24272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99542" name="Freeform 651"/>
                <p:cNvSpPr>
                  <a:spLocks/>
                </p:cNvSpPr>
                <p:nvPr/>
              </p:nvSpPr>
              <p:spPr bwMode="auto">
                <a:xfrm>
                  <a:off x="2908" y="1628"/>
                  <a:ext cx="212" cy="68"/>
                </a:xfrm>
                <a:custGeom>
                  <a:avLst/>
                  <a:gdLst>
                    <a:gd name="T0" fmla="*/ 3392 w 53"/>
                    <a:gd name="T1" fmla="*/ 832 h 17"/>
                    <a:gd name="T2" fmla="*/ 2624 w 53"/>
                    <a:gd name="T3" fmla="*/ 1088 h 17"/>
                    <a:gd name="T4" fmla="*/ 896 w 53"/>
                    <a:gd name="T5" fmla="*/ 384 h 17"/>
                    <a:gd name="T6" fmla="*/ 0 w 53"/>
                    <a:gd name="T7" fmla="*/ 576 h 17"/>
                    <a:gd name="T8" fmla="*/ 448 w 53"/>
                    <a:gd name="T9" fmla="*/ 0 h 17"/>
                    <a:gd name="T10" fmla="*/ 2624 w 53"/>
                    <a:gd name="T11" fmla="*/ 0 h 17"/>
                    <a:gd name="T12" fmla="*/ 1664 w 53"/>
                    <a:gd name="T13" fmla="*/ 192 h 17"/>
                    <a:gd name="T14" fmla="*/ 3392 w 53"/>
                    <a:gd name="T15" fmla="*/ 832 h 1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3"/>
                    <a:gd name="T25" fmla="*/ 0 h 17"/>
                    <a:gd name="T26" fmla="*/ 53 w 53"/>
                    <a:gd name="T27" fmla="*/ 17 h 17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3" h="17">
                      <a:moveTo>
                        <a:pt x="53" y="13"/>
                      </a:moveTo>
                      <a:lnTo>
                        <a:pt x="41" y="17"/>
                      </a:lnTo>
                      <a:lnTo>
                        <a:pt x="14" y="6"/>
                      </a:lnTo>
                      <a:lnTo>
                        <a:pt x="0" y="9"/>
                      </a:lnTo>
                      <a:lnTo>
                        <a:pt x="7" y="0"/>
                      </a:lnTo>
                      <a:lnTo>
                        <a:pt x="41" y="0"/>
                      </a:lnTo>
                      <a:lnTo>
                        <a:pt x="26" y="3"/>
                      </a:lnTo>
                      <a:lnTo>
                        <a:pt x="53" y="13"/>
                      </a:lnTo>
                    </a:path>
                  </a:pathLst>
                </a:custGeom>
                <a:solidFill>
                  <a:srgbClr val="24272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99543" name="Freeform 652"/>
                <p:cNvSpPr>
                  <a:spLocks/>
                </p:cNvSpPr>
                <p:nvPr/>
              </p:nvSpPr>
              <p:spPr bwMode="auto">
                <a:xfrm>
                  <a:off x="2908" y="1628"/>
                  <a:ext cx="212" cy="68"/>
                </a:xfrm>
                <a:custGeom>
                  <a:avLst/>
                  <a:gdLst>
                    <a:gd name="T0" fmla="*/ 3392 w 53"/>
                    <a:gd name="T1" fmla="*/ 832 h 17"/>
                    <a:gd name="T2" fmla="*/ 2624 w 53"/>
                    <a:gd name="T3" fmla="*/ 1088 h 17"/>
                    <a:gd name="T4" fmla="*/ 896 w 53"/>
                    <a:gd name="T5" fmla="*/ 384 h 17"/>
                    <a:gd name="T6" fmla="*/ 0 w 53"/>
                    <a:gd name="T7" fmla="*/ 576 h 17"/>
                    <a:gd name="T8" fmla="*/ 448 w 53"/>
                    <a:gd name="T9" fmla="*/ 0 h 17"/>
                    <a:gd name="T10" fmla="*/ 2624 w 53"/>
                    <a:gd name="T11" fmla="*/ 0 h 17"/>
                    <a:gd name="T12" fmla="*/ 1664 w 53"/>
                    <a:gd name="T13" fmla="*/ 192 h 17"/>
                    <a:gd name="T14" fmla="*/ 3392 w 53"/>
                    <a:gd name="T15" fmla="*/ 832 h 1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3"/>
                    <a:gd name="T25" fmla="*/ 0 h 17"/>
                    <a:gd name="T26" fmla="*/ 53 w 53"/>
                    <a:gd name="T27" fmla="*/ 17 h 17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3" h="17">
                      <a:moveTo>
                        <a:pt x="53" y="13"/>
                      </a:moveTo>
                      <a:lnTo>
                        <a:pt x="41" y="17"/>
                      </a:lnTo>
                      <a:lnTo>
                        <a:pt x="14" y="6"/>
                      </a:lnTo>
                      <a:lnTo>
                        <a:pt x="0" y="9"/>
                      </a:lnTo>
                      <a:lnTo>
                        <a:pt x="7" y="0"/>
                      </a:lnTo>
                      <a:lnTo>
                        <a:pt x="41" y="0"/>
                      </a:lnTo>
                      <a:lnTo>
                        <a:pt x="26" y="3"/>
                      </a:lnTo>
                      <a:lnTo>
                        <a:pt x="53" y="13"/>
                      </a:lnTo>
                    </a:path>
                  </a:pathLst>
                </a:custGeom>
                <a:solidFill>
                  <a:srgbClr val="242729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99544" name="Freeform 653"/>
                <p:cNvSpPr>
                  <a:spLocks/>
                </p:cNvSpPr>
                <p:nvPr/>
              </p:nvSpPr>
              <p:spPr bwMode="auto">
                <a:xfrm>
                  <a:off x="2920" y="1544"/>
                  <a:ext cx="212" cy="68"/>
                </a:xfrm>
                <a:custGeom>
                  <a:avLst/>
                  <a:gdLst>
                    <a:gd name="T0" fmla="*/ 0 w 53"/>
                    <a:gd name="T1" fmla="*/ 832 h 17"/>
                    <a:gd name="T2" fmla="*/ 768 w 53"/>
                    <a:gd name="T3" fmla="*/ 1088 h 17"/>
                    <a:gd name="T4" fmla="*/ 2560 w 53"/>
                    <a:gd name="T5" fmla="*/ 320 h 17"/>
                    <a:gd name="T6" fmla="*/ 3392 w 53"/>
                    <a:gd name="T7" fmla="*/ 576 h 17"/>
                    <a:gd name="T8" fmla="*/ 2944 w 53"/>
                    <a:gd name="T9" fmla="*/ 0 h 17"/>
                    <a:gd name="T10" fmla="*/ 832 w 53"/>
                    <a:gd name="T11" fmla="*/ 0 h 17"/>
                    <a:gd name="T12" fmla="*/ 1664 w 53"/>
                    <a:gd name="T13" fmla="*/ 128 h 17"/>
                    <a:gd name="T14" fmla="*/ 0 w 53"/>
                    <a:gd name="T15" fmla="*/ 832 h 1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3"/>
                    <a:gd name="T25" fmla="*/ 0 h 17"/>
                    <a:gd name="T26" fmla="*/ 53 w 53"/>
                    <a:gd name="T27" fmla="*/ 17 h 17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3" h="17">
                      <a:moveTo>
                        <a:pt x="0" y="13"/>
                      </a:moveTo>
                      <a:lnTo>
                        <a:pt x="12" y="17"/>
                      </a:lnTo>
                      <a:lnTo>
                        <a:pt x="40" y="5"/>
                      </a:lnTo>
                      <a:lnTo>
                        <a:pt x="53" y="9"/>
                      </a:lnTo>
                      <a:lnTo>
                        <a:pt x="46" y="0"/>
                      </a:lnTo>
                      <a:lnTo>
                        <a:pt x="13" y="0"/>
                      </a:lnTo>
                      <a:lnTo>
                        <a:pt x="26" y="2"/>
                      </a:lnTo>
                      <a:lnTo>
                        <a:pt x="0" y="13"/>
                      </a:lnTo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99545" name="Freeform 654"/>
                <p:cNvSpPr>
                  <a:spLocks/>
                </p:cNvSpPr>
                <p:nvPr/>
              </p:nvSpPr>
              <p:spPr bwMode="auto">
                <a:xfrm>
                  <a:off x="2920" y="1544"/>
                  <a:ext cx="212" cy="68"/>
                </a:xfrm>
                <a:custGeom>
                  <a:avLst/>
                  <a:gdLst>
                    <a:gd name="T0" fmla="*/ 0 w 53"/>
                    <a:gd name="T1" fmla="*/ 832 h 17"/>
                    <a:gd name="T2" fmla="*/ 768 w 53"/>
                    <a:gd name="T3" fmla="*/ 1088 h 17"/>
                    <a:gd name="T4" fmla="*/ 2560 w 53"/>
                    <a:gd name="T5" fmla="*/ 320 h 17"/>
                    <a:gd name="T6" fmla="*/ 3392 w 53"/>
                    <a:gd name="T7" fmla="*/ 576 h 17"/>
                    <a:gd name="T8" fmla="*/ 2944 w 53"/>
                    <a:gd name="T9" fmla="*/ 0 h 17"/>
                    <a:gd name="T10" fmla="*/ 832 w 53"/>
                    <a:gd name="T11" fmla="*/ 0 h 17"/>
                    <a:gd name="T12" fmla="*/ 1664 w 53"/>
                    <a:gd name="T13" fmla="*/ 128 h 17"/>
                    <a:gd name="T14" fmla="*/ 0 w 53"/>
                    <a:gd name="T15" fmla="*/ 832 h 1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3"/>
                    <a:gd name="T25" fmla="*/ 0 h 17"/>
                    <a:gd name="T26" fmla="*/ 53 w 53"/>
                    <a:gd name="T27" fmla="*/ 17 h 17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3" h="17">
                      <a:moveTo>
                        <a:pt x="0" y="13"/>
                      </a:moveTo>
                      <a:lnTo>
                        <a:pt x="12" y="17"/>
                      </a:lnTo>
                      <a:lnTo>
                        <a:pt x="40" y="5"/>
                      </a:lnTo>
                      <a:lnTo>
                        <a:pt x="53" y="9"/>
                      </a:lnTo>
                      <a:lnTo>
                        <a:pt x="46" y="0"/>
                      </a:lnTo>
                      <a:lnTo>
                        <a:pt x="13" y="0"/>
                      </a:lnTo>
                      <a:lnTo>
                        <a:pt x="26" y="2"/>
                      </a:lnTo>
                      <a:lnTo>
                        <a:pt x="0" y="13"/>
                      </a:lnTo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99546" name="Freeform 655"/>
                <p:cNvSpPr>
                  <a:spLocks/>
                </p:cNvSpPr>
                <p:nvPr/>
              </p:nvSpPr>
              <p:spPr bwMode="auto">
                <a:xfrm>
                  <a:off x="2692" y="1624"/>
                  <a:ext cx="208" cy="72"/>
                </a:xfrm>
                <a:custGeom>
                  <a:avLst/>
                  <a:gdLst>
                    <a:gd name="T0" fmla="*/ 3328 w 52"/>
                    <a:gd name="T1" fmla="*/ 256 h 18"/>
                    <a:gd name="T2" fmla="*/ 2624 w 52"/>
                    <a:gd name="T3" fmla="*/ 0 h 18"/>
                    <a:gd name="T4" fmla="*/ 896 w 52"/>
                    <a:gd name="T5" fmla="*/ 704 h 18"/>
                    <a:gd name="T6" fmla="*/ 0 w 52"/>
                    <a:gd name="T7" fmla="*/ 512 h 18"/>
                    <a:gd name="T8" fmla="*/ 448 w 52"/>
                    <a:gd name="T9" fmla="*/ 1152 h 18"/>
                    <a:gd name="T10" fmla="*/ 2624 w 52"/>
                    <a:gd name="T11" fmla="*/ 1152 h 18"/>
                    <a:gd name="T12" fmla="*/ 1664 w 52"/>
                    <a:gd name="T13" fmla="*/ 896 h 18"/>
                    <a:gd name="T14" fmla="*/ 3328 w 52"/>
                    <a:gd name="T15" fmla="*/ 256 h 1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2"/>
                    <a:gd name="T25" fmla="*/ 0 h 18"/>
                    <a:gd name="T26" fmla="*/ 52 w 52"/>
                    <a:gd name="T27" fmla="*/ 18 h 1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2" h="18">
                      <a:moveTo>
                        <a:pt x="52" y="4"/>
                      </a:moveTo>
                      <a:lnTo>
                        <a:pt x="41" y="0"/>
                      </a:lnTo>
                      <a:lnTo>
                        <a:pt x="14" y="11"/>
                      </a:lnTo>
                      <a:lnTo>
                        <a:pt x="0" y="8"/>
                      </a:lnTo>
                      <a:lnTo>
                        <a:pt x="7" y="18"/>
                      </a:lnTo>
                      <a:lnTo>
                        <a:pt x="41" y="18"/>
                      </a:lnTo>
                      <a:lnTo>
                        <a:pt x="26" y="14"/>
                      </a:lnTo>
                      <a:lnTo>
                        <a:pt x="52" y="4"/>
                      </a:lnTo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99547" name="Freeform 656"/>
                <p:cNvSpPr>
                  <a:spLocks/>
                </p:cNvSpPr>
                <p:nvPr/>
              </p:nvSpPr>
              <p:spPr bwMode="auto">
                <a:xfrm>
                  <a:off x="2692" y="1624"/>
                  <a:ext cx="208" cy="72"/>
                </a:xfrm>
                <a:custGeom>
                  <a:avLst/>
                  <a:gdLst>
                    <a:gd name="T0" fmla="*/ 3328 w 52"/>
                    <a:gd name="T1" fmla="*/ 256 h 18"/>
                    <a:gd name="T2" fmla="*/ 2624 w 52"/>
                    <a:gd name="T3" fmla="*/ 0 h 18"/>
                    <a:gd name="T4" fmla="*/ 896 w 52"/>
                    <a:gd name="T5" fmla="*/ 704 h 18"/>
                    <a:gd name="T6" fmla="*/ 0 w 52"/>
                    <a:gd name="T7" fmla="*/ 512 h 18"/>
                    <a:gd name="T8" fmla="*/ 448 w 52"/>
                    <a:gd name="T9" fmla="*/ 1152 h 18"/>
                    <a:gd name="T10" fmla="*/ 2624 w 52"/>
                    <a:gd name="T11" fmla="*/ 1152 h 18"/>
                    <a:gd name="T12" fmla="*/ 1664 w 52"/>
                    <a:gd name="T13" fmla="*/ 896 h 18"/>
                    <a:gd name="T14" fmla="*/ 3328 w 52"/>
                    <a:gd name="T15" fmla="*/ 256 h 1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2"/>
                    <a:gd name="T25" fmla="*/ 0 h 18"/>
                    <a:gd name="T26" fmla="*/ 52 w 52"/>
                    <a:gd name="T27" fmla="*/ 18 h 18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2" h="18">
                      <a:moveTo>
                        <a:pt x="52" y="4"/>
                      </a:moveTo>
                      <a:lnTo>
                        <a:pt x="41" y="0"/>
                      </a:lnTo>
                      <a:lnTo>
                        <a:pt x="14" y="11"/>
                      </a:lnTo>
                      <a:lnTo>
                        <a:pt x="0" y="8"/>
                      </a:lnTo>
                      <a:lnTo>
                        <a:pt x="7" y="18"/>
                      </a:lnTo>
                      <a:lnTo>
                        <a:pt x="41" y="18"/>
                      </a:lnTo>
                      <a:lnTo>
                        <a:pt x="26" y="14"/>
                      </a:lnTo>
                      <a:lnTo>
                        <a:pt x="52" y="4"/>
                      </a:lnTo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99548" name="Freeform 657"/>
                <p:cNvSpPr>
                  <a:spLocks/>
                </p:cNvSpPr>
                <p:nvPr/>
              </p:nvSpPr>
              <p:spPr bwMode="auto">
                <a:xfrm>
                  <a:off x="2704" y="1540"/>
                  <a:ext cx="208" cy="68"/>
                </a:xfrm>
                <a:custGeom>
                  <a:avLst/>
                  <a:gdLst>
                    <a:gd name="T0" fmla="*/ 0 w 52"/>
                    <a:gd name="T1" fmla="*/ 192 h 17"/>
                    <a:gd name="T2" fmla="*/ 768 w 52"/>
                    <a:gd name="T3" fmla="*/ 0 h 17"/>
                    <a:gd name="T4" fmla="*/ 2560 w 52"/>
                    <a:gd name="T5" fmla="*/ 640 h 17"/>
                    <a:gd name="T6" fmla="*/ 3328 w 52"/>
                    <a:gd name="T7" fmla="*/ 448 h 17"/>
                    <a:gd name="T8" fmla="*/ 2944 w 52"/>
                    <a:gd name="T9" fmla="*/ 1088 h 17"/>
                    <a:gd name="T10" fmla="*/ 832 w 52"/>
                    <a:gd name="T11" fmla="*/ 1088 h 17"/>
                    <a:gd name="T12" fmla="*/ 1664 w 52"/>
                    <a:gd name="T13" fmla="*/ 896 h 17"/>
                    <a:gd name="T14" fmla="*/ 0 w 52"/>
                    <a:gd name="T15" fmla="*/ 192 h 1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2"/>
                    <a:gd name="T25" fmla="*/ 0 h 17"/>
                    <a:gd name="T26" fmla="*/ 52 w 52"/>
                    <a:gd name="T27" fmla="*/ 17 h 17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2" h="17">
                      <a:moveTo>
                        <a:pt x="0" y="3"/>
                      </a:moveTo>
                      <a:lnTo>
                        <a:pt x="12" y="0"/>
                      </a:lnTo>
                      <a:lnTo>
                        <a:pt x="40" y="10"/>
                      </a:lnTo>
                      <a:lnTo>
                        <a:pt x="52" y="7"/>
                      </a:lnTo>
                      <a:lnTo>
                        <a:pt x="46" y="17"/>
                      </a:lnTo>
                      <a:lnTo>
                        <a:pt x="13" y="17"/>
                      </a:lnTo>
                      <a:lnTo>
                        <a:pt x="26" y="14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99549" name="Freeform 658"/>
                <p:cNvSpPr>
                  <a:spLocks/>
                </p:cNvSpPr>
                <p:nvPr/>
              </p:nvSpPr>
              <p:spPr bwMode="auto">
                <a:xfrm>
                  <a:off x="2704" y="1540"/>
                  <a:ext cx="208" cy="68"/>
                </a:xfrm>
                <a:custGeom>
                  <a:avLst/>
                  <a:gdLst>
                    <a:gd name="T0" fmla="*/ 0 w 52"/>
                    <a:gd name="T1" fmla="*/ 192 h 17"/>
                    <a:gd name="T2" fmla="*/ 768 w 52"/>
                    <a:gd name="T3" fmla="*/ 0 h 17"/>
                    <a:gd name="T4" fmla="*/ 2560 w 52"/>
                    <a:gd name="T5" fmla="*/ 640 h 17"/>
                    <a:gd name="T6" fmla="*/ 3328 w 52"/>
                    <a:gd name="T7" fmla="*/ 448 h 17"/>
                    <a:gd name="T8" fmla="*/ 2944 w 52"/>
                    <a:gd name="T9" fmla="*/ 1088 h 17"/>
                    <a:gd name="T10" fmla="*/ 832 w 52"/>
                    <a:gd name="T11" fmla="*/ 1088 h 17"/>
                    <a:gd name="T12" fmla="*/ 1664 w 52"/>
                    <a:gd name="T13" fmla="*/ 896 h 17"/>
                    <a:gd name="T14" fmla="*/ 0 w 52"/>
                    <a:gd name="T15" fmla="*/ 192 h 1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2"/>
                    <a:gd name="T25" fmla="*/ 0 h 17"/>
                    <a:gd name="T26" fmla="*/ 52 w 52"/>
                    <a:gd name="T27" fmla="*/ 17 h 17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2" h="17">
                      <a:moveTo>
                        <a:pt x="0" y="3"/>
                      </a:moveTo>
                      <a:lnTo>
                        <a:pt x="12" y="0"/>
                      </a:lnTo>
                      <a:lnTo>
                        <a:pt x="40" y="10"/>
                      </a:lnTo>
                      <a:lnTo>
                        <a:pt x="52" y="7"/>
                      </a:lnTo>
                      <a:lnTo>
                        <a:pt x="46" y="17"/>
                      </a:lnTo>
                      <a:lnTo>
                        <a:pt x="13" y="17"/>
                      </a:lnTo>
                      <a:lnTo>
                        <a:pt x="26" y="14"/>
                      </a:lnTo>
                      <a:lnTo>
                        <a:pt x="0" y="3"/>
                      </a:lnTo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99550" name="Freeform 659"/>
                <p:cNvSpPr>
                  <a:spLocks/>
                </p:cNvSpPr>
                <p:nvPr/>
              </p:nvSpPr>
              <p:spPr bwMode="auto">
                <a:xfrm>
                  <a:off x="2912" y="1632"/>
                  <a:ext cx="212" cy="68"/>
                </a:xfrm>
                <a:custGeom>
                  <a:avLst/>
                  <a:gdLst>
                    <a:gd name="T0" fmla="*/ 3392 w 53"/>
                    <a:gd name="T1" fmla="*/ 832 h 17"/>
                    <a:gd name="T2" fmla="*/ 2624 w 53"/>
                    <a:gd name="T3" fmla="*/ 1088 h 17"/>
                    <a:gd name="T4" fmla="*/ 896 w 53"/>
                    <a:gd name="T5" fmla="*/ 384 h 17"/>
                    <a:gd name="T6" fmla="*/ 0 w 53"/>
                    <a:gd name="T7" fmla="*/ 576 h 17"/>
                    <a:gd name="T8" fmla="*/ 448 w 53"/>
                    <a:gd name="T9" fmla="*/ 0 h 17"/>
                    <a:gd name="T10" fmla="*/ 2624 w 53"/>
                    <a:gd name="T11" fmla="*/ 0 h 17"/>
                    <a:gd name="T12" fmla="*/ 1664 w 53"/>
                    <a:gd name="T13" fmla="*/ 192 h 17"/>
                    <a:gd name="T14" fmla="*/ 3392 w 53"/>
                    <a:gd name="T15" fmla="*/ 832 h 1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3"/>
                    <a:gd name="T25" fmla="*/ 0 h 17"/>
                    <a:gd name="T26" fmla="*/ 53 w 53"/>
                    <a:gd name="T27" fmla="*/ 17 h 17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3" h="17">
                      <a:moveTo>
                        <a:pt x="53" y="13"/>
                      </a:moveTo>
                      <a:lnTo>
                        <a:pt x="41" y="17"/>
                      </a:lnTo>
                      <a:lnTo>
                        <a:pt x="14" y="6"/>
                      </a:lnTo>
                      <a:lnTo>
                        <a:pt x="0" y="9"/>
                      </a:lnTo>
                      <a:lnTo>
                        <a:pt x="7" y="0"/>
                      </a:lnTo>
                      <a:lnTo>
                        <a:pt x="41" y="0"/>
                      </a:lnTo>
                      <a:lnTo>
                        <a:pt x="26" y="3"/>
                      </a:lnTo>
                      <a:lnTo>
                        <a:pt x="53" y="13"/>
                      </a:lnTo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99551" name="Freeform 660"/>
                <p:cNvSpPr>
                  <a:spLocks/>
                </p:cNvSpPr>
                <p:nvPr/>
              </p:nvSpPr>
              <p:spPr bwMode="auto">
                <a:xfrm>
                  <a:off x="2912" y="1632"/>
                  <a:ext cx="212" cy="68"/>
                </a:xfrm>
                <a:custGeom>
                  <a:avLst/>
                  <a:gdLst>
                    <a:gd name="T0" fmla="*/ 3392 w 53"/>
                    <a:gd name="T1" fmla="*/ 832 h 17"/>
                    <a:gd name="T2" fmla="*/ 2624 w 53"/>
                    <a:gd name="T3" fmla="*/ 1088 h 17"/>
                    <a:gd name="T4" fmla="*/ 896 w 53"/>
                    <a:gd name="T5" fmla="*/ 384 h 17"/>
                    <a:gd name="T6" fmla="*/ 0 w 53"/>
                    <a:gd name="T7" fmla="*/ 576 h 17"/>
                    <a:gd name="T8" fmla="*/ 448 w 53"/>
                    <a:gd name="T9" fmla="*/ 0 h 17"/>
                    <a:gd name="T10" fmla="*/ 2624 w 53"/>
                    <a:gd name="T11" fmla="*/ 0 h 17"/>
                    <a:gd name="T12" fmla="*/ 1664 w 53"/>
                    <a:gd name="T13" fmla="*/ 192 h 17"/>
                    <a:gd name="T14" fmla="*/ 3392 w 53"/>
                    <a:gd name="T15" fmla="*/ 832 h 17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3"/>
                    <a:gd name="T25" fmla="*/ 0 h 17"/>
                    <a:gd name="T26" fmla="*/ 53 w 53"/>
                    <a:gd name="T27" fmla="*/ 17 h 17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3" h="17">
                      <a:moveTo>
                        <a:pt x="53" y="13"/>
                      </a:moveTo>
                      <a:lnTo>
                        <a:pt x="41" y="17"/>
                      </a:lnTo>
                      <a:lnTo>
                        <a:pt x="14" y="6"/>
                      </a:lnTo>
                      <a:lnTo>
                        <a:pt x="0" y="9"/>
                      </a:lnTo>
                      <a:lnTo>
                        <a:pt x="7" y="0"/>
                      </a:lnTo>
                      <a:lnTo>
                        <a:pt x="41" y="0"/>
                      </a:lnTo>
                      <a:lnTo>
                        <a:pt x="26" y="3"/>
                      </a:lnTo>
                      <a:lnTo>
                        <a:pt x="53" y="13"/>
                      </a:lnTo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99519" name="Freeform 661"/>
              <p:cNvSpPr>
                <a:spLocks/>
              </p:cNvSpPr>
              <p:nvPr/>
            </p:nvSpPr>
            <p:spPr bwMode="auto">
              <a:xfrm>
                <a:off x="3258" y="1493"/>
                <a:ext cx="6" cy="312"/>
              </a:xfrm>
              <a:custGeom>
                <a:avLst/>
                <a:gdLst>
                  <a:gd name="T0" fmla="*/ 4 w 6"/>
                  <a:gd name="T1" fmla="*/ 2109 h 120"/>
                  <a:gd name="T2" fmla="*/ 6 w 6"/>
                  <a:gd name="T3" fmla="*/ 2075 h 120"/>
                  <a:gd name="T4" fmla="*/ 6 w 6"/>
                  <a:gd name="T5" fmla="*/ 0 h 120"/>
                  <a:gd name="T6" fmla="*/ 0 w 6"/>
                  <a:gd name="T7" fmla="*/ 0 h 120"/>
                  <a:gd name="T8" fmla="*/ 0 w 6"/>
                  <a:gd name="T9" fmla="*/ 2075 h 120"/>
                  <a:gd name="T10" fmla="*/ 4 w 6"/>
                  <a:gd name="T11" fmla="*/ 2109 h 12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"/>
                  <a:gd name="T19" fmla="*/ 0 h 120"/>
                  <a:gd name="T20" fmla="*/ 6 w 6"/>
                  <a:gd name="T21" fmla="*/ 120 h 12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" h="120">
                    <a:moveTo>
                      <a:pt x="4" y="120"/>
                    </a:moveTo>
                    <a:lnTo>
                      <a:pt x="6" y="118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18"/>
                    </a:lnTo>
                    <a:lnTo>
                      <a:pt x="4" y="120"/>
                    </a:lnTo>
                    <a:close/>
                  </a:path>
                </a:pathLst>
              </a:custGeom>
              <a:solidFill>
                <a:srgbClr val="61BFF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20" name="Freeform 662"/>
              <p:cNvSpPr>
                <a:spLocks/>
              </p:cNvSpPr>
              <p:nvPr/>
            </p:nvSpPr>
            <p:spPr bwMode="auto">
              <a:xfrm>
                <a:off x="2924" y="1654"/>
                <a:ext cx="200" cy="125"/>
              </a:xfrm>
              <a:custGeom>
                <a:avLst/>
                <a:gdLst>
                  <a:gd name="T0" fmla="*/ 64 w 100"/>
                  <a:gd name="T1" fmla="*/ 839 h 24"/>
                  <a:gd name="T2" fmla="*/ 0 w 100"/>
                  <a:gd name="T3" fmla="*/ 1979 h 24"/>
                  <a:gd name="T4" fmla="*/ 488 w 100"/>
                  <a:gd name="T5" fmla="*/ 1979 h 24"/>
                  <a:gd name="T6" fmla="*/ 400 w 100"/>
                  <a:gd name="T7" fmla="*/ 3391 h 24"/>
                  <a:gd name="T8" fmla="*/ 800 w 100"/>
                  <a:gd name="T9" fmla="*/ 1547 h 24"/>
                  <a:gd name="T10" fmla="*/ 592 w 100"/>
                  <a:gd name="T11" fmla="*/ 0 h 24"/>
                  <a:gd name="T12" fmla="*/ 544 w 100"/>
                  <a:gd name="T13" fmla="*/ 839 h 24"/>
                  <a:gd name="T14" fmla="*/ 64 w 100"/>
                  <a:gd name="T15" fmla="*/ 839 h 2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0"/>
                  <a:gd name="T25" fmla="*/ 0 h 24"/>
                  <a:gd name="T26" fmla="*/ 100 w 100"/>
                  <a:gd name="T27" fmla="*/ 24 h 2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0" h="24">
                    <a:moveTo>
                      <a:pt x="8" y="6"/>
                    </a:moveTo>
                    <a:lnTo>
                      <a:pt x="0" y="14"/>
                    </a:lnTo>
                    <a:lnTo>
                      <a:pt x="61" y="14"/>
                    </a:lnTo>
                    <a:lnTo>
                      <a:pt x="50" y="24"/>
                    </a:lnTo>
                    <a:lnTo>
                      <a:pt x="100" y="11"/>
                    </a:lnTo>
                    <a:lnTo>
                      <a:pt x="74" y="0"/>
                    </a:lnTo>
                    <a:lnTo>
                      <a:pt x="68" y="6"/>
                    </a:lnTo>
                    <a:lnTo>
                      <a:pt x="8" y="6"/>
                    </a:lnTo>
                  </a:path>
                </a:pathLst>
              </a:custGeom>
              <a:solidFill>
                <a:srgbClr val="24272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21" name="Freeform 663"/>
              <p:cNvSpPr>
                <a:spLocks/>
              </p:cNvSpPr>
              <p:nvPr/>
            </p:nvSpPr>
            <p:spPr bwMode="auto">
              <a:xfrm>
                <a:off x="2924" y="1654"/>
                <a:ext cx="200" cy="125"/>
              </a:xfrm>
              <a:custGeom>
                <a:avLst/>
                <a:gdLst>
                  <a:gd name="T0" fmla="*/ 64 w 100"/>
                  <a:gd name="T1" fmla="*/ 839 h 24"/>
                  <a:gd name="T2" fmla="*/ 0 w 100"/>
                  <a:gd name="T3" fmla="*/ 1979 h 24"/>
                  <a:gd name="T4" fmla="*/ 488 w 100"/>
                  <a:gd name="T5" fmla="*/ 1979 h 24"/>
                  <a:gd name="T6" fmla="*/ 400 w 100"/>
                  <a:gd name="T7" fmla="*/ 3391 h 24"/>
                  <a:gd name="T8" fmla="*/ 800 w 100"/>
                  <a:gd name="T9" fmla="*/ 1547 h 24"/>
                  <a:gd name="T10" fmla="*/ 592 w 100"/>
                  <a:gd name="T11" fmla="*/ 0 h 24"/>
                  <a:gd name="T12" fmla="*/ 544 w 100"/>
                  <a:gd name="T13" fmla="*/ 839 h 24"/>
                  <a:gd name="T14" fmla="*/ 64 w 100"/>
                  <a:gd name="T15" fmla="*/ 839 h 2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0"/>
                  <a:gd name="T25" fmla="*/ 0 h 24"/>
                  <a:gd name="T26" fmla="*/ 100 w 100"/>
                  <a:gd name="T27" fmla="*/ 24 h 2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0" h="24">
                    <a:moveTo>
                      <a:pt x="8" y="6"/>
                    </a:moveTo>
                    <a:lnTo>
                      <a:pt x="0" y="14"/>
                    </a:lnTo>
                    <a:lnTo>
                      <a:pt x="61" y="14"/>
                    </a:lnTo>
                    <a:lnTo>
                      <a:pt x="50" y="24"/>
                    </a:lnTo>
                    <a:lnTo>
                      <a:pt x="100" y="11"/>
                    </a:lnTo>
                    <a:lnTo>
                      <a:pt x="74" y="0"/>
                    </a:lnTo>
                    <a:lnTo>
                      <a:pt x="68" y="6"/>
                    </a:lnTo>
                    <a:lnTo>
                      <a:pt x="8" y="6"/>
                    </a:lnTo>
                  </a:path>
                </a:pathLst>
              </a:custGeom>
              <a:solidFill>
                <a:srgbClr val="24272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22" name="Freeform 664"/>
              <p:cNvSpPr>
                <a:spLocks/>
              </p:cNvSpPr>
              <p:nvPr/>
            </p:nvSpPr>
            <p:spPr bwMode="auto">
              <a:xfrm>
                <a:off x="2982" y="1504"/>
                <a:ext cx="200" cy="124"/>
              </a:xfrm>
              <a:custGeom>
                <a:avLst/>
                <a:gdLst>
                  <a:gd name="T0" fmla="*/ 64 w 100"/>
                  <a:gd name="T1" fmla="*/ 692 h 24"/>
                  <a:gd name="T2" fmla="*/ 0 w 100"/>
                  <a:gd name="T3" fmla="*/ 1922 h 24"/>
                  <a:gd name="T4" fmla="*/ 488 w 100"/>
                  <a:gd name="T5" fmla="*/ 1922 h 24"/>
                  <a:gd name="T6" fmla="*/ 400 w 100"/>
                  <a:gd name="T7" fmla="*/ 3312 h 24"/>
                  <a:gd name="T8" fmla="*/ 800 w 100"/>
                  <a:gd name="T9" fmla="*/ 1390 h 24"/>
                  <a:gd name="T10" fmla="*/ 592 w 100"/>
                  <a:gd name="T11" fmla="*/ 0 h 24"/>
                  <a:gd name="T12" fmla="*/ 552 w 100"/>
                  <a:gd name="T13" fmla="*/ 692 h 24"/>
                  <a:gd name="T14" fmla="*/ 64 w 100"/>
                  <a:gd name="T15" fmla="*/ 692 h 2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0"/>
                  <a:gd name="T25" fmla="*/ 0 h 24"/>
                  <a:gd name="T26" fmla="*/ 100 w 100"/>
                  <a:gd name="T27" fmla="*/ 24 h 2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0" h="24">
                    <a:moveTo>
                      <a:pt x="8" y="5"/>
                    </a:moveTo>
                    <a:lnTo>
                      <a:pt x="0" y="14"/>
                    </a:lnTo>
                    <a:lnTo>
                      <a:pt x="61" y="14"/>
                    </a:lnTo>
                    <a:lnTo>
                      <a:pt x="50" y="24"/>
                    </a:lnTo>
                    <a:lnTo>
                      <a:pt x="100" y="10"/>
                    </a:lnTo>
                    <a:lnTo>
                      <a:pt x="74" y="0"/>
                    </a:lnTo>
                    <a:lnTo>
                      <a:pt x="69" y="5"/>
                    </a:lnTo>
                    <a:lnTo>
                      <a:pt x="8" y="5"/>
                    </a:lnTo>
                  </a:path>
                </a:pathLst>
              </a:custGeom>
              <a:solidFill>
                <a:srgbClr val="24272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23" name="Freeform 665"/>
              <p:cNvSpPr>
                <a:spLocks/>
              </p:cNvSpPr>
              <p:nvPr/>
            </p:nvSpPr>
            <p:spPr bwMode="auto">
              <a:xfrm>
                <a:off x="2982" y="1504"/>
                <a:ext cx="200" cy="124"/>
              </a:xfrm>
              <a:custGeom>
                <a:avLst/>
                <a:gdLst>
                  <a:gd name="T0" fmla="*/ 64 w 100"/>
                  <a:gd name="T1" fmla="*/ 692 h 24"/>
                  <a:gd name="T2" fmla="*/ 0 w 100"/>
                  <a:gd name="T3" fmla="*/ 1922 h 24"/>
                  <a:gd name="T4" fmla="*/ 488 w 100"/>
                  <a:gd name="T5" fmla="*/ 1922 h 24"/>
                  <a:gd name="T6" fmla="*/ 400 w 100"/>
                  <a:gd name="T7" fmla="*/ 3312 h 24"/>
                  <a:gd name="T8" fmla="*/ 800 w 100"/>
                  <a:gd name="T9" fmla="*/ 1390 h 24"/>
                  <a:gd name="T10" fmla="*/ 592 w 100"/>
                  <a:gd name="T11" fmla="*/ 0 h 24"/>
                  <a:gd name="T12" fmla="*/ 552 w 100"/>
                  <a:gd name="T13" fmla="*/ 692 h 24"/>
                  <a:gd name="T14" fmla="*/ 64 w 100"/>
                  <a:gd name="T15" fmla="*/ 692 h 2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0"/>
                  <a:gd name="T25" fmla="*/ 0 h 24"/>
                  <a:gd name="T26" fmla="*/ 100 w 100"/>
                  <a:gd name="T27" fmla="*/ 24 h 2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0" h="24">
                    <a:moveTo>
                      <a:pt x="8" y="5"/>
                    </a:moveTo>
                    <a:lnTo>
                      <a:pt x="0" y="14"/>
                    </a:lnTo>
                    <a:lnTo>
                      <a:pt x="61" y="14"/>
                    </a:lnTo>
                    <a:lnTo>
                      <a:pt x="50" y="24"/>
                    </a:lnTo>
                    <a:lnTo>
                      <a:pt x="100" y="10"/>
                    </a:lnTo>
                    <a:lnTo>
                      <a:pt x="74" y="0"/>
                    </a:lnTo>
                    <a:lnTo>
                      <a:pt x="69" y="5"/>
                    </a:lnTo>
                    <a:lnTo>
                      <a:pt x="8" y="5"/>
                    </a:lnTo>
                  </a:path>
                </a:pathLst>
              </a:custGeom>
              <a:solidFill>
                <a:srgbClr val="24272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24" name="Freeform 666"/>
              <p:cNvSpPr>
                <a:spLocks/>
              </p:cNvSpPr>
              <p:nvPr/>
            </p:nvSpPr>
            <p:spPr bwMode="auto">
              <a:xfrm>
                <a:off x="2712" y="1701"/>
                <a:ext cx="202" cy="124"/>
              </a:xfrm>
              <a:custGeom>
                <a:avLst/>
                <a:gdLst>
                  <a:gd name="T0" fmla="*/ 736 w 101"/>
                  <a:gd name="T1" fmla="*/ 2614 h 24"/>
                  <a:gd name="T2" fmla="*/ 808 w 101"/>
                  <a:gd name="T3" fmla="*/ 1390 h 24"/>
                  <a:gd name="T4" fmla="*/ 320 w 101"/>
                  <a:gd name="T5" fmla="*/ 1390 h 24"/>
                  <a:gd name="T6" fmla="*/ 400 w 101"/>
                  <a:gd name="T7" fmla="*/ 0 h 24"/>
                  <a:gd name="T8" fmla="*/ 0 w 101"/>
                  <a:gd name="T9" fmla="*/ 1922 h 24"/>
                  <a:gd name="T10" fmla="*/ 216 w 101"/>
                  <a:gd name="T11" fmla="*/ 3312 h 24"/>
                  <a:gd name="T12" fmla="*/ 256 w 101"/>
                  <a:gd name="T13" fmla="*/ 2614 h 24"/>
                  <a:gd name="T14" fmla="*/ 736 w 101"/>
                  <a:gd name="T15" fmla="*/ 2614 h 2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1"/>
                  <a:gd name="T25" fmla="*/ 0 h 24"/>
                  <a:gd name="T26" fmla="*/ 101 w 101"/>
                  <a:gd name="T27" fmla="*/ 24 h 2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1" h="24">
                    <a:moveTo>
                      <a:pt x="92" y="19"/>
                    </a:moveTo>
                    <a:lnTo>
                      <a:pt x="101" y="10"/>
                    </a:lnTo>
                    <a:lnTo>
                      <a:pt x="40" y="10"/>
                    </a:lnTo>
                    <a:lnTo>
                      <a:pt x="50" y="0"/>
                    </a:lnTo>
                    <a:lnTo>
                      <a:pt x="0" y="14"/>
                    </a:lnTo>
                    <a:lnTo>
                      <a:pt x="27" y="24"/>
                    </a:lnTo>
                    <a:lnTo>
                      <a:pt x="32" y="19"/>
                    </a:lnTo>
                    <a:lnTo>
                      <a:pt x="92" y="19"/>
                    </a:lnTo>
                  </a:path>
                </a:pathLst>
              </a:custGeom>
              <a:solidFill>
                <a:srgbClr val="24272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25" name="Freeform 667"/>
              <p:cNvSpPr>
                <a:spLocks/>
              </p:cNvSpPr>
              <p:nvPr/>
            </p:nvSpPr>
            <p:spPr bwMode="auto">
              <a:xfrm>
                <a:off x="2712" y="1701"/>
                <a:ext cx="202" cy="124"/>
              </a:xfrm>
              <a:custGeom>
                <a:avLst/>
                <a:gdLst>
                  <a:gd name="T0" fmla="*/ 736 w 101"/>
                  <a:gd name="T1" fmla="*/ 2614 h 24"/>
                  <a:gd name="T2" fmla="*/ 808 w 101"/>
                  <a:gd name="T3" fmla="*/ 1390 h 24"/>
                  <a:gd name="T4" fmla="*/ 320 w 101"/>
                  <a:gd name="T5" fmla="*/ 1390 h 24"/>
                  <a:gd name="T6" fmla="*/ 400 w 101"/>
                  <a:gd name="T7" fmla="*/ 0 h 24"/>
                  <a:gd name="T8" fmla="*/ 0 w 101"/>
                  <a:gd name="T9" fmla="*/ 1922 h 24"/>
                  <a:gd name="T10" fmla="*/ 216 w 101"/>
                  <a:gd name="T11" fmla="*/ 3312 h 24"/>
                  <a:gd name="T12" fmla="*/ 256 w 101"/>
                  <a:gd name="T13" fmla="*/ 2614 h 24"/>
                  <a:gd name="T14" fmla="*/ 736 w 101"/>
                  <a:gd name="T15" fmla="*/ 2614 h 2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1"/>
                  <a:gd name="T25" fmla="*/ 0 h 24"/>
                  <a:gd name="T26" fmla="*/ 101 w 101"/>
                  <a:gd name="T27" fmla="*/ 24 h 2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1" h="24">
                    <a:moveTo>
                      <a:pt x="92" y="19"/>
                    </a:moveTo>
                    <a:lnTo>
                      <a:pt x="101" y="10"/>
                    </a:lnTo>
                    <a:lnTo>
                      <a:pt x="40" y="10"/>
                    </a:lnTo>
                    <a:lnTo>
                      <a:pt x="50" y="0"/>
                    </a:lnTo>
                    <a:lnTo>
                      <a:pt x="0" y="14"/>
                    </a:lnTo>
                    <a:lnTo>
                      <a:pt x="27" y="24"/>
                    </a:lnTo>
                    <a:lnTo>
                      <a:pt x="32" y="19"/>
                    </a:lnTo>
                    <a:lnTo>
                      <a:pt x="92" y="19"/>
                    </a:lnTo>
                  </a:path>
                </a:pathLst>
              </a:custGeom>
              <a:solidFill>
                <a:srgbClr val="24272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26" name="Freeform 668"/>
              <p:cNvSpPr>
                <a:spLocks/>
              </p:cNvSpPr>
              <p:nvPr/>
            </p:nvSpPr>
            <p:spPr bwMode="auto">
              <a:xfrm>
                <a:off x="2772" y="1550"/>
                <a:ext cx="200" cy="125"/>
              </a:xfrm>
              <a:custGeom>
                <a:avLst/>
                <a:gdLst>
                  <a:gd name="T0" fmla="*/ 736 w 100"/>
                  <a:gd name="T1" fmla="*/ 2552 h 24"/>
                  <a:gd name="T2" fmla="*/ 800 w 100"/>
                  <a:gd name="T3" fmla="*/ 1411 h 24"/>
                  <a:gd name="T4" fmla="*/ 312 w 100"/>
                  <a:gd name="T5" fmla="*/ 1411 h 24"/>
                  <a:gd name="T6" fmla="*/ 392 w 100"/>
                  <a:gd name="T7" fmla="*/ 0 h 24"/>
                  <a:gd name="T8" fmla="*/ 0 w 100"/>
                  <a:gd name="T9" fmla="*/ 1844 h 24"/>
                  <a:gd name="T10" fmla="*/ 208 w 100"/>
                  <a:gd name="T11" fmla="*/ 3391 h 24"/>
                  <a:gd name="T12" fmla="*/ 256 w 100"/>
                  <a:gd name="T13" fmla="*/ 2552 h 24"/>
                  <a:gd name="T14" fmla="*/ 736 w 100"/>
                  <a:gd name="T15" fmla="*/ 2552 h 2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0"/>
                  <a:gd name="T25" fmla="*/ 0 h 24"/>
                  <a:gd name="T26" fmla="*/ 100 w 100"/>
                  <a:gd name="T27" fmla="*/ 24 h 2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0" h="24">
                    <a:moveTo>
                      <a:pt x="92" y="18"/>
                    </a:moveTo>
                    <a:lnTo>
                      <a:pt x="100" y="10"/>
                    </a:lnTo>
                    <a:lnTo>
                      <a:pt x="39" y="10"/>
                    </a:lnTo>
                    <a:lnTo>
                      <a:pt x="49" y="0"/>
                    </a:lnTo>
                    <a:lnTo>
                      <a:pt x="0" y="13"/>
                    </a:lnTo>
                    <a:lnTo>
                      <a:pt x="26" y="24"/>
                    </a:lnTo>
                    <a:lnTo>
                      <a:pt x="32" y="18"/>
                    </a:lnTo>
                    <a:lnTo>
                      <a:pt x="92" y="18"/>
                    </a:lnTo>
                  </a:path>
                </a:pathLst>
              </a:custGeom>
              <a:solidFill>
                <a:srgbClr val="24272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27" name="Freeform 669"/>
              <p:cNvSpPr>
                <a:spLocks/>
              </p:cNvSpPr>
              <p:nvPr/>
            </p:nvSpPr>
            <p:spPr bwMode="auto">
              <a:xfrm>
                <a:off x="2772" y="1550"/>
                <a:ext cx="200" cy="125"/>
              </a:xfrm>
              <a:custGeom>
                <a:avLst/>
                <a:gdLst>
                  <a:gd name="T0" fmla="*/ 736 w 100"/>
                  <a:gd name="T1" fmla="*/ 2552 h 24"/>
                  <a:gd name="T2" fmla="*/ 800 w 100"/>
                  <a:gd name="T3" fmla="*/ 1411 h 24"/>
                  <a:gd name="T4" fmla="*/ 312 w 100"/>
                  <a:gd name="T5" fmla="*/ 1411 h 24"/>
                  <a:gd name="T6" fmla="*/ 392 w 100"/>
                  <a:gd name="T7" fmla="*/ 0 h 24"/>
                  <a:gd name="T8" fmla="*/ 0 w 100"/>
                  <a:gd name="T9" fmla="*/ 1844 h 24"/>
                  <a:gd name="T10" fmla="*/ 208 w 100"/>
                  <a:gd name="T11" fmla="*/ 3391 h 24"/>
                  <a:gd name="T12" fmla="*/ 256 w 100"/>
                  <a:gd name="T13" fmla="*/ 2552 h 24"/>
                  <a:gd name="T14" fmla="*/ 736 w 100"/>
                  <a:gd name="T15" fmla="*/ 2552 h 2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0"/>
                  <a:gd name="T25" fmla="*/ 0 h 24"/>
                  <a:gd name="T26" fmla="*/ 100 w 100"/>
                  <a:gd name="T27" fmla="*/ 24 h 2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0" h="24">
                    <a:moveTo>
                      <a:pt x="92" y="18"/>
                    </a:moveTo>
                    <a:lnTo>
                      <a:pt x="100" y="10"/>
                    </a:lnTo>
                    <a:lnTo>
                      <a:pt x="39" y="10"/>
                    </a:lnTo>
                    <a:lnTo>
                      <a:pt x="49" y="0"/>
                    </a:lnTo>
                    <a:lnTo>
                      <a:pt x="0" y="13"/>
                    </a:lnTo>
                    <a:lnTo>
                      <a:pt x="26" y="24"/>
                    </a:lnTo>
                    <a:lnTo>
                      <a:pt x="32" y="18"/>
                    </a:lnTo>
                    <a:lnTo>
                      <a:pt x="92" y="18"/>
                    </a:lnTo>
                  </a:path>
                </a:pathLst>
              </a:custGeom>
              <a:solidFill>
                <a:srgbClr val="24272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28" name="Freeform 670"/>
              <p:cNvSpPr>
                <a:spLocks/>
              </p:cNvSpPr>
              <p:nvPr/>
            </p:nvSpPr>
            <p:spPr bwMode="auto">
              <a:xfrm>
                <a:off x="2928" y="1670"/>
                <a:ext cx="200" cy="124"/>
              </a:xfrm>
              <a:custGeom>
                <a:avLst/>
                <a:gdLst>
                  <a:gd name="T0" fmla="*/ 64 w 100"/>
                  <a:gd name="T1" fmla="*/ 692 h 24"/>
                  <a:gd name="T2" fmla="*/ 0 w 100"/>
                  <a:gd name="T3" fmla="*/ 1788 h 24"/>
                  <a:gd name="T4" fmla="*/ 488 w 100"/>
                  <a:gd name="T5" fmla="*/ 1788 h 24"/>
                  <a:gd name="T6" fmla="*/ 400 w 100"/>
                  <a:gd name="T7" fmla="*/ 3312 h 24"/>
                  <a:gd name="T8" fmla="*/ 800 w 100"/>
                  <a:gd name="T9" fmla="*/ 1390 h 24"/>
                  <a:gd name="T10" fmla="*/ 592 w 100"/>
                  <a:gd name="T11" fmla="*/ 0 h 24"/>
                  <a:gd name="T12" fmla="*/ 544 w 100"/>
                  <a:gd name="T13" fmla="*/ 692 h 24"/>
                  <a:gd name="T14" fmla="*/ 64 w 100"/>
                  <a:gd name="T15" fmla="*/ 692 h 2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0"/>
                  <a:gd name="T25" fmla="*/ 0 h 24"/>
                  <a:gd name="T26" fmla="*/ 100 w 100"/>
                  <a:gd name="T27" fmla="*/ 24 h 2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0" h="24">
                    <a:moveTo>
                      <a:pt x="8" y="5"/>
                    </a:moveTo>
                    <a:lnTo>
                      <a:pt x="0" y="13"/>
                    </a:lnTo>
                    <a:lnTo>
                      <a:pt x="61" y="13"/>
                    </a:lnTo>
                    <a:lnTo>
                      <a:pt x="50" y="24"/>
                    </a:lnTo>
                    <a:lnTo>
                      <a:pt x="100" y="10"/>
                    </a:lnTo>
                    <a:lnTo>
                      <a:pt x="74" y="0"/>
                    </a:lnTo>
                    <a:lnTo>
                      <a:pt x="68" y="5"/>
                    </a:lnTo>
                    <a:lnTo>
                      <a:pt x="8" y="5"/>
                    </a:lnTo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29" name="Freeform 671"/>
              <p:cNvSpPr>
                <a:spLocks/>
              </p:cNvSpPr>
              <p:nvPr/>
            </p:nvSpPr>
            <p:spPr bwMode="auto">
              <a:xfrm>
                <a:off x="2928" y="1670"/>
                <a:ext cx="200" cy="124"/>
              </a:xfrm>
              <a:custGeom>
                <a:avLst/>
                <a:gdLst>
                  <a:gd name="T0" fmla="*/ 64 w 100"/>
                  <a:gd name="T1" fmla="*/ 692 h 24"/>
                  <a:gd name="T2" fmla="*/ 0 w 100"/>
                  <a:gd name="T3" fmla="*/ 1788 h 24"/>
                  <a:gd name="T4" fmla="*/ 488 w 100"/>
                  <a:gd name="T5" fmla="*/ 1788 h 24"/>
                  <a:gd name="T6" fmla="*/ 400 w 100"/>
                  <a:gd name="T7" fmla="*/ 3312 h 24"/>
                  <a:gd name="T8" fmla="*/ 800 w 100"/>
                  <a:gd name="T9" fmla="*/ 1390 h 24"/>
                  <a:gd name="T10" fmla="*/ 592 w 100"/>
                  <a:gd name="T11" fmla="*/ 0 h 24"/>
                  <a:gd name="T12" fmla="*/ 544 w 100"/>
                  <a:gd name="T13" fmla="*/ 692 h 24"/>
                  <a:gd name="T14" fmla="*/ 64 w 100"/>
                  <a:gd name="T15" fmla="*/ 692 h 2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0"/>
                  <a:gd name="T25" fmla="*/ 0 h 24"/>
                  <a:gd name="T26" fmla="*/ 100 w 100"/>
                  <a:gd name="T27" fmla="*/ 24 h 2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0" h="24">
                    <a:moveTo>
                      <a:pt x="8" y="5"/>
                    </a:moveTo>
                    <a:lnTo>
                      <a:pt x="0" y="13"/>
                    </a:lnTo>
                    <a:lnTo>
                      <a:pt x="61" y="13"/>
                    </a:lnTo>
                    <a:lnTo>
                      <a:pt x="50" y="24"/>
                    </a:lnTo>
                    <a:lnTo>
                      <a:pt x="100" y="10"/>
                    </a:lnTo>
                    <a:lnTo>
                      <a:pt x="74" y="0"/>
                    </a:lnTo>
                    <a:lnTo>
                      <a:pt x="68" y="5"/>
                    </a:lnTo>
                    <a:lnTo>
                      <a:pt x="8" y="5"/>
                    </a:lnTo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30" name="Freeform 672"/>
              <p:cNvSpPr>
                <a:spLocks/>
              </p:cNvSpPr>
              <p:nvPr/>
            </p:nvSpPr>
            <p:spPr bwMode="auto">
              <a:xfrm>
                <a:off x="2986" y="1514"/>
                <a:ext cx="200" cy="124"/>
              </a:xfrm>
              <a:custGeom>
                <a:avLst/>
                <a:gdLst>
                  <a:gd name="T0" fmla="*/ 64 w 100"/>
                  <a:gd name="T1" fmla="*/ 827 h 24"/>
                  <a:gd name="T2" fmla="*/ 0 w 100"/>
                  <a:gd name="T3" fmla="*/ 1922 h 24"/>
                  <a:gd name="T4" fmla="*/ 488 w 100"/>
                  <a:gd name="T5" fmla="*/ 1922 h 24"/>
                  <a:gd name="T6" fmla="*/ 408 w 100"/>
                  <a:gd name="T7" fmla="*/ 3312 h 24"/>
                  <a:gd name="T8" fmla="*/ 800 w 100"/>
                  <a:gd name="T9" fmla="*/ 1390 h 24"/>
                  <a:gd name="T10" fmla="*/ 592 w 100"/>
                  <a:gd name="T11" fmla="*/ 0 h 24"/>
                  <a:gd name="T12" fmla="*/ 552 w 100"/>
                  <a:gd name="T13" fmla="*/ 827 h 24"/>
                  <a:gd name="T14" fmla="*/ 64 w 100"/>
                  <a:gd name="T15" fmla="*/ 827 h 2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0"/>
                  <a:gd name="T25" fmla="*/ 0 h 24"/>
                  <a:gd name="T26" fmla="*/ 100 w 100"/>
                  <a:gd name="T27" fmla="*/ 24 h 2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0" h="24">
                    <a:moveTo>
                      <a:pt x="8" y="6"/>
                    </a:moveTo>
                    <a:lnTo>
                      <a:pt x="0" y="14"/>
                    </a:lnTo>
                    <a:lnTo>
                      <a:pt x="61" y="14"/>
                    </a:lnTo>
                    <a:lnTo>
                      <a:pt x="51" y="24"/>
                    </a:lnTo>
                    <a:lnTo>
                      <a:pt x="100" y="10"/>
                    </a:lnTo>
                    <a:lnTo>
                      <a:pt x="74" y="0"/>
                    </a:lnTo>
                    <a:lnTo>
                      <a:pt x="69" y="6"/>
                    </a:lnTo>
                    <a:lnTo>
                      <a:pt x="8" y="6"/>
                    </a:lnTo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31" name="Freeform 673"/>
              <p:cNvSpPr>
                <a:spLocks/>
              </p:cNvSpPr>
              <p:nvPr/>
            </p:nvSpPr>
            <p:spPr bwMode="auto">
              <a:xfrm>
                <a:off x="2986" y="1514"/>
                <a:ext cx="200" cy="124"/>
              </a:xfrm>
              <a:custGeom>
                <a:avLst/>
                <a:gdLst>
                  <a:gd name="T0" fmla="*/ 64 w 100"/>
                  <a:gd name="T1" fmla="*/ 827 h 24"/>
                  <a:gd name="T2" fmla="*/ 0 w 100"/>
                  <a:gd name="T3" fmla="*/ 1922 h 24"/>
                  <a:gd name="T4" fmla="*/ 488 w 100"/>
                  <a:gd name="T5" fmla="*/ 1922 h 24"/>
                  <a:gd name="T6" fmla="*/ 408 w 100"/>
                  <a:gd name="T7" fmla="*/ 3312 h 24"/>
                  <a:gd name="T8" fmla="*/ 800 w 100"/>
                  <a:gd name="T9" fmla="*/ 1390 h 24"/>
                  <a:gd name="T10" fmla="*/ 592 w 100"/>
                  <a:gd name="T11" fmla="*/ 0 h 24"/>
                  <a:gd name="T12" fmla="*/ 552 w 100"/>
                  <a:gd name="T13" fmla="*/ 827 h 24"/>
                  <a:gd name="T14" fmla="*/ 64 w 100"/>
                  <a:gd name="T15" fmla="*/ 827 h 2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0"/>
                  <a:gd name="T25" fmla="*/ 0 h 24"/>
                  <a:gd name="T26" fmla="*/ 100 w 100"/>
                  <a:gd name="T27" fmla="*/ 24 h 2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0" h="24">
                    <a:moveTo>
                      <a:pt x="8" y="6"/>
                    </a:moveTo>
                    <a:lnTo>
                      <a:pt x="0" y="14"/>
                    </a:lnTo>
                    <a:lnTo>
                      <a:pt x="61" y="14"/>
                    </a:lnTo>
                    <a:lnTo>
                      <a:pt x="51" y="24"/>
                    </a:lnTo>
                    <a:lnTo>
                      <a:pt x="100" y="10"/>
                    </a:lnTo>
                    <a:lnTo>
                      <a:pt x="74" y="0"/>
                    </a:lnTo>
                    <a:lnTo>
                      <a:pt x="69" y="6"/>
                    </a:lnTo>
                    <a:lnTo>
                      <a:pt x="8" y="6"/>
                    </a:lnTo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32" name="Freeform 674"/>
              <p:cNvSpPr>
                <a:spLocks/>
              </p:cNvSpPr>
              <p:nvPr/>
            </p:nvSpPr>
            <p:spPr bwMode="auto">
              <a:xfrm>
                <a:off x="2718" y="1711"/>
                <a:ext cx="200" cy="125"/>
              </a:xfrm>
              <a:custGeom>
                <a:avLst/>
                <a:gdLst>
                  <a:gd name="T0" fmla="*/ 728 w 100"/>
                  <a:gd name="T1" fmla="*/ 2688 h 24"/>
                  <a:gd name="T2" fmla="*/ 800 w 100"/>
                  <a:gd name="T3" fmla="*/ 1411 h 24"/>
                  <a:gd name="T4" fmla="*/ 312 w 100"/>
                  <a:gd name="T5" fmla="*/ 1411 h 24"/>
                  <a:gd name="T6" fmla="*/ 392 w 100"/>
                  <a:gd name="T7" fmla="*/ 0 h 24"/>
                  <a:gd name="T8" fmla="*/ 0 w 100"/>
                  <a:gd name="T9" fmla="*/ 1979 h 24"/>
                  <a:gd name="T10" fmla="*/ 208 w 100"/>
                  <a:gd name="T11" fmla="*/ 3391 h 24"/>
                  <a:gd name="T12" fmla="*/ 256 w 100"/>
                  <a:gd name="T13" fmla="*/ 2688 h 24"/>
                  <a:gd name="T14" fmla="*/ 728 w 100"/>
                  <a:gd name="T15" fmla="*/ 2688 h 2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0"/>
                  <a:gd name="T25" fmla="*/ 0 h 24"/>
                  <a:gd name="T26" fmla="*/ 100 w 100"/>
                  <a:gd name="T27" fmla="*/ 24 h 2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0" h="24">
                    <a:moveTo>
                      <a:pt x="91" y="19"/>
                    </a:moveTo>
                    <a:lnTo>
                      <a:pt x="100" y="10"/>
                    </a:lnTo>
                    <a:lnTo>
                      <a:pt x="39" y="10"/>
                    </a:lnTo>
                    <a:lnTo>
                      <a:pt x="49" y="0"/>
                    </a:lnTo>
                    <a:lnTo>
                      <a:pt x="0" y="14"/>
                    </a:lnTo>
                    <a:lnTo>
                      <a:pt x="26" y="24"/>
                    </a:lnTo>
                    <a:lnTo>
                      <a:pt x="32" y="19"/>
                    </a:lnTo>
                    <a:lnTo>
                      <a:pt x="91" y="19"/>
                    </a:lnTo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33" name="Freeform 675"/>
              <p:cNvSpPr>
                <a:spLocks/>
              </p:cNvSpPr>
              <p:nvPr/>
            </p:nvSpPr>
            <p:spPr bwMode="auto">
              <a:xfrm>
                <a:off x="2718" y="1711"/>
                <a:ext cx="200" cy="125"/>
              </a:xfrm>
              <a:custGeom>
                <a:avLst/>
                <a:gdLst>
                  <a:gd name="T0" fmla="*/ 728 w 100"/>
                  <a:gd name="T1" fmla="*/ 2688 h 24"/>
                  <a:gd name="T2" fmla="*/ 800 w 100"/>
                  <a:gd name="T3" fmla="*/ 1411 h 24"/>
                  <a:gd name="T4" fmla="*/ 312 w 100"/>
                  <a:gd name="T5" fmla="*/ 1411 h 24"/>
                  <a:gd name="T6" fmla="*/ 392 w 100"/>
                  <a:gd name="T7" fmla="*/ 0 h 24"/>
                  <a:gd name="T8" fmla="*/ 0 w 100"/>
                  <a:gd name="T9" fmla="*/ 1979 h 24"/>
                  <a:gd name="T10" fmla="*/ 208 w 100"/>
                  <a:gd name="T11" fmla="*/ 3391 h 24"/>
                  <a:gd name="T12" fmla="*/ 256 w 100"/>
                  <a:gd name="T13" fmla="*/ 2688 h 24"/>
                  <a:gd name="T14" fmla="*/ 728 w 100"/>
                  <a:gd name="T15" fmla="*/ 2688 h 2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0"/>
                  <a:gd name="T25" fmla="*/ 0 h 24"/>
                  <a:gd name="T26" fmla="*/ 100 w 100"/>
                  <a:gd name="T27" fmla="*/ 24 h 2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0" h="24">
                    <a:moveTo>
                      <a:pt x="91" y="19"/>
                    </a:moveTo>
                    <a:lnTo>
                      <a:pt x="100" y="10"/>
                    </a:lnTo>
                    <a:lnTo>
                      <a:pt x="39" y="10"/>
                    </a:lnTo>
                    <a:lnTo>
                      <a:pt x="49" y="0"/>
                    </a:lnTo>
                    <a:lnTo>
                      <a:pt x="0" y="14"/>
                    </a:lnTo>
                    <a:lnTo>
                      <a:pt x="26" y="24"/>
                    </a:lnTo>
                    <a:lnTo>
                      <a:pt x="32" y="19"/>
                    </a:lnTo>
                    <a:lnTo>
                      <a:pt x="91" y="19"/>
                    </a:lnTo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34" name="Freeform 676"/>
              <p:cNvSpPr>
                <a:spLocks/>
              </p:cNvSpPr>
              <p:nvPr/>
            </p:nvSpPr>
            <p:spPr bwMode="auto">
              <a:xfrm>
                <a:off x="2776" y="1561"/>
                <a:ext cx="200" cy="124"/>
              </a:xfrm>
              <a:custGeom>
                <a:avLst/>
                <a:gdLst>
                  <a:gd name="T0" fmla="*/ 736 w 100"/>
                  <a:gd name="T1" fmla="*/ 2485 h 24"/>
                  <a:gd name="T2" fmla="*/ 800 w 100"/>
                  <a:gd name="T3" fmla="*/ 1390 h 24"/>
                  <a:gd name="T4" fmla="*/ 312 w 100"/>
                  <a:gd name="T5" fmla="*/ 1390 h 24"/>
                  <a:gd name="T6" fmla="*/ 400 w 100"/>
                  <a:gd name="T7" fmla="*/ 0 h 24"/>
                  <a:gd name="T8" fmla="*/ 0 w 100"/>
                  <a:gd name="T9" fmla="*/ 1922 h 24"/>
                  <a:gd name="T10" fmla="*/ 208 w 100"/>
                  <a:gd name="T11" fmla="*/ 3312 h 24"/>
                  <a:gd name="T12" fmla="*/ 256 w 100"/>
                  <a:gd name="T13" fmla="*/ 2485 h 24"/>
                  <a:gd name="T14" fmla="*/ 736 w 100"/>
                  <a:gd name="T15" fmla="*/ 2485 h 2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0"/>
                  <a:gd name="T25" fmla="*/ 0 h 24"/>
                  <a:gd name="T26" fmla="*/ 100 w 100"/>
                  <a:gd name="T27" fmla="*/ 24 h 2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0" h="24">
                    <a:moveTo>
                      <a:pt x="92" y="18"/>
                    </a:moveTo>
                    <a:lnTo>
                      <a:pt x="100" y="10"/>
                    </a:lnTo>
                    <a:lnTo>
                      <a:pt x="39" y="10"/>
                    </a:lnTo>
                    <a:lnTo>
                      <a:pt x="50" y="0"/>
                    </a:lnTo>
                    <a:lnTo>
                      <a:pt x="0" y="14"/>
                    </a:lnTo>
                    <a:lnTo>
                      <a:pt x="26" y="24"/>
                    </a:lnTo>
                    <a:lnTo>
                      <a:pt x="32" y="18"/>
                    </a:lnTo>
                    <a:lnTo>
                      <a:pt x="92" y="18"/>
                    </a:lnTo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35" name="Freeform 677"/>
              <p:cNvSpPr>
                <a:spLocks/>
              </p:cNvSpPr>
              <p:nvPr/>
            </p:nvSpPr>
            <p:spPr bwMode="auto">
              <a:xfrm>
                <a:off x="2776" y="1561"/>
                <a:ext cx="200" cy="124"/>
              </a:xfrm>
              <a:custGeom>
                <a:avLst/>
                <a:gdLst>
                  <a:gd name="T0" fmla="*/ 736 w 100"/>
                  <a:gd name="T1" fmla="*/ 2485 h 24"/>
                  <a:gd name="T2" fmla="*/ 800 w 100"/>
                  <a:gd name="T3" fmla="*/ 1390 h 24"/>
                  <a:gd name="T4" fmla="*/ 312 w 100"/>
                  <a:gd name="T5" fmla="*/ 1390 h 24"/>
                  <a:gd name="T6" fmla="*/ 400 w 100"/>
                  <a:gd name="T7" fmla="*/ 0 h 24"/>
                  <a:gd name="T8" fmla="*/ 0 w 100"/>
                  <a:gd name="T9" fmla="*/ 1922 h 24"/>
                  <a:gd name="T10" fmla="*/ 208 w 100"/>
                  <a:gd name="T11" fmla="*/ 3312 h 24"/>
                  <a:gd name="T12" fmla="*/ 256 w 100"/>
                  <a:gd name="T13" fmla="*/ 2485 h 24"/>
                  <a:gd name="T14" fmla="*/ 736 w 100"/>
                  <a:gd name="T15" fmla="*/ 2485 h 2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0"/>
                  <a:gd name="T25" fmla="*/ 0 h 24"/>
                  <a:gd name="T26" fmla="*/ 100 w 100"/>
                  <a:gd name="T27" fmla="*/ 24 h 2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0" h="24">
                    <a:moveTo>
                      <a:pt x="92" y="18"/>
                    </a:moveTo>
                    <a:lnTo>
                      <a:pt x="100" y="10"/>
                    </a:lnTo>
                    <a:lnTo>
                      <a:pt x="39" y="10"/>
                    </a:lnTo>
                    <a:lnTo>
                      <a:pt x="50" y="0"/>
                    </a:lnTo>
                    <a:lnTo>
                      <a:pt x="0" y="14"/>
                    </a:lnTo>
                    <a:lnTo>
                      <a:pt x="26" y="24"/>
                    </a:lnTo>
                    <a:lnTo>
                      <a:pt x="32" y="18"/>
                    </a:lnTo>
                    <a:lnTo>
                      <a:pt x="92" y="18"/>
                    </a:lnTo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pic>
          <p:nvPicPr>
            <p:cNvPr id="99495" name="Picture 597" descr="企业内部网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398193" y="2435147"/>
              <a:ext cx="774207" cy="903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99496" name="曲线连接符 5"/>
            <p:cNvCxnSpPr>
              <a:cxnSpLocks noChangeShapeType="1"/>
            </p:cNvCxnSpPr>
            <p:nvPr/>
          </p:nvCxnSpPr>
          <p:spPr bwMode="auto">
            <a:xfrm flipV="1">
              <a:off x="6538725" y="2650581"/>
              <a:ext cx="487662" cy="110582"/>
            </a:xfrm>
            <a:prstGeom prst="curvedConnector2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99497" name="曲线连接符 7"/>
            <p:cNvCxnSpPr>
              <a:cxnSpLocks noChangeShapeType="1"/>
              <a:stCxn id="99519" idx="3"/>
            </p:cNvCxnSpPr>
            <p:nvPr/>
          </p:nvCxnSpPr>
          <p:spPr bwMode="auto">
            <a:xfrm flipV="1">
              <a:off x="6592684" y="2886768"/>
              <a:ext cx="805509" cy="83866"/>
            </a:xfrm>
            <a:prstGeom prst="curvedConnector3">
              <a:avLst>
                <a:gd name="adj1" fmla="val 50000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99498" name="曲线连接符 9"/>
            <p:cNvCxnSpPr>
              <a:cxnSpLocks noChangeShapeType="1"/>
              <a:stCxn id="99507" idx="2"/>
            </p:cNvCxnSpPr>
            <p:nvPr/>
          </p:nvCxnSpPr>
          <p:spPr bwMode="auto">
            <a:xfrm rot="16200000" flipH="1">
              <a:off x="6553548" y="3147263"/>
              <a:ext cx="80042" cy="408435"/>
            </a:xfrm>
            <a:prstGeom prst="curvedConnector2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99500" name="Text Box 755"/>
            <p:cNvSpPr txBox="1">
              <a:spLocks noChangeArrowheads="1"/>
            </p:cNvSpPr>
            <p:nvPr/>
          </p:nvSpPr>
          <p:spPr bwMode="auto">
            <a:xfrm>
              <a:off x="7308304" y="3154571"/>
              <a:ext cx="100806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 typeface="Arial" charset="0"/>
                <a:buNone/>
              </a:pPr>
              <a:r>
                <a:rPr lang="zh-CN" altLang="en-US" sz="1200">
                  <a:latin typeface="Times New Roman" pitchFamily="18" charset="0"/>
                </a:rPr>
                <a:t>企业内网</a:t>
              </a:r>
            </a:p>
          </p:txBody>
        </p:sp>
        <p:sp>
          <p:nvSpPr>
            <p:cNvPr id="99503" name="Text Box 755"/>
            <p:cNvSpPr txBox="1">
              <a:spLocks noChangeArrowheads="1"/>
            </p:cNvSpPr>
            <p:nvPr/>
          </p:nvSpPr>
          <p:spPr bwMode="auto">
            <a:xfrm>
              <a:off x="7026387" y="3394315"/>
              <a:ext cx="100806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 typeface="Arial" charset="0"/>
                <a:buNone/>
              </a:pPr>
              <a:r>
                <a:rPr lang="zh-CN" altLang="en-US" sz="1200">
                  <a:latin typeface="Times New Roman" pitchFamily="18" charset="0"/>
                </a:rPr>
                <a:t>应用服务器</a:t>
              </a:r>
            </a:p>
          </p:txBody>
        </p:sp>
        <p:sp>
          <p:nvSpPr>
            <p:cNvPr id="99506" name="Text Box 755"/>
            <p:cNvSpPr txBox="1">
              <a:spLocks noChangeArrowheads="1"/>
            </p:cNvSpPr>
            <p:nvPr/>
          </p:nvSpPr>
          <p:spPr bwMode="auto">
            <a:xfrm>
              <a:off x="755578" y="3440033"/>
              <a:ext cx="122515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1200" dirty="0" smtClean="0">
                  <a:latin typeface="Times New Roman" pitchFamily="18" charset="0"/>
                </a:rPr>
                <a:t>M2M</a:t>
              </a:r>
              <a:r>
                <a:rPr lang="zh-CN" altLang="en-US" sz="1200" dirty="0" smtClean="0">
                  <a:latin typeface="Times New Roman" pitchFamily="18" charset="0"/>
                </a:rPr>
                <a:t>终端</a:t>
              </a:r>
              <a:endParaRPr lang="zh-CN" altLang="en-US" sz="1200" dirty="0">
                <a:latin typeface="Times New Roman" pitchFamily="18" charset="0"/>
              </a:endParaRPr>
            </a:p>
          </p:txBody>
        </p:sp>
      </p:grpSp>
      <p:pic>
        <p:nvPicPr>
          <p:cNvPr id="147" name="Picture 6" descr="D:\icon\74507591800913.jpg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D0D0D0"/>
              </a:clrFrom>
              <a:clrTo>
                <a:srgbClr val="D0D0D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1772816"/>
            <a:ext cx="885331" cy="1011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9" name="直接连接符 148"/>
          <p:cNvCxnSpPr>
            <a:stCxn id="99595" idx="0"/>
          </p:cNvCxnSpPr>
          <p:nvPr/>
        </p:nvCxnSpPr>
        <p:spPr>
          <a:xfrm>
            <a:off x="4958863" y="2254940"/>
            <a:ext cx="837273" cy="2193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3" name="Picture 148" descr="004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20072" y="2276872"/>
            <a:ext cx="398469" cy="287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4" name="五边形 163"/>
          <p:cNvSpPr/>
          <p:nvPr/>
        </p:nvSpPr>
        <p:spPr>
          <a:xfrm>
            <a:off x="179512" y="3214643"/>
            <a:ext cx="1528763" cy="439737"/>
          </a:xfrm>
          <a:prstGeom prst="homePlate">
            <a:avLst>
              <a:gd name="adj" fmla="val 2161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8" tIns="45684" rIns="91368" bIns="45684" anchor="ctr"/>
          <a:lstStyle/>
          <a:p>
            <a:pPr marL="285524" indent="-285524" eaLnBrk="0" hangingPunct="0">
              <a:buFont typeface="Wingdings" pitchFamily="2" charset="2"/>
              <a:buChar char="l"/>
              <a:defRPr/>
            </a:pPr>
            <a:r>
              <a:rPr lang="zh-CN" altLang="en-US" sz="1600" b="1" dirty="0" smtClean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业务场景</a:t>
            </a:r>
            <a:endParaRPr lang="zh-CN" altLang="en-US" sz="1600" b="1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5" name="Text Box 15"/>
          <p:cNvSpPr txBox="1">
            <a:spLocks noChangeArrowheads="1"/>
          </p:cNvSpPr>
          <p:nvPr/>
        </p:nvSpPr>
        <p:spPr bwMode="auto">
          <a:xfrm>
            <a:off x="466725" y="3646443"/>
            <a:ext cx="84264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2F4D71">
                <a:alpha val="50000"/>
              </a:srgb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 typeface="Arial" charset="0"/>
              <a:buNone/>
            </a:pPr>
            <a:r>
              <a:rPr lang="zh-CN" altLang="en-US" sz="1800" dirty="0" smtClean="0">
                <a:sym typeface="Times New Roman" pitchFamily="18" charset="0"/>
              </a:rPr>
              <a:t>大客户，</a:t>
            </a:r>
            <a:r>
              <a:rPr lang="zh-CN" altLang="en-US" sz="1800" dirty="0" smtClean="0">
                <a:solidFill>
                  <a:srgbClr val="FF0000"/>
                </a:solidFill>
                <a:sym typeface="Times New Roman" pitchFamily="18" charset="0"/>
              </a:rPr>
              <a:t>安全</a:t>
            </a:r>
            <a:r>
              <a:rPr lang="zh-CN" altLang="en-US" sz="1800" dirty="0" smtClean="0">
                <a:sym typeface="Times New Roman" pitchFamily="18" charset="0"/>
              </a:rPr>
              <a:t>访问企业内网。</a:t>
            </a:r>
            <a:endParaRPr lang="en-US" altLang="zh-CN" sz="1800" dirty="0">
              <a:sym typeface="Times New Roman" pitchFamily="18" charset="0"/>
            </a:endParaRPr>
          </a:p>
        </p:txBody>
      </p:sp>
      <p:sp>
        <p:nvSpPr>
          <p:cNvPr id="166" name="五边形 165"/>
          <p:cNvSpPr/>
          <p:nvPr/>
        </p:nvSpPr>
        <p:spPr>
          <a:xfrm>
            <a:off x="179512" y="4145121"/>
            <a:ext cx="1528763" cy="439737"/>
          </a:xfrm>
          <a:prstGeom prst="homePlate">
            <a:avLst>
              <a:gd name="adj" fmla="val 2161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8" tIns="45684" rIns="91368" bIns="45684" anchor="ctr"/>
          <a:lstStyle/>
          <a:p>
            <a:pPr marL="285524" indent="-285524" eaLnBrk="0" hangingPunct="0">
              <a:buFont typeface="Wingdings" pitchFamily="2" charset="2"/>
              <a:buChar char="l"/>
              <a:defRPr/>
            </a:pPr>
            <a:r>
              <a:rPr lang="zh-CN" altLang="en-US" sz="1600" b="1" dirty="0" smtClean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组网说明</a:t>
            </a:r>
            <a:endParaRPr lang="zh-CN" altLang="en-US" sz="1600" b="1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7" name="Text Box 15"/>
          <p:cNvSpPr txBox="1">
            <a:spLocks noChangeArrowheads="1"/>
          </p:cNvSpPr>
          <p:nvPr/>
        </p:nvSpPr>
        <p:spPr bwMode="auto">
          <a:xfrm>
            <a:off x="411287" y="4584858"/>
            <a:ext cx="842645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2F4D71">
                <a:alpha val="50000"/>
              </a:srgb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1600" dirty="0" smtClean="0">
                <a:sym typeface="Times New Roman" pitchFamily="18" charset="0"/>
              </a:rPr>
              <a:t>终端侧网络接入：为客户分配</a:t>
            </a:r>
            <a:r>
              <a:rPr lang="zh-CN" altLang="en-US" sz="1600" dirty="0" smtClean="0">
                <a:solidFill>
                  <a:srgbClr val="FF0000"/>
                </a:solidFill>
                <a:sym typeface="Times New Roman" pitchFamily="18" charset="0"/>
              </a:rPr>
              <a:t>专用</a:t>
            </a:r>
            <a:r>
              <a:rPr lang="en-US" altLang="zh-CN" sz="1600" dirty="0" smtClean="0">
                <a:solidFill>
                  <a:srgbClr val="FF0000"/>
                </a:solidFill>
                <a:sym typeface="Times New Roman" pitchFamily="18" charset="0"/>
              </a:rPr>
              <a:t>APN</a:t>
            </a:r>
            <a:r>
              <a:rPr lang="zh-CN" altLang="en-US" sz="1600" dirty="0" smtClean="0">
                <a:sym typeface="Times New Roman" pitchFamily="18" charset="0"/>
              </a:rPr>
              <a:t>域名</a:t>
            </a:r>
            <a:r>
              <a:rPr lang="en-US" altLang="zh-CN" sz="1600" dirty="0" smtClean="0">
                <a:sym typeface="Times New Roman" pitchFamily="18" charset="0"/>
              </a:rPr>
              <a:t>GD***</a:t>
            </a:r>
            <a:r>
              <a:rPr lang="en-US" altLang="zh-CN" sz="1600" dirty="0" smtClean="0"/>
              <a:t>01.CLFU.NJM2MAPN</a:t>
            </a:r>
            <a:r>
              <a:rPr lang="zh-CN" altLang="en-US" sz="1600" dirty="0" smtClean="0"/>
              <a:t>，</a:t>
            </a:r>
            <a:r>
              <a:rPr lang="zh-CN" altLang="en-US" sz="1600" dirty="0" smtClean="0">
                <a:sym typeface="Times New Roman" pitchFamily="18" charset="0"/>
              </a:rPr>
              <a:t>由</a:t>
            </a:r>
            <a:r>
              <a:rPr lang="en-US" altLang="zh-CN" sz="1600" dirty="0" smtClean="0">
                <a:sym typeface="Times New Roman" pitchFamily="18" charset="0"/>
              </a:rPr>
              <a:t>M-GGSN</a:t>
            </a:r>
            <a:r>
              <a:rPr lang="zh-CN" altLang="en-US" sz="1600" dirty="0" smtClean="0">
                <a:sym typeface="Times New Roman" pitchFamily="18" charset="0"/>
              </a:rPr>
              <a:t>动态分配</a:t>
            </a:r>
            <a:r>
              <a:rPr lang="en-US" altLang="zh-CN" sz="1600" b="1" dirty="0" smtClean="0">
                <a:solidFill>
                  <a:srgbClr val="FF0000"/>
                </a:solidFill>
                <a:sym typeface="Times New Roman" pitchFamily="18" charset="0"/>
              </a:rPr>
              <a:t>IP</a:t>
            </a:r>
            <a:r>
              <a:rPr lang="zh-CN" altLang="en-US" sz="1600" b="1" dirty="0" smtClean="0">
                <a:solidFill>
                  <a:srgbClr val="FF0000"/>
                </a:solidFill>
                <a:sym typeface="Times New Roman" pitchFamily="18" charset="0"/>
              </a:rPr>
              <a:t>地址，</a:t>
            </a:r>
            <a:r>
              <a:rPr lang="zh-CN" altLang="en-US" sz="1600" dirty="0" smtClean="0">
                <a:sym typeface="Times New Roman" pitchFamily="18" charset="0"/>
              </a:rPr>
              <a:t>通过</a:t>
            </a:r>
            <a:r>
              <a:rPr lang="en-US" altLang="zh-CN" sz="1600" dirty="0">
                <a:sym typeface="Times New Roman" pitchFamily="18" charset="0"/>
              </a:rPr>
              <a:t>GRE</a:t>
            </a:r>
            <a:r>
              <a:rPr lang="zh-CN" altLang="en-US" sz="1600" dirty="0">
                <a:sym typeface="Times New Roman" pitchFamily="18" charset="0"/>
              </a:rPr>
              <a:t>隧道访问企业内网。</a:t>
            </a:r>
            <a:endParaRPr lang="en-US" altLang="zh-CN" sz="1600" dirty="0" smtClean="0">
              <a:sym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zh-CN" altLang="en-US" sz="1600" dirty="0" smtClean="0">
                <a:sym typeface="Times New Roman" pitchFamily="18" charset="0"/>
              </a:rPr>
              <a:t>客户后台侧网络接入：一条</a:t>
            </a:r>
            <a:r>
              <a:rPr lang="en-US" altLang="zh-CN" sz="1600" dirty="0" smtClean="0">
                <a:sym typeface="Times New Roman" pitchFamily="18" charset="0"/>
              </a:rPr>
              <a:t>MSTP</a:t>
            </a:r>
            <a:r>
              <a:rPr lang="zh-CN" altLang="en-US" sz="1600" dirty="0" smtClean="0">
                <a:sym typeface="Times New Roman" pitchFamily="18" charset="0"/>
              </a:rPr>
              <a:t>专线。</a:t>
            </a:r>
            <a:endParaRPr lang="en-US" altLang="zh-CN" sz="1600" dirty="0">
              <a:sym typeface="Times New Roman" pitchFamily="18" charset="0"/>
            </a:endParaRPr>
          </a:p>
        </p:txBody>
      </p:sp>
      <p:sp>
        <p:nvSpPr>
          <p:cNvPr id="168" name="五边形 167"/>
          <p:cNvSpPr/>
          <p:nvPr/>
        </p:nvSpPr>
        <p:spPr>
          <a:xfrm>
            <a:off x="251520" y="5733256"/>
            <a:ext cx="1528763" cy="439737"/>
          </a:xfrm>
          <a:prstGeom prst="homePlate">
            <a:avLst>
              <a:gd name="adj" fmla="val 2161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8" tIns="45684" rIns="91368" bIns="45684" anchor="ctr"/>
          <a:lstStyle/>
          <a:p>
            <a:pPr marL="285524" indent="-285524" eaLnBrk="0" hangingPunct="0">
              <a:buFont typeface="Wingdings" pitchFamily="2" charset="2"/>
              <a:buChar char="l"/>
              <a:defRPr/>
            </a:pPr>
            <a:r>
              <a:rPr lang="zh-CN" altLang="en-US" sz="1600" b="1" dirty="0" smtClean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业务流程</a:t>
            </a:r>
            <a:endParaRPr lang="zh-CN" altLang="en-US" sz="1600" b="1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9" name="Text Box 15"/>
          <p:cNvSpPr txBox="1">
            <a:spLocks noChangeArrowheads="1"/>
          </p:cNvSpPr>
          <p:nvPr/>
        </p:nvSpPr>
        <p:spPr bwMode="auto">
          <a:xfrm>
            <a:off x="483294" y="6165056"/>
            <a:ext cx="866070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2F4D71">
                <a:alpha val="50000"/>
              </a:srgbClr>
            </a:prstShdw>
          </a:effec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buFont typeface="Arial" charset="0"/>
              <a:buNone/>
            </a:pPr>
            <a:r>
              <a:rPr lang="en-US" altLang="zh-CN" sz="1800" dirty="0" smtClean="0">
                <a:sym typeface="Times New Roman" pitchFamily="18" charset="0"/>
              </a:rPr>
              <a:t>『</a:t>
            </a:r>
            <a:r>
              <a:rPr lang="en-US" altLang="zh-CN" dirty="0" smtClean="0">
                <a:sym typeface="Times New Roman" pitchFamily="18" charset="0"/>
              </a:rPr>
              <a:t>M2M</a:t>
            </a:r>
            <a:r>
              <a:rPr lang="zh-CN" altLang="en-US" sz="1800" dirty="0" smtClean="0">
                <a:sym typeface="Times New Roman" pitchFamily="18" charset="0"/>
              </a:rPr>
              <a:t>终端</a:t>
            </a:r>
            <a:r>
              <a:rPr lang="en-US" altLang="zh-CN" sz="1800" dirty="0">
                <a:sym typeface="Times New Roman" pitchFamily="18" charset="0"/>
              </a:rPr>
              <a:t>』</a:t>
            </a:r>
            <a:r>
              <a:rPr lang="zh-CN" altLang="en-US" sz="1800" dirty="0">
                <a:sym typeface="Times New Roman" pitchFamily="18" charset="0"/>
              </a:rPr>
              <a:t>→</a:t>
            </a:r>
            <a:r>
              <a:rPr lang="en-US" altLang="zh-CN" sz="1800" dirty="0">
                <a:sym typeface="Times New Roman" pitchFamily="18" charset="0"/>
              </a:rPr>
              <a:t> </a:t>
            </a:r>
            <a:r>
              <a:rPr lang="en-US" altLang="zh-CN" sz="1800" dirty="0" smtClean="0">
                <a:sym typeface="Times New Roman" pitchFamily="18" charset="0"/>
              </a:rPr>
              <a:t>『</a:t>
            </a:r>
            <a:r>
              <a:rPr lang="zh-CN" altLang="en-US" sz="1800" dirty="0" smtClean="0">
                <a:sym typeface="Times New Roman" pitchFamily="18" charset="0"/>
              </a:rPr>
              <a:t>联通移动网络</a:t>
            </a:r>
            <a:r>
              <a:rPr lang="en-US" altLang="zh-CN" sz="1800" dirty="0" smtClean="0">
                <a:sym typeface="Times New Roman" pitchFamily="18" charset="0"/>
              </a:rPr>
              <a:t>』</a:t>
            </a:r>
            <a:r>
              <a:rPr lang="zh-CN" altLang="en-US" sz="1800" dirty="0" smtClean="0">
                <a:sym typeface="Times New Roman" pitchFamily="18" charset="0"/>
              </a:rPr>
              <a:t> →</a:t>
            </a:r>
            <a:r>
              <a:rPr lang="en-US" altLang="zh-CN" sz="1800" dirty="0" smtClean="0">
                <a:sym typeface="Times New Roman" pitchFamily="18" charset="0"/>
              </a:rPr>
              <a:t> 『</a:t>
            </a:r>
            <a:r>
              <a:rPr lang="zh-CN" altLang="en-US" sz="1800" dirty="0" smtClean="0">
                <a:sym typeface="Times New Roman" pitchFamily="18" charset="0"/>
              </a:rPr>
              <a:t>物联网专用网元</a:t>
            </a:r>
            <a:r>
              <a:rPr lang="en-US" altLang="zh-CN" sz="1800" dirty="0" smtClean="0">
                <a:sym typeface="Times New Roman" pitchFamily="18" charset="0"/>
              </a:rPr>
              <a:t>』</a:t>
            </a:r>
            <a:r>
              <a:rPr lang="zh-CN" altLang="en-US" sz="1800" dirty="0" smtClean="0">
                <a:sym typeface="Times New Roman" pitchFamily="18" charset="0"/>
              </a:rPr>
              <a:t> </a:t>
            </a:r>
            <a:r>
              <a:rPr lang="zh-CN" altLang="en-US" sz="1800" dirty="0">
                <a:sym typeface="Times New Roman" pitchFamily="18" charset="0"/>
              </a:rPr>
              <a:t>→</a:t>
            </a:r>
            <a:r>
              <a:rPr lang="en-US" altLang="zh-CN" sz="1800" dirty="0">
                <a:sym typeface="Times New Roman" pitchFamily="18" charset="0"/>
              </a:rPr>
              <a:t> </a:t>
            </a:r>
            <a:r>
              <a:rPr lang="en-US" altLang="zh-CN" sz="1800" dirty="0" smtClean="0">
                <a:sym typeface="Times New Roman" pitchFamily="18" charset="0"/>
              </a:rPr>
              <a:t>『MSTP</a:t>
            </a:r>
            <a:r>
              <a:rPr lang="zh-CN" altLang="en-US" sz="1800" dirty="0" smtClean="0">
                <a:sym typeface="Times New Roman" pitchFamily="18" charset="0"/>
              </a:rPr>
              <a:t>专线</a:t>
            </a:r>
            <a:r>
              <a:rPr lang="en-US" altLang="zh-CN" dirty="0" smtClean="0">
                <a:sym typeface="Times New Roman" pitchFamily="18" charset="0"/>
              </a:rPr>
              <a:t>』</a:t>
            </a:r>
            <a:r>
              <a:rPr lang="zh-CN" altLang="en-US" dirty="0">
                <a:sym typeface="Times New Roman" pitchFamily="18" charset="0"/>
              </a:rPr>
              <a:t> →</a:t>
            </a:r>
            <a:r>
              <a:rPr lang="en-US" altLang="zh-CN" dirty="0">
                <a:sym typeface="Times New Roman" pitchFamily="18" charset="0"/>
              </a:rPr>
              <a:t> </a:t>
            </a:r>
            <a:r>
              <a:rPr lang="en-US" altLang="zh-CN" dirty="0" smtClean="0">
                <a:sym typeface="Times New Roman" pitchFamily="18" charset="0"/>
              </a:rPr>
              <a:t>『</a:t>
            </a:r>
            <a:r>
              <a:rPr lang="zh-CN" altLang="en-US" dirty="0">
                <a:sym typeface="Times New Roman" pitchFamily="18" charset="0"/>
              </a:rPr>
              <a:t>内网</a:t>
            </a:r>
            <a:r>
              <a:rPr lang="en-US" altLang="zh-CN" dirty="0" smtClean="0">
                <a:sym typeface="Times New Roman" pitchFamily="18" charset="0"/>
              </a:rPr>
              <a:t>』</a:t>
            </a:r>
            <a:endParaRPr lang="en-US" altLang="zh-CN" sz="1800" dirty="0">
              <a:sym typeface="Times New Roman" pitchFamily="18" charset="0"/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5436096" y="2852936"/>
            <a:ext cx="8980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200" b="1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防火墙</a:t>
            </a:r>
            <a:r>
              <a:rPr lang="en-US" altLang="zh-CN" sz="1200" b="1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FW</a:t>
            </a:r>
            <a:endParaRPr lang="zh-CN" altLang="en-US" sz="1200" b="1" dirty="0">
              <a:solidFill>
                <a:srgbClr val="0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56" name="标题 1"/>
          <p:cNvSpPr txBox="1">
            <a:spLocks/>
          </p:cNvSpPr>
          <p:nvPr/>
        </p:nvSpPr>
        <p:spPr bwMode="auto">
          <a:xfrm>
            <a:off x="539750" y="333375"/>
            <a:ext cx="813593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buFont typeface="Arial" charset="0"/>
              <a:buNone/>
            </a:pPr>
            <a:r>
              <a:rPr lang="zh-CN" altLang="en-US" sz="24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  <a:sym typeface="华文中宋"/>
              </a:rPr>
              <a:t>方式</a:t>
            </a:r>
            <a:r>
              <a:rPr lang="en-US" altLang="zh-CN" sz="24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  <a:sym typeface="华文中宋"/>
              </a:rPr>
              <a:t>5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  <a:sym typeface="华文中宋"/>
              </a:rPr>
              <a:t>：专线接入－访问公网</a:t>
            </a:r>
            <a:endParaRPr lang="zh-CN" altLang="en-US" sz="2400" b="1" dirty="0">
              <a:solidFill>
                <a:srgbClr val="C00000"/>
              </a:solidFill>
              <a:latin typeface="微软雅黑" pitchFamily="34" charset="-122"/>
              <a:ea typeface="微软雅黑" pitchFamily="34" charset="-122"/>
              <a:sym typeface="华文中宋"/>
            </a:endParaRPr>
          </a:p>
        </p:txBody>
      </p:sp>
      <p:sp>
        <p:nvSpPr>
          <p:cNvPr id="99458" name="Line 20"/>
          <p:cNvSpPr>
            <a:spLocks noChangeShapeType="1"/>
          </p:cNvSpPr>
          <p:nvPr/>
        </p:nvSpPr>
        <p:spPr bwMode="auto">
          <a:xfrm>
            <a:off x="2220912" y="1092200"/>
            <a:ext cx="46831" cy="2192784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9459" name="Line 21"/>
          <p:cNvSpPr>
            <a:spLocks noChangeShapeType="1"/>
          </p:cNvSpPr>
          <p:nvPr/>
        </p:nvSpPr>
        <p:spPr bwMode="auto">
          <a:xfrm>
            <a:off x="5868144" y="1124744"/>
            <a:ext cx="37132" cy="2336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2" name="组合 190"/>
          <p:cNvGrpSpPr>
            <a:grpSpLocks/>
          </p:cNvGrpSpPr>
          <p:nvPr/>
        </p:nvGrpSpPr>
        <p:grpSpPr bwMode="auto">
          <a:xfrm>
            <a:off x="755576" y="1268760"/>
            <a:ext cx="8100372" cy="1880480"/>
            <a:chOff x="708025" y="2201318"/>
            <a:chExt cx="8101013" cy="1880613"/>
          </a:xfrm>
        </p:grpSpPr>
        <p:pic>
          <p:nvPicPr>
            <p:cNvPr id="99469" name="Picture 36" descr="蜂窝和天线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36170" y="2661345"/>
              <a:ext cx="792163" cy="648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728"/>
            <p:cNvGrpSpPr>
              <a:grpSpLocks/>
            </p:cNvGrpSpPr>
            <p:nvPr/>
          </p:nvGrpSpPr>
          <p:grpSpPr bwMode="auto">
            <a:xfrm>
              <a:off x="3012432" y="2659898"/>
              <a:ext cx="2184400" cy="1181893"/>
              <a:chOff x="2832" y="2832"/>
              <a:chExt cx="1680" cy="917"/>
            </a:xfrm>
          </p:grpSpPr>
          <p:sp>
            <p:nvSpPr>
              <p:cNvPr id="99596" name="Oval 729"/>
              <p:cNvSpPr>
                <a:spLocks noChangeArrowheads="1"/>
              </p:cNvSpPr>
              <p:nvPr/>
            </p:nvSpPr>
            <p:spPr bwMode="auto">
              <a:xfrm>
                <a:off x="2832" y="2976"/>
                <a:ext cx="1680" cy="773"/>
              </a:xfrm>
              <a:prstGeom prst="ellipse">
                <a:avLst/>
              </a:prstGeom>
              <a:gradFill rotWithShape="0">
                <a:gsLst>
                  <a:gs pos="0">
                    <a:srgbClr val="336699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buFont typeface="Arial" charset="0"/>
                  <a:buNone/>
                </a:pPr>
                <a:endParaRPr kumimoji="1" lang="zh-CN" altLang="en-US" sz="1200">
                  <a:latin typeface="Times New Roman" pitchFamily="18" charset="0"/>
                </a:endParaRPr>
              </a:p>
            </p:txBody>
          </p:sp>
          <p:pic>
            <p:nvPicPr>
              <p:cNvPr id="99597" name="Picture 730" descr="图形1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2880" y="2832"/>
                <a:ext cx="1367" cy="6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aphicFrame>
          <p:nvGraphicFramePr>
            <p:cNvPr id="99454" name="Object 126"/>
            <p:cNvGraphicFramePr>
              <a:graphicFrameLocks noChangeAspect="1"/>
            </p:cNvGraphicFramePr>
            <p:nvPr/>
          </p:nvGraphicFramePr>
          <p:xfrm>
            <a:off x="3733157" y="3119925"/>
            <a:ext cx="360363" cy="526572"/>
          </p:xfrm>
          <a:graphic>
            <a:graphicData uri="http://schemas.openxmlformats.org/presentationml/2006/ole">
              <p:oleObj spid="_x0000_s8211" name="CorelDRAW" r:id="rId6" imgW="3945960" imgH="2239560" progId="">
                <p:embed/>
              </p:oleObj>
            </a:graphicData>
          </a:graphic>
        </p:graphicFrame>
        <p:sp>
          <p:nvSpPr>
            <p:cNvPr id="99471" name="Text Box 755"/>
            <p:cNvSpPr txBox="1">
              <a:spLocks noChangeArrowheads="1"/>
            </p:cNvSpPr>
            <p:nvPr/>
          </p:nvSpPr>
          <p:spPr bwMode="auto">
            <a:xfrm>
              <a:off x="4524751" y="3185023"/>
              <a:ext cx="936177" cy="2770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1200" b="1" dirty="0" smtClean="0">
                  <a:latin typeface="Times New Roman" pitchFamily="18" charset="0"/>
                </a:rPr>
                <a:t>M-GGSN</a:t>
              </a:r>
              <a:endParaRPr lang="en-US" altLang="zh-CN" sz="1200" b="1" dirty="0">
                <a:latin typeface="Times New Roman" pitchFamily="18" charset="0"/>
              </a:endParaRPr>
            </a:p>
          </p:txBody>
        </p:sp>
        <p:sp>
          <p:nvSpPr>
            <p:cNvPr id="99472" name="Text Box 756"/>
            <p:cNvSpPr txBox="1">
              <a:spLocks noChangeArrowheads="1"/>
            </p:cNvSpPr>
            <p:nvPr/>
          </p:nvSpPr>
          <p:spPr bwMode="auto">
            <a:xfrm>
              <a:off x="3939532" y="3302200"/>
              <a:ext cx="658813" cy="2748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1200" b="1">
                  <a:latin typeface="Times New Roman" pitchFamily="18" charset="0"/>
                </a:rPr>
                <a:t>SGSN</a:t>
              </a:r>
            </a:p>
          </p:txBody>
        </p:sp>
        <p:sp>
          <p:nvSpPr>
            <p:cNvPr id="99473" name="Rectangle 1442"/>
            <p:cNvSpPr>
              <a:spLocks noChangeArrowheads="1"/>
            </p:cNvSpPr>
            <p:nvPr/>
          </p:nvSpPr>
          <p:spPr bwMode="auto">
            <a:xfrm>
              <a:off x="7621588" y="3710148"/>
              <a:ext cx="1187450" cy="305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  <a:buFont typeface="Arial" charset="0"/>
                <a:buNone/>
              </a:pPr>
              <a:r>
                <a:rPr kumimoji="1" lang="zh-CN" altLang="en-US" sz="1400" b="1"/>
                <a:t> </a:t>
              </a:r>
            </a:p>
          </p:txBody>
        </p:sp>
        <p:pic>
          <p:nvPicPr>
            <p:cNvPr id="99474" name="Picture 412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588695" y="2201318"/>
              <a:ext cx="473075" cy="5598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475" name="Text Box 756"/>
            <p:cNvSpPr txBox="1">
              <a:spLocks noChangeArrowheads="1"/>
            </p:cNvSpPr>
            <p:nvPr/>
          </p:nvSpPr>
          <p:spPr bwMode="auto">
            <a:xfrm>
              <a:off x="4020495" y="2398059"/>
              <a:ext cx="1008352" cy="2770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1200" b="1" dirty="0" smtClean="0">
                  <a:latin typeface="Times New Roman" pitchFamily="18" charset="0"/>
                </a:rPr>
                <a:t>M-HLR</a:t>
              </a:r>
              <a:endParaRPr lang="en-US" altLang="zh-CN" sz="1200" b="1" dirty="0">
                <a:latin typeface="Times New Roman" pitchFamily="18" charset="0"/>
              </a:endParaRPr>
            </a:p>
          </p:txBody>
        </p:sp>
        <p:sp>
          <p:nvSpPr>
            <p:cNvPr id="99476" name="Text Box 756"/>
            <p:cNvSpPr txBox="1">
              <a:spLocks noChangeArrowheads="1"/>
            </p:cNvSpPr>
            <p:nvPr/>
          </p:nvSpPr>
          <p:spPr bwMode="auto">
            <a:xfrm>
              <a:off x="2436170" y="3448309"/>
              <a:ext cx="658813" cy="2748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 typeface="Arial" charset="0"/>
                <a:buNone/>
              </a:pPr>
              <a:r>
                <a:rPr lang="zh-CN" altLang="en-US" sz="1200" b="1">
                  <a:latin typeface="Times New Roman" pitchFamily="18" charset="0"/>
                </a:rPr>
                <a:t>基站</a:t>
              </a:r>
            </a:p>
          </p:txBody>
        </p:sp>
        <p:sp>
          <p:nvSpPr>
            <p:cNvPr id="99479" name="Text Box 19"/>
            <p:cNvSpPr txBox="1">
              <a:spLocks noChangeArrowheads="1"/>
            </p:cNvSpPr>
            <p:nvPr/>
          </p:nvSpPr>
          <p:spPr bwMode="auto">
            <a:xfrm>
              <a:off x="4885682" y="3776693"/>
              <a:ext cx="1008063" cy="305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1400" b="1">
                  <a:solidFill>
                    <a:srgbClr val="0033CC"/>
                  </a:solidFill>
                  <a:latin typeface="幼圆"/>
                  <a:ea typeface="幼圆"/>
                  <a:cs typeface="幼圆"/>
                </a:rPr>
                <a:t>GRE </a:t>
              </a:r>
              <a:r>
                <a:rPr lang="zh-CN" altLang="en-US" sz="1400" b="1">
                  <a:solidFill>
                    <a:srgbClr val="0033CC"/>
                  </a:solidFill>
                  <a:latin typeface="幼圆"/>
                  <a:ea typeface="幼圆"/>
                  <a:cs typeface="幼圆"/>
                </a:rPr>
                <a:t>隧道</a:t>
              </a:r>
            </a:p>
          </p:txBody>
        </p:sp>
        <p:sp>
          <p:nvSpPr>
            <p:cNvPr id="99480" name="Text Box 24"/>
            <p:cNvSpPr txBox="1">
              <a:spLocks noChangeArrowheads="1"/>
            </p:cNvSpPr>
            <p:nvPr/>
          </p:nvSpPr>
          <p:spPr bwMode="auto">
            <a:xfrm>
              <a:off x="4956833" y="2633397"/>
              <a:ext cx="100806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1200" dirty="0"/>
                <a:t>APN</a:t>
              </a:r>
              <a:r>
                <a:rPr lang="zh-CN" altLang="en-US" sz="1200" dirty="0"/>
                <a:t>专线</a:t>
              </a:r>
            </a:p>
          </p:txBody>
        </p:sp>
        <p:grpSp>
          <p:nvGrpSpPr>
            <p:cNvPr id="4" name="Group 731"/>
            <p:cNvGrpSpPr>
              <a:grpSpLocks/>
            </p:cNvGrpSpPr>
            <p:nvPr/>
          </p:nvGrpSpPr>
          <p:grpSpPr bwMode="auto">
            <a:xfrm>
              <a:off x="4525320" y="2858086"/>
              <a:ext cx="460375" cy="355870"/>
              <a:chOff x="1883" y="2234"/>
              <a:chExt cx="452" cy="232"/>
            </a:xfrm>
          </p:grpSpPr>
          <p:sp>
            <p:nvSpPr>
              <p:cNvPr id="99574" name="Oval 732"/>
              <p:cNvSpPr>
                <a:spLocks noChangeArrowheads="1"/>
              </p:cNvSpPr>
              <p:nvPr/>
            </p:nvSpPr>
            <p:spPr bwMode="auto">
              <a:xfrm>
                <a:off x="1884" y="2330"/>
                <a:ext cx="451" cy="136"/>
              </a:xfrm>
              <a:prstGeom prst="ellipse">
                <a:avLst/>
              </a:prstGeom>
              <a:solidFill>
                <a:srgbClr val="0078AA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buFont typeface="Arial" charset="0"/>
                  <a:buNone/>
                </a:pPr>
                <a:endParaRPr kumimoji="1" lang="zh-CN" altLang="en-US" sz="1200">
                  <a:latin typeface="Times New Roman" pitchFamily="18" charset="0"/>
                </a:endParaRPr>
              </a:p>
            </p:txBody>
          </p:sp>
          <p:sp>
            <p:nvSpPr>
              <p:cNvPr id="99575" name="Rectangle 733"/>
              <p:cNvSpPr>
                <a:spLocks noChangeArrowheads="1"/>
              </p:cNvSpPr>
              <p:nvPr/>
            </p:nvSpPr>
            <p:spPr bwMode="auto">
              <a:xfrm>
                <a:off x="1883" y="2303"/>
                <a:ext cx="450" cy="96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buFont typeface="Arial" charset="0"/>
                  <a:buNone/>
                </a:pPr>
                <a:endParaRPr kumimoji="1" lang="zh-CN" altLang="en-US" sz="1200">
                  <a:latin typeface="Times New Roman" pitchFamily="18" charset="0"/>
                </a:endParaRPr>
              </a:p>
            </p:txBody>
          </p:sp>
          <p:sp>
            <p:nvSpPr>
              <p:cNvPr id="99576" name="Rectangle 734"/>
              <p:cNvSpPr>
                <a:spLocks noChangeArrowheads="1"/>
              </p:cNvSpPr>
              <p:nvPr/>
            </p:nvSpPr>
            <p:spPr bwMode="auto">
              <a:xfrm>
                <a:off x="1883" y="2303"/>
                <a:ext cx="450" cy="96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buFont typeface="Arial" charset="0"/>
                  <a:buNone/>
                </a:pPr>
                <a:endParaRPr kumimoji="1" lang="zh-CN" altLang="en-US" sz="1200">
                  <a:latin typeface="Times New Roman" pitchFamily="18" charset="0"/>
                </a:endParaRPr>
              </a:p>
            </p:txBody>
          </p:sp>
          <p:sp>
            <p:nvSpPr>
              <p:cNvPr id="99577" name="Oval 735"/>
              <p:cNvSpPr>
                <a:spLocks noChangeArrowheads="1"/>
              </p:cNvSpPr>
              <p:nvPr/>
            </p:nvSpPr>
            <p:spPr bwMode="auto">
              <a:xfrm>
                <a:off x="1884" y="2234"/>
                <a:ext cx="451" cy="135"/>
              </a:xfrm>
              <a:prstGeom prst="ellipse">
                <a:avLst/>
              </a:prstGeom>
              <a:solidFill>
                <a:srgbClr val="00B4FF"/>
              </a:solidFill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buFont typeface="Arial" charset="0"/>
                  <a:buNone/>
                </a:pPr>
                <a:endParaRPr kumimoji="1" lang="zh-CN" altLang="en-US" sz="1200">
                  <a:latin typeface="Times New Roman" pitchFamily="18" charset="0"/>
                </a:endParaRPr>
              </a:p>
            </p:txBody>
          </p:sp>
          <p:sp>
            <p:nvSpPr>
              <p:cNvPr id="99578" name="Freeform 736"/>
              <p:cNvSpPr>
                <a:spLocks/>
              </p:cNvSpPr>
              <p:nvPr/>
            </p:nvSpPr>
            <p:spPr bwMode="auto">
              <a:xfrm>
                <a:off x="2114" y="2252"/>
                <a:ext cx="148" cy="44"/>
              </a:xfrm>
              <a:custGeom>
                <a:avLst/>
                <a:gdLst>
                  <a:gd name="T0" fmla="*/ 0 w 148"/>
                  <a:gd name="T1" fmla="*/ 34 h 44"/>
                  <a:gd name="T2" fmla="*/ 33 w 148"/>
                  <a:gd name="T3" fmla="*/ 44 h 44"/>
                  <a:gd name="T4" fmla="*/ 112 w 148"/>
                  <a:gd name="T5" fmla="*/ 15 h 44"/>
                  <a:gd name="T6" fmla="*/ 148 w 148"/>
                  <a:gd name="T7" fmla="*/ 24 h 44"/>
                  <a:gd name="T8" fmla="*/ 129 w 148"/>
                  <a:gd name="T9" fmla="*/ 0 h 44"/>
                  <a:gd name="T10" fmla="*/ 35 w 148"/>
                  <a:gd name="T11" fmla="*/ 0 h 44"/>
                  <a:gd name="T12" fmla="*/ 74 w 148"/>
                  <a:gd name="T13" fmla="*/ 7 h 44"/>
                  <a:gd name="T14" fmla="*/ 0 w 148"/>
                  <a:gd name="T15" fmla="*/ 34 h 4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4"/>
                  <a:gd name="T26" fmla="*/ 148 w 148"/>
                  <a:gd name="T27" fmla="*/ 44 h 4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4">
                    <a:moveTo>
                      <a:pt x="0" y="34"/>
                    </a:moveTo>
                    <a:lnTo>
                      <a:pt x="33" y="44"/>
                    </a:lnTo>
                    <a:lnTo>
                      <a:pt x="112" y="15"/>
                    </a:lnTo>
                    <a:lnTo>
                      <a:pt x="148" y="24"/>
                    </a:lnTo>
                    <a:lnTo>
                      <a:pt x="129" y="0"/>
                    </a:lnTo>
                    <a:lnTo>
                      <a:pt x="35" y="0"/>
                    </a:lnTo>
                    <a:lnTo>
                      <a:pt x="74" y="7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79" name="Freeform 737"/>
              <p:cNvSpPr>
                <a:spLocks/>
              </p:cNvSpPr>
              <p:nvPr/>
            </p:nvSpPr>
            <p:spPr bwMode="auto">
              <a:xfrm>
                <a:off x="2114" y="2252"/>
                <a:ext cx="148" cy="44"/>
              </a:xfrm>
              <a:custGeom>
                <a:avLst/>
                <a:gdLst>
                  <a:gd name="T0" fmla="*/ 0 w 148"/>
                  <a:gd name="T1" fmla="*/ 34 h 44"/>
                  <a:gd name="T2" fmla="*/ 33 w 148"/>
                  <a:gd name="T3" fmla="*/ 44 h 44"/>
                  <a:gd name="T4" fmla="*/ 112 w 148"/>
                  <a:gd name="T5" fmla="*/ 15 h 44"/>
                  <a:gd name="T6" fmla="*/ 148 w 148"/>
                  <a:gd name="T7" fmla="*/ 24 h 44"/>
                  <a:gd name="T8" fmla="*/ 129 w 148"/>
                  <a:gd name="T9" fmla="*/ 0 h 44"/>
                  <a:gd name="T10" fmla="*/ 35 w 148"/>
                  <a:gd name="T11" fmla="*/ 0 h 44"/>
                  <a:gd name="T12" fmla="*/ 74 w 148"/>
                  <a:gd name="T13" fmla="*/ 7 h 44"/>
                  <a:gd name="T14" fmla="*/ 0 w 148"/>
                  <a:gd name="T15" fmla="*/ 34 h 4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4"/>
                  <a:gd name="T26" fmla="*/ 148 w 148"/>
                  <a:gd name="T27" fmla="*/ 44 h 4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4">
                    <a:moveTo>
                      <a:pt x="0" y="34"/>
                    </a:moveTo>
                    <a:lnTo>
                      <a:pt x="33" y="44"/>
                    </a:lnTo>
                    <a:lnTo>
                      <a:pt x="112" y="15"/>
                    </a:lnTo>
                    <a:lnTo>
                      <a:pt x="148" y="24"/>
                    </a:lnTo>
                    <a:lnTo>
                      <a:pt x="129" y="0"/>
                    </a:lnTo>
                    <a:lnTo>
                      <a:pt x="35" y="0"/>
                    </a:lnTo>
                    <a:lnTo>
                      <a:pt x="74" y="7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80" name="Freeform 738"/>
              <p:cNvSpPr>
                <a:spLocks/>
              </p:cNvSpPr>
              <p:nvPr/>
            </p:nvSpPr>
            <p:spPr bwMode="auto">
              <a:xfrm>
                <a:off x="1952" y="2303"/>
                <a:ext cx="148" cy="46"/>
              </a:xfrm>
              <a:custGeom>
                <a:avLst/>
                <a:gdLst>
                  <a:gd name="T0" fmla="*/ 148 w 148"/>
                  <a:gd name="T1" fmla="*/ 9 h 46"/>
                  <a:gd name="T2" fmla="*/ 115 w 148"/>
                  <a:gd name="T3" fmla="*/ 0 h 46"/>
                  <a:gd name="T4" fmla="*/ 38 w 148"/>
                  <a:gd name="T5" fmla="*/ 29 h 46"/>
                  <a:gd name="T6" fmla="*/ 0 w 148"/>
                  <a:gd name="T7" fmla="*/ 19 h 46"/>
                  <a:gd name="T8" fmla="*/ 19 w 148"/>
                  <a:gd name="T9" fmla="*/ 46 h 46"/>
                  <a:gd name="T10" fmla="*/ 115 w 148"/>
                  <a:gd name="T11" fmla="*/ 46 h 46"/>
                  <a:gd name="T12" fmla="*/ 74 w 148"/>
                  <a:gd name="T13" fmla="*/ 36 h 46"/>
                  <a:gd name="T14" fmla="*/ 148 w 148"/>
                  <a:gd name="T15" fmla="*/ 9 h 4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6"/>
                  <a:gd name="T26" fmla="*/ 148 w 148"/>
                  <a:gd name="T27" fmla="*/ 46 h 4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6">
                    <a:moveTo>
                      <a:pt x="148" y="9"/>
                    </a:moveTo>
                    <a:lnTo>
                      <a:pt x="115" y="0"/>
                    </a:lnTo>
                    <a:lnTo>
                      <a:pt x="38" y="29"/>
                    </a:lnTo>
                    <a:lnTo>
                      <a:pt x="0" y="19"/>
                    </a:lnTo>
                    <a:lnTo>
                      <a:pt x="19" y="46"/>
                    </a:lnTo>
                    <a:lnTo>
                      <a:pt x="115" y="46"/>
                    </a:lnTo>
                    <a:lnTo>
                      <a:pt x="74" y="36"/>
                    </a:lnTo>
                    <a:lnTo>
                      <a:pt x="148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81" name="Freeform 739"/>
              <p:cNvSpPr>
                <a:spLocks/>
              </p:cNvSpPr>
              <p:nvPr/>
            </p:nvSpPr>
            <p:spPr bwMode="auto">
              <a:xfrm>
                <a:off x="1952" y="2303"/>
                <a:ext cx="148" cy="46"/>
              </a:xfrm>
              <a:custGeom>
                <a:avLst/>
                <a:gdLst>
                  <a:gd name="T0" fmla="*/ 148 w 148"/>
                  <a:gd name="T1" fmla="*/ 9 h 46"/>
                  <a:gd name="T2" fmla="*/ 115 w 148"/>
                  <a:gd name="T3" fmla="*/ 0 h 46"/>
                  <a:gd name="T4" fmla="*/ 38 w 148"/>
                  <a:gd name="T5" fmla="*/ 29 h 46"/>
                  <a:gd name="T6" fmla="*/ 0 w 148"/>
                  <a:gd name="T7" fmla="*/ 19 h 46"/>
                  <a:gd name="T8" fmla="*/ 19 w 148"/>
                  <a:gd name="T9" fmla="*/ 46 h 46"/>
                  <a:gd name="T10" fmla="*/ 115 w 148"/>
                  <a:gd name="T11" fmla="*/ 46 h 46"/>
                  <a:gd name="T12" fmla="*/ 74 w 148"/>
                  <a:gd name="T13" fmla="*/ 36 h 46"/>
                  <a:gd name="T14" fmla="*/ 148 w 148"/>
                  <a:gd name="T15" fmla="*/ 9 h 4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6"/>
                  <a:gd name="T26" fmla="*/ 148 w 148"/>
                  <a:gd name="T27" fmla="*/ 46 h 4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6">
                    <a:moveTo>
                      <a:pt x="148" y="9"/>
                    </a:moveTo>
                    <a:lnTo>
                      <a:pt x="115" y="0"/>
                    </a:lnTo>
                    <a:lnTo>
                      <a:pt x="38" y="29"/>
                    </a:lnTo>
                    <a:lnTo>
                      <a:pt x="0" y="19"/>
                    </a:lnTo>
                    <a:lnTo>
                      <a:pt x="19" y="46"/>
                    </a:lnTo>
                    <a:lnTo>
                      <a:pt x="115" y="46"/>
                    </a:lnTo>
                    <a:lnTo>
                      <a:pt x="74" y="36"/>
                    </a:lnTo>
                    <a:lnTo>
                      <a:pt x="148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82" name="Freeform 740"/>
              <p:cNvSpPr>
                <a:spLocks/>
              </p:cNvSpPr>
              <p:nvPr/>
            </p:nvSpPr>
            <p:spPr bwMode="auto">
              <a:xfrm>
                <a:off x="1960" y="2250"/>
                <a:ext cx="148" cy="43"/>
              </a:xfrm>
              <a:custGeom>
                <a:avLst/>
                <a:gdLst>
                  <a:gd name="T0" fmla="*/ 0 w 148"/>
                  <a:gd name="T1" fmla="*/ 9 h 43"/>
                  <a:gd name="T2" fmla="*/ 33 w 148"/>
                  <a:gd name="T3" fmla="*/ 0 h 43"/>
                  <a:gd name="T4" fmla="*/ 113 w 148"/>
                  <a:gd name="T5" fmla="*/ 26 h 43"/>
                  <a:gd name="T6" fmla="*/ 148 w 148"/>
                  <a:gd name="T7" fmla="*/ 19 h 43"/>
                  <a:gd name="T8" fmla="*/ 129 w 148"/>
                  <a:gd name="T9" fmla="*/ 43 h 43"/>
                  <a:gd name="T10" fmla="*/ 36 w 148"/>
                  <a:gd name="T11" fmla="*/ 43 h 43"/>
                  <a:gd name="T12" fmla="*/ 74 w 148"/>
                  <a:gd name="T13" fmla="*/ 36 h 43"/>
                  <a:gd name="T14" fmla="*/ 0 w 148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3"/>
                  <a:gd name="T26" fmla="*/ 148 w 148"/>
                  <a:gd name="T27" fmla="*/ 43 h 4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3">
                    <a:moveTo>
                      <a:pt x="0" y="9"/>
                    </a:moveTo>
                    <a:lnTo>
                      <a:pt x="33" y="0"/>
                    </a:lnTo>
                    <a:lnTo>
                      <a:pt x="113" y="26"/>
                    </a:lnTo>
                    <a:lnTo>
                      <a:pt x="148" y="19"/>
                    </a:lnTo>
                    <a:lnTo>
                      <a:pt x="129" y="43"/>
                    </a:lnTo>
                    <a:lnTo>
                      <a:pt x="36" y="43"/>
                    </a:lnTo>
                    <a:lnTo>
                      <a:pt x="74" y="36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83" name="Freeform 741"/>
              <p:cNvSpPr>
                <a:spLocks/>
              </p:cNvSpPr>
              <p:nvPr/>
            </p:nvSpPr>
            <p:spPr bwMode="auto">
              <a:xfrm>
                <a:off x="1960" y="2250"/>
                <a:ext cx="148" cy="43"/>
              </a:xfrm>
              <a:custGeom>
                <a:avLst/>
                <a:gdLst>
                  <a:gd name="T0" fmla="*/ 0 w 148"/>
                  <a:gd name="T1" fmla="*/ 9 h 43"/>
                  <a:gd name="T2" fmla="*/ 33 w 148"/>
                  <a:gd name="T3" fmla="*/ 0 h 43"/>
                  <a:gd name="T4" fmla="*/ 113 w 148"/>
                  <a:gd name="T5" fmla="*/ 26 h 43"/>
                  <a:gd name="T6" fmla="*/ 148 w 148"/>
                  <a:gd name="T7" fmla="*/ 19 h 43"/>
                  <a:gd name="T8" fmla="*/ 129 w 148"/>
                  <a:gd name="T9" fmla="*/ 43 h 43"/>
                  <a:gd name="T10" fmla="*/ 36 w 148"/>
                  <a:gd name="T11" fmla="*/ 43 h 43"/>
                  <a:gd name="T12" fmla="*/ 74 w 148"/>
                  <a:gd name="T13" fmla="*/ 36 h 43"/>
                  <a:gd name="T14" fmla="*/ 0 w 148"/>
                  <a:gd name="T15" fmla="*/ 9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3"/>
                  <a:gd name="T26" fmla="*/ 148 w 148"/>
                  <a:gd name="T27" fmla="*/ 43 h 4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3">
                    <a:moveTo>
                      <a:pt x="0" y="9"/>
                    </a:moveTo>
                    <a:lnTo>
                      <a:pt x="33" y="0"/>
                    </a:lnTo>
                    <a:lnTo>
                      <a:pt x="113" y="26"/>
                    </a:lnTo>
                    <a:lnTo>
                      <a:pt x="148" y="19"/>
                    </a:lnTo>
                    <a:lnTo>
                      <a:pt x="129" y="43"/>
                    </a:lnTo>
                    <a:lnTo>
                      <a:pt x="36" y="43"/>
                    </a:lnTo>
                    <a:lnTo>
                      <a:pt x="74" y="36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84" name="Freeform 742"/>
              <p:cNvSpPr>
                <a:spLocks/>
              </p:cNvSpPr>
              <p:nvPr/>
            </p:nvSpPr>
            <p:spPr bwMode="auto">
              <a:xfrm>
                <a:off x="2108" y="2308"/>
                <a:ext cx="148" cy="43"/>
              </a:xfrm>
              <a:custGeom>
                <a:avLst/>
                <a:gdLst>
                  <a:gd name="T0" fmla="*/ 148 w 148"/>
                  <a:gd name="T1" fmla="*/ 33 h 43"/>
                  <a:gd name="T2" fmla="*/ 115 w 148"/>
                  <a:gd name="T3" fmla="*/ 43 h 43"/>
                  <a:gd name="T4" fmla="*/ 39 w 148"/>
                  <a:gd name="T5" fmla="*/ 14 h 43"/>
                  <a:gd name="T6" fmla="*/ 0 w 148"/>
                  <a:gd name="T7" fmla="*/ 24 h 43"/>
                  <a:gd name="T8" fmla="*/ 19 w 148"/>
                  <a:gd name="T9" fmla="*/ 0 h 43"/>
                  <a:gd name="T10" fmla="*/ 115 w 148"/>
                  <a:gd name="T11" fmla="*/ 0 h 43"/>
                  <a:gd name="T12" fmla="*/ 74 w 148"/>
                  <a:gd name="T13" fmla="*/ 7 h 43"/>
                  <a:gd name="T14" fmla="*/ 148 w 148"/>
                  <a:gd name="T15" fmla="*/ 33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3"/>
                  <a:gd name="T26" fmla="*/ 148 w 148"/>
                  <a:gd name="T27" fmla="*/ 43 h 4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3">
                    <a:moveTo>
                      <a:pt x="148" y="33"/>
                    </a:moveTo>
                    <a:lnTo>
                      <a:pt x="115" y="43"/>
                    </a:lnTo>
                    <a:lnTo>
                      <a:pt x="39" y="14"/>
                    </a:lnTo>
                    <a:lnTo>
                      <a:pt x="0" y="24"/>
                    </a:lnTo>
                    <a:lnTo>
                      <a:pt x="19" y="0"/>
                    </a:lnTo>
                    <a:lnTo>
                      <a:pt x="115" y="0"/>
                    </a:lnTo>
                    <a:lnTo>
                      <a:pt x="74" y="7"/>
                    </a:lnTo>
                    <a:lnTo>
                      <a:pt x="148" y="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85" name="Freeform 743"/>
              <p:cNvSpPr>
                <a:spLocks/>
              </p:cNvSpPr>
              <p:nvPr/>
            </p:nvSpPr>
            <p:spPr bwMode="auto">
              <a:xfrm>
                <a:off x="2108" y="2308"/>
                <a:ext cx="148" cy="43"/>
              </a:xfrm>
              <a:custGeom>
                <a:avLst/>
                <a:gdLst>
                  <a:gd name="T0" fmla="*/ 148 w 148"/>
                  <a:gd name="T1" fmla="*/ 33 h 43"/>
                  <a:gd name="T2" fmla="*/ 115 w 148"/>
                  <a:gd name="T3" fmla="*/ 43 h 43"/>
                  <a:gd name="T4" fmla="*/ 39 w 148"/>
                  <a:gd name="T5" fmla="*/ 14 h 43"/>
                  <a:gd name="T6" fmla="*/ 0 w 148"/>
                  <a:gd name="T7" fmla="*/ 24 h 43"/>
                  <a:gd name="T8" fmla="*/ 19 w 148"/>
                  <a:gd name="T9" fmla="*/ 0 h 43"/>
                  <a:gd name="T10" fmla="*/ 115 w 148"/>
                  <a:gd name="T11" fmla="*/ 0 h 43"/>
                  <a:gd name="T12" fmla="*/ 74 w 148"/>
                  <a:gd name="T13" fmla="*/ 7 h 43"/>
                  <a:gd name="T14" fmla="*/ 148 w 148"/>
                  <a:gd name="T15" fmla="*/ 33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3"/>
                  <a:gd name="T26" fmla="*/ 148 w 148"/>
                  <a:gd name="T27" fmla="*/ 43 h 4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3">
                    <a:moveTo>
                      <a:pt x="148" y="33"/>
                    </a:moveTo>
                    <a:lnTo>
                      <a:pt x="115" y="43"/>
                    </a:lnTo>
                    <a:lnTo>
                      <a:pt x="39" y="14"/>
                    </a:lnTo>
                    <a:lnTo>
                      <a:pt x="0" y="24"/>
                    </a:lnTo>
                    <a:lnTo>
                      <a:pt x="19" y="0"/>
                    </a:lnTo>
                    <a:lnTo>
                      <a:pt x="115" y="0"/>
                    </a:lnTo>
                    <a:lnTo>
                      <a:pt x="74" y="7"/>
                    </a:lnTo>
                    <a:lnTo>
                      <a:pt x="148" y="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86" name="Freeform 744"/>
              <p:cNvSpPr>
                <a:spLocks/>
              </p:cNvSpPr>
              <p:nvPr/>
            </p:nvSpPr>
            <p:spPr bwMode="auto">
              <a:xfrm>
                <a:off x="2116" y="2255"/>
                <a:ext cx="149" cy="43"/>
              </a:xfrm>
              <a:custGeom>
                <a:avLst/>
                <a:gdLst>
                  <a:gd name="T0" fmla="*/ 0 w 149"/>
                  <a:gd name="T1" fmla="*/ 33 h 43"/>
                  <a:gd name="T2" fmla="*/ 33 w 149"/>
                  <a:gd name="T3" fmla="*/ 43 h 43"/>
                  <a:gd name="T4" fmla="*/ 113 w 149"/>
                  <a:gd name="T5" fmla="*/ 14 h 43"/>
                  <a:gd name="T6" fmla="*/ 149 w 149"/>
                  <a:gd name="T7" fmla="*/ 24 h 43"/>
                  <a:gd name="T8" fmla="*/ 129 w 149"/>
                  <a:gd name="T9" fmla="*/ 0 h 43"/>
                  <a:gd name="T10" fmla="*/ 36 w 149"/>
                  <a:gd name="T11" fmla="*/ 0 h 43"/>
                  <a:gd name="T12" fmla="*/ 75 w 149"/>
                  <a:gd name="T13" fmla="*/ 7 h 43"/>
                  <a:gd name="T14" fmla="*/ 0 w 149"/>
                  <a:gd name="T15" fmla="*/ 33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9"/>
                  <a:gd name="T25" fmla="*/ 0 h 43"/>
                  <a:gd name="T26" fmla="*/ 149 w 149"/>
                  <a:gd name="T27" fmla="*/ 43 h 4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9" h="43">
                    <a:moveTo>
                      <a:pt x="0" y="33"/>
                    </a:moveTo>
                    <a:lnTo>
                      <a:pt x="33" y="43"/>
                    </a:lnTo>
                    <a:lnTo>
                      <a:pt x="113" y="14"/>
                    </a:lnTo>
                    <a:lnTo>
                      <a:pt x="149" y="24"/>
                    </a:lnTo>
                    <a:lnTo>
                      <a:pt x="129" y="0"/>
                    </a:lnTo>
                    <a:lnTo>
                      <a:pt x="36" y="0"/>
                    </a:lnTo>
                    <a:lnTo>
                      <a:pt x="75" y="7"/>
                    </a:lnTo>
                    <a:lnTo>
                      <a:pt x="0" y="3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87" name="Freeform 745"/>
              <p:cNvSpPr>
                <a:spLocks/>
              </p:cNvSpPr>
              <p:nvPr/>
            </p:nvSpPr>
            <p:spPr bwMode="auto">
              <a:xfrm>
                <a:off x="2116" y="2255"/>
                <a:ext cx="149" cy="43"/>
              </a:xfrm>
              <a:custGeom>
                <a:avLst/>
                <a:gdLst>
                  <a:gd name="T0" fmla="*/ 0 w 149"/>
                  <a:gd name="T1" fmla="*/ 33 h 43"/>
                  <a:gd name="T2" fmla="*/ 33 w 149"/>
                  <a:gd name="T3" fmla="*/ 43 h 43"/>
                  <a:gd name="T4" fmla="*/ 113 w 149"/>
                  <a:gd name="T5" fmla="*/ 14 h 43"/>
                  <a:gd name="T6" fmla="*/ 149 w 149"/>
                  <a:gd name="T7" fmla="*/ 24 h 43"/>
                  <a:gd name="T8" fmla="*/ 129 w 149"/>
                  <a:gd name="T9" fmla="*/ 0 h 43"/>
                  <a:gd name="T10" fmla="*/ 36 w 149"/>
                  <a:gd name="T11" fmla="*/ 0 h 43"/>
                  <a:gd name="T12" fmla="*/ 75 w 149"/>
                  <a:gd name="T13" fmla="*/ 7 h 43"/>
                  <a:gd name="T14" fmla="*/ 0 w 149"/>
                  <a:gd name="T15" fmla="*/ 33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9"/>
                  <a:gd name="T25" fmla="*/ 0 h 43"/>
                  <a:gd name="T26" fmla="*/ 149 w 149"/>
                  <a:gd name="T27" fmla="*/ 43 h 4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9" h="43">
                    <a:moveTo>
                      <a:pt x="0" y="33"/>
                    </a:moveTo>
                    <a:lnTo>
                      <a:pt x="33" y="43"/>
                    </a:lnTo>
                    <a:lnTo>
                      <a:pt x="113" y="14"/>
                    </a:lnTo>
                    <a:lnTo>
                      <a:pt x="149" y="24"/>
                    </a:lnTo>
                    <a:lnTo>
                      <a:pt x="129" y="0"/>
                    </a:lnTo>
                    <a:lnTo>
                      <a:pt x="36" y="0"/>
                    </a:lnTo>
                    <a:lnTo>
                      <a:pt x="75" y="7"/>
                    </a:lnTo>
                    <a:lnTo>
                      <a:pt x="0" y="3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88" name="Freeform 746"/>
              <p:cNvSpPr>
                <a:spLocks/>
              </p:cNvSpPr>
              <p:nvPr/>
            </p:nvSpPr>
            <p:spPr bwMode="auto">
              <a:xfrm>
                <a:off x="1955" y="2305"/>
                <a:ext cx="148" cy="46"/>
              </a:xfrm>
              <a:custGeom>
                <a:avLst/>
                <a:gdLst>
                  <a:gd name="T0" fmla="*/ 148 w 148"/>
                  <a:gd name="T1" fmla="*/ 10 h 46"/>
                  <a:gd name="T2" fmla="*/ 115 w 148"/>
                  <a:gd name="T3" fmla="*/ 0 h 46"/>
                  <a:gd name="T4" fmla="*/ 38 w 148"/>
                  <a:gd name="T5" fmla="*/ 29 h 46"/>
                  <a:gd name="T6" fmla="*/ 0 w 148"/>
                  <a:gd name="T7" fmla="*/ 20 h 46"/>
                  <a:gd name="T8" fmla="*/ 19 w 148"/>
                  <a:gd name="T9" fmla="*/ 46 h 46"/>
                  <a:gd name="T10" fmla="*/ 115 w 148"/>
                  <a:gd name="T11" fmla="*/ 46 h 46"/>
                  <a:gd name="T12" fmla="*/ 74 w 148"/>
                  <a:gd name="T13" fmla="*/ 36 h 46"/>
                  <a:gd name="T14" fmla="*/ 148 w 148"/>
                  <a:gd name="T15" fmla="*/ 10 h 4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6"/>
                  <a:gd name="T26" fmla="*/ 148 w 148"/>
                  <a:gd name="T27" fmla="*/ 46 h 4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6">
                    <a:moveTo>
                      <a:pt x="148" y="10"/>
                    </a:moveTo>
                    <a:lnTo>
                      <a:pt x="115" y="0"/>
                    </a:lnTo>
                    <a:lnTo>
                      <a:pt x="38" y="29"/>
                    </a:lnTo>
                    <a:lnTo>
                      <a:pt x="0" y="20"/>
                    </a:lnTo>
                    <a:lnTo>
                      <a:pt x="19" y="46"/>
                    </a:lnTo>
                    <a:lnTo>
                      <a:pt x="115" y="46"/>
                    </a:lnTo>
                    <a:lnTo>
                      <a:pt x="74" y="36"/>
                    </a:lnTo>
                    <a:lnTo>
                      <a:pt x="148" y="1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89" name="Freeform 747"/>
              <p:cNvSpPr>
                <a:spLocks/>
              </p:cNvSpPr>
              <p:nvPr/>
            </p:nvSpPr>
            <p:spPr bwMode="auto">
              <a:xfrm>
                <a:off x="1955" y="2305"/>
                <a:ext cx="148" cy="46"/>
              </a:xfrm>
              <a:custGeom>
                <a:avLst/>
                <a:gdLst>
                  <a:gd name="T0" fmla="*/ 148 w 148"/>
                  <a:gd name="T1" fmla="*/ 10 h 46"/>
                  <a:gd name="T2" fmla="*/ 115 w 148"/>
                  <a:gd name="T3" fmla="*/ 0 h 46"/>
                  <a:gd name="T4" fmla="*/ 38 w 148"/>
                  <a:gd name="T5" fmla="*/ 29 h 46"/>
                  <a:gd name="T6" fmla="*/ 0 w 148"/>
                  <a:gd name="T7" fmla="*/ 20 h 46"/>
                  <a:gd name="T8" fmla="*/ 19 w 148"/>
                  <a:gd name="T9" fmla="*/ 46 h 46"/>
                  <a:gd name="T10" fmla="*/ 115 w 148"/>
                  <a:gd name="T11" fmla="*/ 46 h 46"/>
                  <a:gd name="T12" fmla="*/ 74 w 148"/>
                  <a:gd name="T13" fmla="*/ 36 h 46"/>
                  <a:gd name="T14" fmla="*/ 148 w 148"/>
                  <a:gd name="T15" fmla="*/ 10 h 4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6"/>
                  <a:gd name="T26" fmla="*/ 148 w 148"/>
                  <a:gd name="T27" fmla="*/ 46 h 4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6">
                    <a:moveTo>
                      <a:pt x="148" y="10"/>
                    </a:moveTo>
                    <a:lnTo>
                      <a:pt x="115" y="0"/>
                    </a:lnTo>
                    <a:lnTo>
                      <a:pt x="38" y="29"/>
                    </a:lnTo>
                    <a:lnTo>
                      <a:pt x="0" y="20"/>
                    </a:lnTo>
                    <a:lnTo>
                      <a:pt x="19" y="46"/>
                    </a:lnTo>
                    <a:lnTo>
                      <a:pt x="115" y="46"/>
                    </a:lnTo>
                    <a:lnTo>
                      <a:pt x="74" y="36"/>
                    </a:lnTo>
                    <a:lnTo>
                      <a:pt x="148" y="1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90" name="Freeform 748"/>
              <p:cNvSpPr>
                <a:spLocks/>
              </p:cNvSpPr>
              <p:nvPr/>
            </p:nvSpPr>
            <p:spPr bwMode="auto">
              <a:xfrm>
                <a:off x="1963" y="2252"/>
                <a:ext cx="148" cy="44"/>
              </a:xfrm>
              <a:custGeom>
                <a:avLst/>
                <a:gdLst>
                  <a:gd name="T0" fmla="*/ 0 w 148"/>
                  <a:gd name="T1" fmla="*/ 10 h 44"/>
                  <a:gd name="T2" fmla="*/ 33 w 148"/>
                  <a:gd name="T3" fmla="*/ 0 h 44"/>
                  <a:gd name="T4" fmla="*/ 112 w 148"/>
                  <a:gd name="T5" fmla="*/ 27 h 44"/>
                  <a:gd name="T6" fmla="*/ 148 w 148"/>
                  <a:gd name="T7" fmla="*/ 19 h 44"/>
                  <a:gd name="T8" fmla="*/ 129 w 148"/>
                  <a:gd name="T9" fmla="*/ 44 h 44"/>
                  <a:gd name="T10" fmla="*/ 35 w 148"/>
                  <a:gd name="T11" fmla="*/ 44 h 44"/>
                  <a:gd name="T12" fmla="*/ 74 w 148"/>
                  <a:gd name="T13" fmla="*/ 36 h 44"/>
                  <a:gd name="T14" fmla="*/ 0 w 148"/>
                  <a:gd name="T15" fmla="*/ 10 h 4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4"/>
                  <a:gd name="T26" fmla="*/ 148 w 148"/>
                  <a:gd name="T27" fmla="*/ 44 h 4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4">
                    <a:moveTo>
                      <a:pt x="0" y="10"/>
                    </a:moveTo>
                    <a:lnTo>
                      <a:pt x="33" y="0"/>
                    </a:lnTo>
                    <a:lnTo>
                      <a:pt x="112" y="27"/>
                    </a:lnTo>
                    <a:lnTo>
                      <a:pt x="148" y="19"/>
                    </a:lnTo>
                    <a:lnTo>
                      <a:pt x="129" y="44"/>
                    </a:lnTo>
                    <a:lnTo>
                      <a:pt x="35" y="44"/>
                    </a:lnTo>
                    <a:lnTo>
                      <a:pt x="74" y="36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91" name="Freeform 749"/>
              <p:cNvSpPr>
                <a:spLocks/>
              </p:cNvSpPr>
              <p:nvPr/>
            </p:nvSpPr>
            <p:spPr bwMode="auto">
              <a:xfrm>
                <a:off x="1963" y="2252"/>
                <a:ext cx="148" cy="44"/>
              </a:xfrm>
              <a:custGeom>
                <a:avLst/>
                <a:gdLst>
                  <a:gd name="T0" fmla="*/ 0 w 148"/>
                  <a:gd name="T1" fmla="*/ 10 h 44"/>
                  <a:gd name="T2" fmla="*/ 33 w 148"/>
                  <a:gd name="T3" fmla="*/ 0 h 44"/>
                  <a:gd name="T4" fmla="*/ 112 w 148"/>
                  <a:gd name="T5" fmla="*/ 27 h 44"/>
                  <a:gd name="T6" fmla="*/ 148 w 148"/>
                  <a:gd name="T7" fmla="*/ 19 h 44"/>
                  <a:gd name="T8" fmla="*/ 129 w 148"/>
                  <a:gd name="T9" fmla="*/ 44 h 44"/>
                  <a:gd name="T10" fmla="*/ 35 w 148"/>
                  <a:gd name="T11" fmla="*/ 44 h 44"/>
                  <a:gd name="T12" fmla="*/ 74 w 148"/>
                  <a:gd name="T13" fmla="*/ 36 h 44"/>
                  <a:gd name="T14" fmla="*/ 0 w 148"/>
                  <a:gd name="T15" fmla="*/ 10 h 4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4"/>
                  <a:gd name="T26" fmla="*/ 148 w 148"/>
                  <a:gd name="T27" fmla="*/ 44 h 4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4">
                    <a:moveTo>
                      <a:pt x="0" y="10"/>
                    </a:moveTo>
                    <a:lnTo>
                      <a:pt x="33" y="0"/>
                    </a:lnTo>
                    <a:lnTo>
                      <a:pt x="112" y="27"/>
                    </a:lnTo>
                    <a:lnTo>
                      <a:pt x="148" y="19"/>
                    </a:lnTo>
                    <a:lnTo>
                      <a:pt x="129" y="44"/>
                    </a:lnTo>
                    <a:lnTo>
                      <a:pt x="35" y="44"/>
                    </a:lnTo>
                    <a:lnTo>
                      <a:pt x="74" y="36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92" name="Freeform 750"/>
              <p:cNvSpPr>
                <a:spLocks/>
              </p:cNvSpPr>
              <p:nvPr/>
            </p:nvSpPr>
            <p:spPr bwMode="auto">
              <a:xfrm>
                <a:off x="2111" y="2310"/>
                <a:ext cx="148" cy="43"/>
              </a:xfrm>
              <a:custGeom>
                <a:avLst/>
                <a:gdLst>
                  <a:gd name="T0" fmla="*/ 148 w 148"/>
                  <a:gd name="T1" fmla="*/ 34 h 43"/>
                  <a:gd name="T2" fmla="*/ 115 w 148"/>
                  <a:gd name="T3" fmla="*/ 43 h 43"/>
                  <a:gd name="T4" fmla="*/ 38 w 148"/>
                  <a:gd name="T5" fmla="*/ 15 h 43"/>
                  <a:gd name="T6" fmla="*/ 0 w 148"/>
                  <a:gd name="T7" fmla="*/ 24 h 43"/>
                  <a:gd name="T8" fmla="*/ 19 w 148"/>
                  <a:gd name="T9" fmla="*/ 0 h 43"/>
                  <a:gd name="T10" fmla="*/ 115 w 148"/>
                  <a:gd name="T11" fmla="*/ 0 h 43"/>
                  <a:gd name="T12" fmla="*/ 74 w 148"/>
                  <a:gd name="T13" fmla="*/ 7 h 43"/>
                  <a:gd name="T14" fmla="*/ 148 w 148"/>
                  <a:gd name="T15" fmla="*/ 34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3"/>
                  <a:gd name="T26" fmla="*/ 148 w 148"/>
                  <a:gd name="T27" fmla="*/ 43 h 4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3">
                    <a:moveTo>
                      <a:pt x="148" y="34"/>
                    </a:moveTo>
                    <a:lnTo>
                      <a:pt x="115" y="43"/>
                    </a:lnTo>
                    <a:lnTo>
                      <a:pt x="38" y="15"/>
                    </a:lnTo>
                    <a:lnTo>
                      <a:pt x="0" y="24"/>
                    </a:lnTo>
                    <a:lnTo>
                      <a:pt x="19" y="0"/>
                    </a:lnTo>
                    <a:lnTo>
                      <a:pt x="115" y="0"/>
                    </a:lnTo>
                    <a:lnTo>
                      <a:pt x="74" y="7"/>
                    </a:lnTo>
                    <a:lnTo>
                      <a:pt x="148" y="3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93" name="Freeform 751"/>
              <p:cNvSpPr>
                <a:spLocks/>
              </p:cNvSpPr>
              <p:nvPr/>
            </p:nvSpPr>
            <p:spPr bwMode="auto">
              <a:xfrm>
                <a:off x="2093" y="2310"/>
                <a:ext cx="148" cy="43"/>
              </a:xfrm>
              <a:custGeom>
                <a:avLst/>
                <a:gdLst>
                  <a:gd name="T0" fmla="*/ 148 w 148"/>
                  <a:gd name="T1" fmla="*/ 34 h 43"/>
                  <a:gd name="T2" fmla="*/ 115 w 148"/>
                  <a:gd name="T3" fmla="*/ 43 h 43"/>
                  <a:gd name="T4" fmla="*/ 38 w 148"/>
                  <a:gd name="T5" fmla="*/ 15 h 43"/>
                  <a:gd name="T6" fmla="*/ 0 w 148"/>
                  <a:gd name="T7" fmla="*/ 24 h 43"/>
                  <a:gd name="T8" fmla="*/ 19 w 148"/>
                  <a:gd name="T9" fmla="*/ 0 h 43"/>
                  <a:gd name="T10" fmla="*/ 115 w 148"/>
                  <a:gd name="T11" fmla="*/ 0 h 43"/>
                  <a:gd name="T12" fmla="*/ 74 w 148"/>
                  <a:gd name="T13" fmla="*/ 7 h 43"/>
                  <a:gd name="T14" fmla="*/ 148 w 148"/>
                  <a:gd name="T15" fmla="*/ 34 h 4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48"/>
                  <a:gd name="T25" fmla="*/ 0 h 43"/>
                  <a:gd name="T26" fmla="*/ 148 w 148"/>
                  <a:gd name="T27" fmla="*/ 43 h 4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48" h="43">
                    <a:moveTo>
                      <a:pt x="148" y="34"/>
                    </a:moveTo>
                    <a:lnTo>
                      <a:pt x="115" y="43"/>
                    </a:lnTo>
                    <a:lnTo>
                      <a:pt x="38" y="15"/>
                    </a:lnTo>
                    <a:lnTo>
                      <a:pt x="0" y="24"/>
                    </a:lnTo>
                    <a:lnTo>
                      <a:pt x="19" y="0"/>
                    </a:lnTo>
                    <a:lnTo>
                      <a:pt x="115" y="0"/>
                    </a:lnTo>
                    <a:lnTo>
                      <a:pt x="74" y="7"/>
                    </a:lnTo>
                    <a:lnTo>
                      <a:pt x="148" y="3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94" name="Line 752"/>
              <p:cNvSpPr>
                <a:spLocks noChangeShapeType="1"/>
              </p:cNvSpPr>
              <p:nvPr/>
            </p:nvSpPr>
            <p:spPr bwMode="auto">
              <a:xfrm>
                <a:off x="1883" y="2300"/>
                <a:ext cx="1" cy="97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95" name="Line 753"/>
              <p:cNvSpPr>
                <a:spLocks noChangeShapeType="1"/>
              </p:cNvSpPr>
              <p:nvPr/>
            </p:nvSpPr>
            <p:spPr bwMode="auto">
              <a:xfrm>
                <a:off x="2333" y="2300"/>
                <a:ext cx="1" cy="97"/>
              </a:xfrm>
              <a:prstGeom prst="line">
                <a:avLst/>
              </a:prstGeom>
              <a:noFill/>
              <a:ln w="3175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99482" name="Line 120"/>
            <p:cNvSpPr>
              <a:spLocks noChangeShapeType="1"/>
            </p:cNvSpPr>
            <p:nvPr/>
          </p:nvSpPr>
          <p:spPr bwMode="auto">
            <a:xfrm flipV="1">
              <a:off x="708025" y="3710148"/>
              <a:ext cx="7464375" cy="0"/>
            </a:xfrm>
            <a:prstGeom prst="line">
              <a:avLst/>
            </a:prstGeom>
            <a:noFill/>
            <a:ln w="38100">
              <a:solidFill>
                <a:srgbClr val="00B05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9483" name="AutoShape 121"/>
            <p:cNvSpPr>
              <a:spLocks noChangeArrowheads="1"/>
            </p:cNvSpPr>
            <p:nvPr/>
          </p:nvSpPr>
          <p:spPr bwMode="auto">
            <a:xfrm rot="-5400000">
              <a:off x="5192124" y="2925494"/>
              <a:ext cx="196741" cy="1530350"/>
            </a:xfrm>
            <a:prstGeom prst="can">
              <a:avLst>
                <a:gd name="adj" fmla="val 117650"/>
              </a:avLst>
            </a:prstGeom>
            <a:gradFill rotWithShape="0">
              <a:gsLst>
                <a:gs pos="0">
                  <a:srgbClr val="F9E5B3"/>
                </a:gs>
                <a:gs pos="50000">
                  <a:srgbClr val="AE8000"/>
                </a:gs>
                <a:gs pos="100000">
                  <a:srgbClr val="F9E5B3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pPr eaLnBrk="0" hangingPunct="0">
                <a:buFont typeface="Arial" charset="0"/>
                <a:buNone/>
              </a:pPr>
              <a:endParaRPr lang="zh-CN" altLang="en-US"/>
            </a:p>
          </p:txBody>
        </p:sp>
        <p:sp>
          <p:nvSpPr>
            <p:cNvPr id="99484" name="Text Box 756"/>
            <p:cNvSpPr txBox="1">
              <a:spLocks noChangeArrowheads="1"/>
            </p:cNvSpPr>
            <p:nvPr/>
          </p:nvSpPr>
          <p:spPr bwMode="auto">
            <a:xfrm>
              <a:off x="3301357" y="2858085"/>
              <a:ext cx="1295400" cy="2770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 typeface="Arial" charset="0"/>
                <a:buNone/>
              </a:pPr>
              <a:r>
                <a:rPr lang="zh-CN" altLang="en-US" sz="1200" b="1" dirty="0" smtClean="0">
                  <a:latin typeface="Times New Roman" pitchFamily="18" charset="0"/>
                </a:rPr>
                <a:t>移动网络</a:t>
              </a:r>
              <a:endParaRPr lang="zh-CN" altLang="en-US" sz="1200" b="1" dirty="0">
                <a:latin typeface="Times New Roman" pitchFamily="18" charset="0"/>
              </a:endParaRPr>
            </a:p>
          </p:txBody>
        </p:sp>
        <p:sp>
          <p:nvSpPr>
            <p:cNvPr id="99573" name="Line 958"/>
            <p:cNvSpPr>
              <a:spLocks noChangeShapeType="1"/>
            </p:cNvSpPr>
            <p:nvPr/>
          </p:nvSpPr>
          <p:spPr bwMode="auto">
            <a:xfrm>
              <a:off x="5531789" y="2979565"/>
              <a:ext cx="797" cy="82863"/>
            </a:xfrm>
            <a:prstGeom prst="line">
              <a:avLst/>
            </a:prstGeom>
            <a:noFill/>
            <a:ln w="3175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9486" name="Freeform 14"/>
            <p:cNvSpPr>
              <a:spLocks/>
            </p:cNvSpPr>
            <p:nvPr/>
          </p:nvSpPr>
          <p:spPr bwMode="auto">
            <a:xfrm rot="6701027">
              <a:off x="1982194" y="2664362"/>
              <a:ext cx="261839" cy="649288"/>
            </a:xfrm>
            <a:custGeom>
              <a:avLst/>
              <a:gdLst>
                <a:gd name="T0" fmla="*/ 2147483647 w 404"/>
                <a:gd name="T1" fmla="*/ 2147483647 h 1294"/>
                <a:gd name="T2" fmla="*/ 2147483647 w 404"/>
                <a:gd name="T3" fmla="*/ 0 h 1294"/>
                <a:gd name="T4" fmla="*/ 2147483647 w 404"/>
                <a:gd name="T5" fmla="*/ 2147483647 h 1294"/>
                <a:gd name="T6" fmla="*/ 0 w 404"/>
                <a:gd name="T7" fmla="*/ 2147483647 h 1294"/>
                <a:gd name="T8" fmla="*/ 2147483647 w 404"/>
                <a:gd name="T9" fmla="*/ 2147483647 h 1294"/>
                <a:gd name="T10" fmla="*/ 2147483647 w 404"/>
                <a:gd name="T11" fmla="*/ 2147483647 h 1294"/>
                <a:gd name="T12" fmla="*/ 2147483647 w 404"/>
                <a:gd name="T13" fmla="*/ 2147483647 h 129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04"/>
                <a:gd name="T22" fmla="*/ 0 h 1294"/>
                <a:gd name="T23" fmla="*/ 404 w 404"/>
                <a:gd name="T24" fmla="*/ 1294 h 129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04" h="1294">
                  <a:moveTo>
                    <a:pt x="404" y="771"/>
                  </a:moveTo>
                  <a:lnTo>
                    <a:pt x="87" y="0"/>
                  </a:lnTo>
                  <a:lnTo>
                    <a:pt x="224" y="574"/>
                  </a:lnTo>
                  <a:lnTo>
                    <a:pt x="0" y="466"/>
                  </a:lnTo>
                  <a:lnTo>
                    <a:pt x="301" y="1294"/>
                  </a:lnTo>
                  <a:lnTo>
                    <a:pt x="155" y="686"/>
                  </a:lnTo>
                  <a:lnTo>
                    <a:pt x="404" y="771"/>
                  </a:ln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rgbClr val="ECF6A2"/>
              </a:solidFill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endParaRPr lang="zh-CN" altLang="en-US"/>
            </a:p>
          </p:txBody>
        </p:sp>
        <p:grpSp>
          <p:nvGrpSpPr>
            <p:cNvPr id="5" name="Group 632"/>
            <p:cNvGrpSpPr>
              <a:grpSpLocks/>
            </p:cNvGrpSpPr>
            <p:nvPr/>
          </p:nvGrpSpPr>
          <p:grpSpPr bwMode="auto">
            <a:xfrm>
              <a:off x="6219580" y="2878248"/>
              <a:ext cx="381000" cy="358683"/>
              <a:chOff x="2691" y="1374"/>
              <a:chExt cx="579" cy="462"/>
            </a:xfrm>
          </p:grpSpPr>
          <p:sp>
            <p:nvSpPr>
              <p:cNvPr id="99513" name="Freeform 639"/>
              <p:cNvSpPr>
                <a:spLocks/>
              </p:cNvSpPr>
              <p:nvPr/>
            </p:nvSpPr>
            <p:spPr bwMode="auto">
              <a:xfrm>
                <a:off x="3201" y="1374"/>
                <a:ext cx="69" cy="60"/>
              </a:xfrm>
              <a:custGeom>
                <a:avLst/>
                <a:gdLst>
                  <a:gd name="T0" fmla="*/ 0 w 69"/>
                  <a:gd name="T1" fmla="*/ 60 h 60"/>
                  <a:gd name="T2" fmla="*/ 3 w 69"/>
                  <a:gd name="T3" fmla="*/ 60 h 60"/>
                  <a:gd name="T4" fmla="*/ 69 w 69"/>
                  <a:gd name="T5" fmla="*/ 3 h 60"/>
                  <a:gd name="T6" fmla="*/ 66 w 69"/>
                  <a:gd name="T7" fmla="*/ 0 h 60"/>
                  <a:gd name="T8" fmla="*/ 0 w 69"/>
                  <a:gd name="T9" fmla="*/ 57 h 60"/>
                  <a:gd name="T10" fmla="*/ 0 w 69"/>
                  <a:gd name="T11" fmla="*/ 60 h 6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9"/>
                  <a:gd name="T19" fmla="*/ 0 h 60"/>
                  <a:gd name="T20" fmla="*/ 69 w 69"/>
                  <a:gd name="T21" fmla="*/ 60 h 6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9" h="60">
                    <a:moveTo>
                      <a:pt x="0" y="60"/>
                    </a:moveTo>
                    <a:lnTo>
                      <a:pt x="3" y="60"/>
                    </a:lnTo>
                    <a:lnTo>
                      <a:pt x="69" y="3"/>
                    </a:lnTo>
                    <a:lnTo>
                      <a:pt x="66" y="0"/>
                    </a:lnTo>
                    <a:lnTo>
                      <a:pt x="0" y="57"/>
                    </a:lnTo>
                    <a:lnTo>
                      <a:pt x="0" y="60"/>
                    </a:lnTo>
                    <a:close/>
                  </a:path>
                </a:pathLst>
              </a:custGeom>
              <a:solidFill>
                <a:srgbClr val="90C6D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14" name="Freeform 640"/>
              <p:cNvSpPr>
                <a:spLocks/>
              </p:cNvSpPr>
              <p:nvPr/>
            </p:nvSpPr>
            <p:spPr bwMode="auto">
              <a:xfrm>
                <a:off x="2691" y="1431"/>
                <a:ext cx="510" cy="3"/>
              </a:xfrm>
              <a:custGeom>
                <a:avLst/>
                <a:gdLst>
                  <a:gd name="T0" fmla="*/ 0 w 510"/>
                  <a:gd name="T1" fmla="*/ 0 h 3"/>
                  <a:gd name="T2" fmla="*/ 3 w 510"/>
                  <a:gd name="T3" fmla="*/ 3 h 3"/>
                  <a:gd name="T4" fmla="*/ 510 w 510"/>
                  <a:gd name="T5" fmla="*/ 3 h 3"/>
                  <a:gd name="T6" fmla="*/ 510 w 510"/>
                  <a:gd name="T7" fmla="*/ 0 h 3"/>
                  <a:gd name="T8" fmla="*/ 3 w 510"/>
                  <a:gd name="T9" fmla="*/ 0 h 3"/>
                  <a:gd name="T10" fmla="*/ 0 w 510"/>
                  <a:gd name="T11" fmla="*/ 0 h 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10"/>
                  <a:gd name="T19" fmla="*/ 0 h 3"/>
                  <a:gd name="T20" fmla="*/ 510 w 510"/>
                  <a:gd name="T21" fmla="*/ 3 h 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10" h="3">
                    <a:moveTo>
                      <a:pt x="0" y="0"/>
                    </a:moveTo>
                    <a:lnTo>
                      <a:pt x="3" y="3"/>
                    </a:lnTo>
                    <a:lnTo>
                      <a:pt x="510" y="3"/>
                    </a:lnTo>
                    <a:lnTo>
                      <a:pt x="510" y="0"/>
                    </a:lnTo>
                    <a:lnTo>
                      <a:pt x="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0C6D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9532" name="Freeform 674"/>
              <p:cNvSpPr>
                <a:spLocks/>
              </p:cNvSpPr>
              <p:nvPr/>
            </p:nvSpPr>
            <p:spPr bwMode="auto">
              <a:xfrm>
                <a:off x="2718" y="1711"/>
                <a:ext cx="200" cy="125"/>
              </a:xfrm>
              <a:custGeom>
                <a:avLst/>
                <a:gdLst>
                  <a:gd name="T0" fmla="*/ 728 w 100"/>
                  <a:gd name="T1" fmla="*/ 2688 h 24"/>
                  <a:gd name="T2" fmla="*/ 800 w 100"/>
                  <a:gd name="T3" fmla="*/ 1411 h 24"/>
                  <a:gd name="T4" fmla="*/ 312 w 100"/>
                  <a:gd name="T5" fmla="*/ 1411 h 24"/>
                  <a:gd name="T6" fmla="*/ 392 w 100"/>
                  <a:gd name="T7" fmla="*/ 0 h 24"/>
                  <a:gd name="T8" fmla="*/ 0 w 100"/>
                  <a:gd name="T9" fmla="*/ 1979 h 24"/>
                  <a:gd name="T10" fmla="*/ 208 w 100"/>
                  <a:gd name="T11" fmla="*/ 3391 h 24"/>
                  <a:gd name="T12" fmla="*/ 256 w 100"/>
                  <a:gd name="T13" fmla="*/ 2688 h 24"/>
                  <a:gd name="T14" fmla="*/ 728 w 100"/>
                  <a:gd name="T15" fmla="*/ 2688 h 2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00"/>
                  <a:gd name="T25" fmla="*/ 0 h 24"/>
                  <a:gd name="T26" fmla="*/ 100 w 100"/>
                  <a:gd name="T27" fmla="*/ 24 h 2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00" h="24">
                    <a:moveTo>
                      <a:pt x="91" y="19"/>
                    </a:moveTo>
                    <a:lnTo>
                      <a:pt x="100" y="10"/>
                    </a:lnTo>
                    <a:lnTo>
                      <a:pt x="39" y="10"/>
                    </a:lnTo>
                    <a:lnTo>
                      <a:pt x="49" y="0"/>
                    </a:lnTo>
                    <a:lnTo>
                      <a:pt x="0" y="14"/>
                    </a:lnTo>
                    <a:lnTo>
                      <a:pt x="26" y="24"/>
                    </a:lnTo>
                    <a:lnTo>
                      <a:pt x="32" y="19"/>
                    </a:lnTo>
                    <a:lnTo>
                      <a:pt x="91" y="19"/>
                    </a:lnTo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cxnSp>
          <p:nvCxnSpPr>
            <p:cNvPr id="99496" name="曲线连接符 5"/>
            <p:cNvCxnSpPr>
              <a:cxnSpLocks noChangeShapeType="1"/>
              <a:stCxn id="143" idx="3"/>
              <a:endCxn id="145" idx="1"/>
            </p:cNvCxnSpPr>
            <p:nvPr/>
          </p:nvCxnSpPr>
          <p:spPr bwMode="auto">
            <a:xfrm flipV="1">
              <a:off x="6290043" y="2661428"/>
              <a:ext cx="1547338" cy="269262"/>
            </a:xfrm>
            <a:prstGeom prst="curvedConnector3">
              <a:avLst>
                <a:gd name="adj1" fmla="val 50000"/>
              </a:avLst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99498" name="曲线连接符 9"/>
            <p:cNvCxnSpPr>
              <a:cxnSpLocks noChangeShapeType="1"/>
              <a:stCxn id="143" idx="2"/>
              <a:endCxn id="8199" idx="1"/>
            </p:cNvCxnSpPr>
            <p:nvPr/>
          </p:nvCxnSpPr>
          <p:spPr bwMode="auto">
            <a:xfrm rot="16200000" flipH="1">
              <a:off x="5943308" y="3124154"/>
              <a:ext cx="277956" cy="197560"/>
            </a:xfrm>
            <a:prstGeom prst="curvedConnector2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99503" name="Text Box 755"/>
            <p:cNvSpPr txBox="1">
              <a:spLocks noChangeArrowheads="1"/>
            </p:cNvSpPr>
            <p:nvPr/>
          </p:nvSpPr>
          <p:spPr bwMode="auto">
            <a:xfrm>
              <a:off x="7261272" y="3209501"/>
              <a:ext cx="720137" cy="461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  <a:buFont typeface="Arial" charset="0"/>
                <a:buNone/>
              </a:pPr>
              <a:r>
                <a:rPr lang="zh-CN" altLang="en-US" sz="1200" dirty="0" smtClean="0">
                  <a:latin typeface="Times New Roman" pitchFamily="18" charset="0"/>
                </a:rPr>
                <a:t>上网行为设备</a:t>
              </a:r>
              <a:endParaRPr lang="zh-CN" altLang="en-US" sz="1200" dirty="0">
                <a:latin typeface="Times New Roman" pitchFamily="18" charset="0"/>
              </a:endParaRPr>
            </a:p>
          </p:txBody>
        </p:sp>
        <p:sp>
          <p:nvSpPr>
            <p:cNvPr id="99506" name="Text Box 755"/>
            <p:cNvSpPr txBox="1">
              <a:spLocks noChangeArrowheads="1"/>
            </p:cNvSpPr>
            <p:nvPr/>
          </p:nvSpPr>
          <p:spPr bwMode="auto">
            <a:xfrm>
              <a:off x="755578" y="3440033"/>
              <a:ext cx="122515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 typeface="Arial" charset="0"/>
                <a:buNone/>
              </a:pPr>
              <a:r>
                <a:rPr lang="en-US" altLang="zh-CN" sz="1200" dirty="0" smtClean="0">
                  <a:latin typeface="Times New Roman" pitchFamily="18" charset="0"/>
                </a:rPr>
                <a:t>M2M</a:t>
              </a:r>
              <a:r>
                <a:rPr lang="zh-CN" altLang="en-US" sz="1200" dirty="0" smtClean="0">
                  <a:latin typeface="Times New Roman" pitchFamily="18" charset="0"/>
                </a:rPr>
                <a:t>终端</a:t>
              </a:r>
              <a:endParaRPr lang="zh-CN" altLang="en-US" sz="1200" dirty="0">
                <a:latin typeface="Times New Roman" pitchFamily="18" charset="0"/>
              </a:endParaRPr>
            </a:p>
          </p:txBody>
        </p:sp>
      </p:grpSp>
      <p:pic>
        <p:nvPicPr>
          <p:cNvPr id="147" name="Picture 6" descr="D:\icon\74507591800913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D0D0D0"/>
              </a:clrFrom>
              <a:clrTo>
                <a:srgbClr val="D0D0D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600" y="1556792"/>
            <a:ext cx="885331" cy="1011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9" name="直接连接符 148"/>
          <p:cNvCxnSpPr>
            <a:stCxn id="99595" idx="0"/>
          </p:cNvCxnSpPr>
          <p:nvPr/>
        </p:nvCxnSpPr>
        <p:spPr>
          <a:xfrm>
            <a:off x="5030871" y="2026713"/>
            <a:ext cx="837273" cy="2193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3" name="Picture 148" descr="00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20072" y="2276872"/>
            <a:ext cx="398469" cy="287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4" name="五边形 163"/>
          <p:cNvSpPr/>
          <p:nvPr/>
        </p:nvSpPr>
        <p:spPr>
          <a:xfrm>
            <a:off x="179512" y="3068960"/>
            <a:ext cx="1528763" cy="439737"/>
          </a:xfrm>
          <a:prstGeom prst="homePlate">
            <a:avLst>
              <a:gd name="adj" fmla="val 2161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8" tIns="45684" rIns="91368" bIns="45684" anchor="ctr"/>
          <a:lstStyle/>
          <a:p>
            <a:pPr marL="285524" indent="-285524" eaLnBrk="0" hangingPunct="0">
              <a:buFont typeface="Wingdings" pitchFamily="2" charset="2"/>
              <a:buChar char="l"/>
              <a:defRPr/>
            </a:pPr>
            <a:r>
              <a:rPr lang="zh-CN" altLang="en-US" sz="1600" b="1" dirty="0" smtClean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业务场景</a:t>
            </a:r>
            <a:endParaRPr lang="zh-CN" altLang="en-US" sz="1600" b="1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5" name="Text Box 15"/>
          <p:cNvSpPr txBox="1">
            <a:spLocks noChangeArrowheads="1"/>
          </p:cNvSpPr>
          <p:nvPr/>
        </p:nvSpPr>
        <p:spPr bwMode="auto">
          <a:xfrm>
            <a:off x="466725" y="3500760"/>
            <a:ext cx="84264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2F4D71">
                <a:alpha val="50000"/>
              </a:srgb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 typeface="Arial" charset="0"/>
              <a:buNone/>
            </a:pPr>
            <a:r>
              <a:rPr lang="zh-CN" altLang="en-US" sz="1600" dirty="0">
                <a:sym typeface="Times New Roman" pitchFamily="18" charset="0"/>
              </a:rPr>
              <a:t>大客户</a:t>
            </a:r>
            <a:r>
              <a:rPr lang="zh-CN" altLang="en-US" sz="1600" dirty="0" smtClean="0">
                <a:sym typeface="Times New Roman" pitchFamily="18" charset="0"/>
              </a:rPr>
              <a:t>，客户自主对终端进行网络白</a:t>
            </a:r>
            <a:r>
              <a:rPr lang="zh-CN" altLang="en-US" sz="1600" dirty="0">
                <a:sym typeface="Times New Roman" pitchFamily="18" charset="0"/>
              </a:rPr>
              <a:t>名单</a:t>
            </a:r>
            <a:r>
              <a:rPr lang="en-US" altLang="zh-CN" sz="1600" dirty="0">
                <a:sym typeface="Times New Roman" pitchFamily="18" charset="0"/>
              </a:rPr>
              <a:t>/</a:t>
            </a:r>
            <a:r>
              <a:rPr lang="zh-CN" altLang="en-US" sz="1600" dirty="0">
                <a:sym typeface="Times New Roman" pitchFamily="18" charset="0"/>
              </a:rPr>
              <a:t>黑白单管理、上网行为审计、个性化限速等精细化的上网行为</a:t>
            </a:r>
            <a:r>
              <a:rPr lang="zh-CN" altLang="en-US" sz="1600" dirty="0" smtClean="0">
                <a:sym typeface="Times New Roman" pitchFamily="18" charset="0"/>
              </a:rPr>
              <a:t>管理。客户有网络维护能力，并对互联网安全做出承诺。</a:t>
            </a:r>
            <a:endParaRPr lang="en-US" altLang="zh-CN" sz="1600" dirty="0">
              <a:sym typeface="Times New Roman" pitchFamily="18" charset="0"/>
            </a:endParaRPr>
          </a:p>
        </p:txBody>
      </p:sp>
      <p:sp>
        <p:nvSpPr>
          <p:cNvPr id="166" name="五边形 165"/>
          <p:cNvSpPr/>
          <p:nvPr/>
        </p:nvSpPr>
        <p:spPr>
          <a:xfrm>
            <a:off x="179512" y="4075405"/>
            <a:ext cx="1528763" cy="439737"/>
          </a:xfrm>
          <a:prstGeom prst="homePlate">
            <a:avLst>
              <a:gd name="adj" fmla="val 2161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8" tIns="45684" rIns="91368" bIns="45684" anchor="ctr"/>
          <a:lstStyle/>
          <a:p>
            <a:pPr marL="285524" indent="-285524" eaLnBrk="0" hangingPunct="0">
              <a:buFont typeface="Wingdings" pitchFamily="2" charset="2"/>
              <a:buChar char="l"/>
              <a:defRPr/>
            </a:pPr>
            <a:r>
              <a:rPr lang="zh-CN" altLang="en-US" sz="1600" b="1" dirty="0" smtClean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组网说明</a:t>
            </a:r>
            <a:endParaRPr lang="zh-CN" altLang="en-US" sz="1600" b="1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7" name="Text Box 15"/>
          <p:cNvSpPr txBox="1">
            <a:spLocks noChangeArrowheads="1"/>
          </p:cNvSpPr>
          <p:nvPr/>
        </p:nvSpPr>
        <p:spPr bwMode="auto">
          <a:xfrm>
            <a:off x="411287" y="4515142"/>
            <a:ext cx="842645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2F4D71">
                <a:alpha val="50000"/>
              </a:srgb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CN" altLang="en-US" sz="1400" dirty="0" smtClean="0">
                <a:sym typeface="Times New Roman" pitchFamily="18" charset="0"/>
              </a:rPr>
              <a:t>终端侧网络接入：为客户分配</a:t>
            </a:r>
            <a:r>
              <a:rPr lang="zh-CN" altLang="en-US" sz="1400" dirty="0" smtClean="0">
                <a:solidFill>
                  <a:srgbClr val="FF0000"/>
                </a:solidFill>
                <a:sym typeface="Times New Roman" pitchFamily="18" charset="0"/>
              </a:rPr>
              <a:t>专用</a:t>
            </a:r>
            <a:r>
              <a:rPr lang="en-US" altLang="zh-CN" sz="1400" dirty="0" smtClean="0">
                <a:solidFill>
                  <a:srgbClr val="FF0000"/>
                </a:solidFill>
                <a:sym typeface="Times New Roman" pitchFamily="18" charset="0"/>
              </a:rPr>
              <a:t>APN</a:t>
            </a:r>
            <a:r>
              <a:rPr lang="zh-CN" altLang="en-US" sz="1400" dirty="0" smtClean="0">
                <a:sym typeface="Times New Roman" pitchFamily="18" charset="0"/>
              </a:rPr>
              <a:t>域名</a:t>
            </a:r>
            <a:r>
              <a:rPr lang="en-US" altLang="zh-CN" sz="1400" dirty="0" smtClean="0">
                <a:sym typeface="Times New Roman" pitchFamily="18" charset="0"/>
              </a:rPr>
              <a:t>GD***</a:t>
            </a:r>
            <a:r>
              <a:rPr lang="en-US" altLang="zh-CN" sz="1400" dirty="0" smtClean="0"/>
              <a:t>01.CLFU.NJM2MAPN</a:t>
            </a:r>
            <a:r>
              <a:rPr lang="zh-CN" altLang="en-US" sz="1400" dirty="0" smtClean="0"/>
              <a:t>，</a:t>
            </a:r>
            <a:r>
              <a:rPr lang="zh-CN" altLang="en-US" sz="1400" dirty="0" smtClean="0">
                <a:sym typeface="Times New Roman" pitchFamily="18" charset="0"/>
              </a:rPr>
              <a:t>由</a:t>
            </a:r>
            <a:r>
              <a:rPr lang="en-US" altLang="zh-CN" sz="1400" dirty="0" smtClean="0">
                <a:sym typeface="Times New Roman" pitchFamily="18" charset="0"/>
              </a:rPr>
              <a:t>M-GGSN</a:t>
            </a:r>
            <a:r>
              <a:rPr lang="zh-CN" altLang="en-US" sz="1400" dirty="0" smtClean="0">
                <a:sym typeface="Times New Roman" pitchFamily="18" charset="0"/>
              </a:rPr>
              <a:t>分配</a:t>
            </a:r>
            <a:r>
              <a:rPr lang="en-US" altLang="zh-CN" sz="1400" b="1" dirty="0" smtClean="0">
                <a:solidFill>
                  <a:srgbClr val="FF0000"/>
                </a:solidFill>
                <a:sym typeface="Times New Roman" pitchFamily="18" charset="0"/>
              </a:rPr>
              <a:t>IP</a:t>
            </a:r>
            <a:r>
              <a:rPr lang="zh-CN" altLang="en-US" sz="1400" b="1" dirty="0" smtClean="0">
                <a:solidFill>
                  <a:srgbClr val="FF0000"/>
                </a:solidFill>
                <a:sym typeface="Times New Roman" pitchFamily="18" charset="0"/>
              </a:rPr>
              <a:t>地址</a:t>
            </a:r>
            <a:r>
              <a:rPr lang="zh-CN" altLang="en-US" sz="1400" dirty="0" smtClean="0">
                <a:sym typeface="Times New Roman" pitchFamily="18" charset="0"/>
              </a:rPr>
              <a:t>，通过专线和企业路由器建立</a:t>
            </a:r>
            <a:r>
              <a:rPr lang="en-US" altLang="zh-CN" sz="1400" dirty="0" smtClean="0">
                <a:solidFill>
                  <a:srgbClr val="FF0000"/>
                </a:solidFill>
                <a:sym typeface="Times New Roman" pitchFamily="18" charset="0"/>
              </a:rPr>
              <a:t>GRE</a:t>
            </a:r>
            <a:r>
              <a:rPr lang="zh-CN" altLang="en-US" sz="1400" dirty="0" smtClean="0">
                <a:solidFill>
                  <a:srgbClr val="FF0000"/>
                </a:solidFill>
                <a:sym typeface="Times New Roman" pitchFamily="18" charset="0"/>
              </a:rPr>
              <a:t>隧道</a:t>
            </a:r>
            <a:r>
              <a:rPr lang="zh-CN" altLang="en-US" sz="1400" dirty="0" smtClean="0">
                <a:sym typeface="Times New Roman" pitchFamily="18" charset="0"/>
              </a:rPr>
              <a:t>，再通过企业防火墙</a:t>
            </a:r>
            <a:r>
              <a:rPr lang="en-US" altLang="zh-CN" sz="1400" dirty="0" smtClean="0">
                <a:sym typeface="Times New Roman" pitchFamily="18" charset="0"/>
              </a:rPr>
              <a:t>NAT</a:t>
            </a:r>
            <a:r>
              <a:rPr lang="zh-CN" altLang="en-US" sz="1400" dirty="0" smtClean="0">
                <a:sym typeface="Times New Roman" pitchFamily="18" charset="0"/>
              </a:rPr>
              <a:t>公网地址转换后，通过互联网专线访问公网。</a:t>
            </a:r>
            <a:endParaRPr lang="en-US" altLang="zh-CN" sz="1400" dirty="0" smtClean="0">
              <a:sym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zh-CN" altLang="en-US" sz="1400" dirty="0" smtClean="0">
                <a:sym typeface="Times New Roman" pitchFamily="18" charset="0"/>
              </a:rPr>
              <a:t>客户后台侧网络接入：一条</a:t>
            </a:r>
            <a:r>
              <a:rPr lang="en-US" altLang="zh-CN" sz="1400" dirty="0" smtClean="0">
                <a:sym typeface="Times New Roman" pitchFamily="18" charset="0"/>
              </a:rPr>
              <a:t>MSTP</a:t>
            </a:r>
            <a:r>
              <a:rPr lang="zh-CN" altLang="en-US" sz="1400" dirty="0" smtClean="0">
                <a:sym typeface="Times New Roman" pitchFamily="18" charset="0"/>
              </a:rPr>
              <a:t>专线</a:t>
            </a:r>
            <a:r>
              <a:rPr lang="en-US" altLang="zh-CN" sz="1400" dirty="0" smtClean="0">
                <a:sym typeface="Times New Roman" pitchFamily="18" charset="0"/>
              </a:rPr>
              <a:t>+</a:t>
            </a:r>
            <a:r>
              <a:rPr lang="zh-CN" altLang="en-US" sz="1400" dirty="0" smtClean="0">
                <a:sym typeface="Times New Roman" pitchFamily="18" charset="0"/>
              </a:rPr>
              <a:t>一条 互联网专线</a:t>
            </a:r>
            <a:r>
              <a:rPr lang="en-US" altLang="zh-CN" sz="1400" dirty="0" smtClean="0">
                <a:sym typeface="Times New Roman" pitchFamily="18" charset="0"/>
              </a:rPr>
              <a:t>+</a:t>
            </a:r>
            <a:r>
              <a:rPr lang="zh-CN" altLang="en-US" sz="1400" dirty="0" smtClean="0">
                <a:sym typeface="Times New Roman" pitchFamily="18" charset="0"/>
              </a:rPr>
              <a:t>一台上网行为管理设备</a:t>
            </a:r>
            <a:r>
              <a:rPr lang="en-US" altLang="zh-CN" sz="1400" dirty="0" smtClean="0">
                <a:sym typeface="Times New Roman" pitchFamily="18" charset="0"/>
              </a:rPr>
              <a:t>+</a:t>
            </a:r>
            <a:r>
              <a:rPr lang="zh-CN" altLang="en-US" sz="1400" dirty="0" smtClean="0">
                <a:sym typeface="Times New Roman" pitchFamily="18" charset="0"/>
              </a:rPr>
              <a:t>防火墙等。</a:t>
            </a:r>
            <a:endParaRPr lang="en-US" altLang="zh-CN" sz="1400" dirty="0" smtClean="0">
              <a:sym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zh-CN" altLang="en-US" sz="1400" dirty="0" smtClean="0">
                <a:sym typeface="Times New Roman" pitchFamily="18" charset="0"/>
              </a:rPr>
              <a:t>注意：在配置单中需要注明</a:t>
            </a:r>
            <a:r>
              <a:rPr lang="en-US" altLang="zh-CN" sz="1400" dirty="0" smtClean="0">
                <a:solidFill>
                  <a:srgbClr val="FF0000"/>
                </a:solidFill>
                <a:sym typeface="Times New Roman" pitchFamily="18" charset="0"/>
              </a:rPr>
              <a:t>DNS</a:t>
            </a:r>
            <a:r>
              <a:rPr lang="zh-CN" altLang="en-US" sz="1400" dirty="0" smtClean="0">
                <a:solidFill>
                  <a:srgbClr val="FF0000"/>
                </a:solidFill>
                <a:sym typeface="Times New Roman" pitchFamily="18" charset="0"/>
              </a:rPr>
              <a:t>下发服务</a:t>
            </a:r>
            <a:r>
              <a:rPr lang="zh-CN" altLang="en-US" sz="1400" dirty="0" smtClean="0">
                <a:sym typeface="Times New Roman" pitchFamily="18" charset="0"/>
              </a:rPr>
              <a:t>，并提供</a:t>
            </a:r>
            <a:r>
              <a:rPr lang="en-US" altLang="zh-CN" sz="1400" dirty="0" smtClean="0">
                <a:sym typeface="Times New Roman" pitchFamily="18" charset="0"/>
              </a:rPr>
              <a:t>DNS</a:t>
            </a:r>
            <a:r>
              <a:rPr lang="zh-CN" altLang="en-US" sz="1400" dirty="0" smtClean="0">
                <a:sym typeface="Times New Roman" pitchFamily="18" charset="0"/>
              </a:rPr>
              <a:t>地址（主</a:t>
            </a:r>
            <a:r>
              <a:rPr lang="en-US" altLang="zh-CN" sz="1400" dirty="0" smtClean="0">
                <a:sym typeface="Times New Roman" pitchFamily="18" charset="0"/>
              </a:rPr>
              <a:t>/</a:t>
            </a:r>
            <a:r>
              <a:rPr lang="zh-CN" altLang="en-US" sz="1400" dirty="0" smtClean="0">
                <a:sym typeface="Times New Roman" pitchFamily="18" charset="0"/>
              </a:rPr>
              <a:t>备）。</a:t>
            </a:r>
            <a:endParaRPr lang="en-US" altLang="zh-CN" sz="1400" dirty="0" smtClean="0">
              <a:sym typeface="Times New Roman" pitchFamily="18" charset="0"/>
            </a:endParaRPr>
          </a:p>
        </p:txBody>
      </p:sp>
      <p:sp>
        <p:nvSpPr>
          <p:cNvPr id="168" name="五边形 167"/>
          <p:cNvSpPr/>
          <p:nvPr/>
        </p:nvSpPr>
        <p:spPr>
          <a:xfrm>
            <a:off x="179512" y="5809804"/>
            <a:ext cx="1528763" cy="439737"/>
          </a:xfrm>
          <a:prstGeom prst="homePlate">
            <a:avLst>
              <a:gd name="adj" fmla="val 2161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8" tIns="45684" rIns="91368" bIns="45684" anchor="ctr"/>
          <a:lstStyle/>
          <a:p>
            <a:pPr marL="285524" indent="-285524" eaLnBrk="0" hangingPunct="0">
              <a:buFont typeface="Wingdings" pitchFamily="2" charset="2"/>
              <a:buChar char="l"/>
              <a:defRPr/>
            </a:pPr>
            <a:r>
              <a:rPr lang="zh-CN" altLang="en-US" sz="1600" b="1" dirty="0" smtClean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业务流程</a:t>
            </a:r>
            <a:endParaRPr lang="zh-CN" altLang="en-US" sz="1600" b="1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9" name="Text Box 15"/>
          <p:cNvSpPr txBox="1">
            <a:spLocks noChangeArrowheads="1"/>
          </p:cNvSpPr>
          <p:nvPr/>
        </p:nvSpPr>
        <p:spPr bwMode="auto">
          <a:xfrm>
            <a:off x="411286" y="6300609"/>
            <a:ext cx="86607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2F4D71">
                <a:alpha val="50000"/>
              </a:srgbClr>
            </a:prstShdw>
          </a:effec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buFont typeface="Arial" charset="0"/>
              <a:buNone/>
            </a:pPr>
            <a:r>
              <a:rPr lang="en-US" altLang="zh-CN" sz="1600" dirty="0">
                <a:sym typeface="Times New Roman" pitchFamily="18" charset="0"/>
              </a:rPr>
              <a:t>『M2M</a:t>
            </a:r>
            <a:r>
              <a:rPr lang="zh-CN" altLang="en-US" sz="1600" dirty="0">
                <a:sym typeface="Times New Roman" pitchFamily="18" charset="0"/>
              </a:rPr>
              <a:t>终端</a:t>
            </a:r>
            <a:r>
              <a:rPr lang="en-US" altLang="zh-CN" sz="1600" dirty="0">
                <a:sym typeface="Times New Roman" pitchFamily="18" charset="0"/>
              </a:rPr>
              <a:t>』</a:t>
            </a:r>
            <a:r>
              <a:rPr lang="zh-CN" altLang="en-US" sz="1600" dirty="0">
                <a:sym typeface="Times New Roman" pitchFamily="18" charset="0"/>
              </a:rPr>
              <a:t>→</a:t>
            </a:r>
            <a:r>
              <a:rPr lang="en-US" altLang="zh-CN" sz="1600" dirty="0">
                <a:sym typeface="Times New Roman" pitchFamily="18" charset="0"/>
              </a:rPr>
              <a:t> 『</a:t>
            </a:r>
            <a:r>
              <a:rPr lang="zh-CN" altLang="en-US" sz="1600" dirty="0">
                <a:sym typeface="Times New Roman" pitchFamily="18" charset="0"/>
              </a:rPr>
              <a:t>联通移动网络</a:t>
            </a:r>
            <a:r>
              <a:rPr lang="en-US" altLang="zh-CN" sz="1600" dirty="0">
                <a:sym typeface="Times New Roman" pitchFamily="18" charset="0"/>
              </a:rPr>
              <a:t>』</a:t>
            </a:r>
            <a:r>
              <a:rPr lang="zh-CN" altLang="en-US" sz="1600" dirty="0">
                <a:sym typeface="Times New Roman" pitchFamily="18" charset="0"/>
              </a:rPr>
              <a:t> →</a:t>
            </a:r>
            <a:r>
              <a:rPr lang="en-US" altLang="zh-CN" sz="1600" dirty="0">
                <a:sym typeface="Times New Roman" pitchFamily="18" charset="0"/>
              </a:rPr>
              <a:t> 『</a:t>
            </a:r>
            <a:r>
              <a:rPr lang="zh-CN" altLang="en-US" sz="1600" dirty="0">
                <a:sym typeface="Times New Roman" pitchFamily="18" charset="0"/>
              </a:rPr>
              <a:t>物联网专用网元</a:t>
            </a:r>
            <a:r>
              <a:rPr lang="en-US" altLang="zh-CN" sz="1600" dirty="0">
                <a:sym typeface="Times New Roman" pitchFamily="18" charset="0"/>
              </a:rPr>
              <a:t>』</a:t>
            </a:r>
            <a:r>
              <a:rPr lang="zh-CN" altLang="en-US" sz="1600" dirty="0">
                <a:sym typeface="Times New Roman" pitchFamily="18" charset="0"/>
              </a:rPr>
              <a:t> →</a:t>
            </a:r>
            <a:r>
              <a:rPr lang="en-US" altLang="zh-CN" sz="1600" dirty="0">
                <a:sym typeface="Times New Roman" pitchFamily="18" charset="0"/>
              </a:rPr>
              <a:t> </a:t>
            </a:r>
            <a:r>
              <a:rPr lang="en-US" altLang="zh-CN" sz="1600" dirty="0" smtClean="0">
                <a:sym typeface="Times New Roman" pitchFamily="18" charset="0"/>
              </a:rPr>
              <a:t>『APN</a:t>
            </a:r>
            <a:r>
              <a:rPr lang="zh-CN" altLang="en-US" sz="1600" dirty="0" smtClean="0">
                <a:sym typeface="Times New Roman" pitchFamily="18" charset="0"/>
              </a:rPr>
              <a:t>专线</a:t>
            </a:r>
            <a:r>
              <a:rPr lang="en-US" altLang="zh-CN" sz="1600" dirty="0">
                <a:sym typeface="Times New Roman" pitchFamily="18" charset="0"/>
              </a:rPr>
              <a:t>』</a:t>
            </a:r>
            <a:r>
              <a:rPr lang="zh-CN" altLang="en-US" sz="1600" dirty="0">
                <a:sym typeface="Times New Roman" pitchFamily="18" charset="0"/>
              </a:rPr>
              <a:t> →</a:t>
            </a:r>
            <a:r>
              <a:rPr lang="en-US" altLang="zh-CN" sz="1600" dirty="0">
                <a:sym typeface="Times New Roman" pitchFamily="18" charset="0"/>
              </a:rPr>
              <a:t> </a:t>
            </a:r>
            <a:r>
              <a:rPr lang="en-US" altLang="zh-CN" sz="1600" dirty="0" smtClean="0">
                <a:sym typeface="Times New Roman" pitchFamily="18" charset="0"/>
              </a:rPr>
              <a:t>『</a:t>
            </a:r>
            <a:r>
              <a:rPr lang="zh-CN" altLang="en-US" sz="1600" dirty="0" smtClean="0">
                <a:sym typeface="Times New Roman" pitchFamily="18" charset="0"/>
              </a:rPr>
              <a:t>防火墙</a:t>
            </a:r>
            <a:r>
              <a:rPr lang="en-US" altLang="zh-CN" sz="1600" dirty="0" smtClean="0">
                <a:sym typeface="Times New Roman" pitchFamily="18" charset="0"/>
              </a:rPr>
              <a:t>』</a:t>
            </a:r>
            <a:r>
              <a:rPr lang="zh-CN" altLang="en-US" sz="1600" dirty="0" smtClean="0">
                <a:sym typeface="Times New Roman" pitchFamily="18" charset="0"/>
              </a:rPr>
              <a:t> → </a:t>
            </a:r>
            <a:r>
              <a:rPr lang="en-US" altLang="zh-CN" sz="1600" dirty="0" smtClean="0">
                <a:sym typeface="Times New Roman" pitchFamily="18" charset="0"/>
              </a:rPr>
              <a:t>『</a:t>
            </a:r>
            <a:r>
              <a:rPr lang="zh-CN" altLang="en-US" sz="1600" dirty="0">
                <a:sym typeface="Times New Roman" pitchFamily="18" charset="0"/>
              </a:rPr>
              <a:t>互联网专线</a:t>
            </a:r>
            <a:r>
              <a:rPr lang="en-US" altLang="zh-CN" sz="1600" dirty="0">
                <a:sym typeface="Times New Roman" pitchFamily="18" charset="0"/>
              </a:rPr>
              <a:t>』</a:t>
            </a:r>
            <a:r>
              <a:rPr lang="zh-CN" altLang="en-US" sz="1600" dirty="0">
                <a:sym typeface="Times New Roman" pitchFamily="18" charset="0"/>
              </a:rPr>
              <a:t> →</a:t>
            </a:r>
            <a:r>
              <a:rPr lang="en-US" altLang="zh-CN" sz="1600" dirty="0">
                <a:sym typeface="Times New Roman" pitchFamily="18" charset="0"/>
              </a:rPr>
              <a:t> 『</a:t>
            </a:r>
            <a:r>
              <a:rPr lang="zh-CN" altLang="en-US" sz="1600" dirty="0">
                <a:sym typeface="Times New Roman" pitchFamily="18" charset="0"/>
              </a:rPr>
              <a:t>互联网</a:t>
            </a:r>
            <a:r>
              <a:rPr lang="en-US" altLang="zh-CN" sz="1600" dirty="0">
                <a:sym typeface="Times New Roman" pitchFamily="18" charset="0"/>
              </a:rPr>
              <a:t>』</a:t>
            </a:r>
            <a:r>
              <a:rPr lang="zh-CN" altLang="en-US" sz="1600" dirty="0">
                <a:sym typeface="Times New Roman" pitchFamily="18" charset="0"/>
              </a:rPr>
              <a:t> </a:t>
            </a:r>
            <a:endParaRPr lang="en-US" altLang="zh-CN" sz="1600" dirty="0">
              <a:sym typeface="Times New Roman" pitchFamily="18" charset="0"/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5796136" y="1556792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200" dirty="0">
                <a:latin typeface="Times New Roman" pitchFamily="18" charset="0"/>
              </a:rPr>
              <a:t>客户</a:t>
            </a:r>
            <a:r>
              <a:rPr lang="zh-CN" altLang="en-US" sz="1200" dirty="0" smtClean="0">
                <a:latin typeface="Times New Roman" pitchFamily="18" charset="0"/>
              </a:rPr>
              <a:t>路由器</a:t>
            </a:r>
            <a:endParaRPr lang="zh-CN" altLang="en-US" sz="1200" dirty="0">
              <a:latin typeface="Times New Roman" pitchFamily="18" charset="0"/>
            </a:endParaRPr>
          </a:p>
        </p:txBody>
      </p:sp>
      <p:pic>
        <p:nvPicPr>
          <p:cNvPr id="143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24128" y="1844824"/>
            <a:ext cx="613024" cy="306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4" name="Object 24"/>
          <p:cNvGraphicFramePr>
            <a:graphicFrameLocks noChangeAspect="1"/>
          </p:cNvGraphicFramePr>
          <p:nvPr/>
        </p:nvGraphicFramePr>
        <p:xfrm>
          <a:off x="7535444" y="1268760"/>
          <a:ext cx="1357036" cy="796973"/>
        </p:xfrm>
        <a:graphic>
          <a:graphicData uri="http://schemas.openxmlformats.org/presentationml/2006/ole">
            <p:oleObj spid="_x0000_s8212" name="CorelDRAW" r:id="rId11" imgW="3846576" imgH="2566416" progId="">
              <p:embed/>
            </p:oleObj>
          </a:graphicData>
        </a:graphic>
      </p:graphicFrame>
      <p:sp>
        <p:nvSpPr>
          <p:cNvPr id="145" name="Text Box 755"/>
          <p:cNvSpPr txBox="1">
            <a:spLocks noChangeArrowheads="1"/>
          </p:cNvSpPr>
          <p:nvPr/>
        </p:nvSpPr>
        <p:spPr bwMode="auto">
          <a:xfrm>
            <a:off x="7884368" y="1556792"/>
            <a:ext cx="771973" cy="34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Arial" charset="0"/>
              <a:buNone/>
            </a:pPr>
            <a:r>
              <a:rPr lang="zh-CN" altLang="en-US" sz="1400" b="1" dirty="0">
                <a:solidFill>
                  <a:srgbClr val="0070C0"/>
                </a:solidFill>
                <a:latin typeface="Times New Roman" pitchFamily="18" charset="0"/>
              </a:rPr>
              <a:t>互联网</a:t>
            </a:r>
          </a:p>
        </p:txBody>
      </p:sp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228184" y="2276872"/>
            <a:ext cx="1028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" name="TextBox 68"/>
          <p:cNvSpPr txBox="1"/>
          <p:nvPr/>
        </p:nvSpPr>
        <p:spPr>
          <a:xfrm>
            <a:off x="6444208" y="1844824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200" dirty="0" smtClean="0">
                <a:latin typeface="Times New Roman" pitchFamily="18" charset="0"/>
              </a:rPr>
              <a:t>互联网专线</a:t>
            </a:r>
            <a:endParaRPr lang="zh-CN" altLang="en-US" sz="1200" dirty="0">
              <a:latin typeface="Times New Roman" pitchFamily="18" charset="0"/>
            </a:endParaRPr>
          </a:p>
        </p:txBody>
      </p:sp>
      <p:grpSp>
        <p:nvGrpSpPr>
          <p:cNvPr id="70" name="组合 69"/>
          <p:cNvGrpSpPr/>
          <p:nvPr/>
        </p:nvGrpSpPr>
        <p:grpSpPr>
          <a:xfrm>
            <a:off x="6030640" y="908720"/>
            <a:ext cx="1311571" cy="936104"/>
            <a:chOff x="4302448" y="2204864"/>
            <a:chExt cx="1311571" cy="936104"/>
          </a:xfrm>
        </p:grpSpPr>
        <p:pic>
          <p:nvPicPr>
            <p:cNvPr id="71" name="Picture 3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4860032" y="2204864"/>
              <a:ext cx="613024" cy="306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2" name="直接连接符 71"/>
            <p:cNvCxnSpPr>
              <a:stCxn id="143" idx="0"/>
            </p:cNvCxnSpPr>
            <p:nvPr/>
          </p:nvCxnSpPr>
          <p:spPr>
            <a:xfrm flipV="1">
              <a:off x="4302448" y="2276872"/>
              <a:ext cx="845616" cy="8640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Box 72"/>
            <p:cNvSpPr txBox="1"/>
            <p:nvPr/>
          </p:nvSpPr>
          <p:spPr>
            <a:xfrm>
              <a:off x="4716016" y="2492896"/>
              <a:ext cx="8980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200" b="1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防火墙</a:t>
              </a:r>
              <a:r>
                <a:rPr lang="en-US" altLang="zh-CN" sz="1200" b="1" dirty="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rPr>
                <a:t>FW</a:t>
              </a:r>
              <a:endParaRPr lang="zh-CN" altLang="en-US" sz="1200" b="1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组网方式比较</a:t>
            </a:r>
            <a:endParaRPr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36486527"/>
              </p:ext>
            </p:extLst>
          </p:nvPr>
        </p:nvGraphicFramePr>
        <p:xfrm>
          <a:off x="179512" y="692697"/>
          <a:ext cx="8820474" cy="5715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  <a:gridCol w="1080120"/>
                <a:gridCol w="1512168"/>
                <a:gridCol w="1656184"/>
                <a:gridCol w="1872208"/>
                <a:gridCol w="1691682"/>
              </a:tblGrid>
              <a:tr h="661516">
                <a:tc>
                  <a:txBody>
                    <a:bodyPr/>
                    <a:lstStyle/>
                    <a:p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公网接入－共享</a:t>
                      </a:r>
                      <a:r>
                        <a:rPr lang="en-US" altLang="zh-CN" sz="1400" dirty="0" smtClean="0"/>
                        <a:t>APN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公网接入－独享</a:t>
                      </a:r>
                      <a:r>
                        <a:rPr lang="en-US" altLang="zh-CN" sz="1400" dirty="0" smtClean="0"/>
                        <a:t>APN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公网接入－访问内网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专线接入－访问内网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专线接入－访问公网</a:t>
                      </a:r>
                      <a:endParaRPr lang="zh-CN" altLang="en-US" sz="1400" dirty="0"/>
                    </a:p>
                  </a:txBody>
                  <a:tcPr/>
                </a:tc>
              </a:tr>
              <a:tr h="661516"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APN</a:t>
                      </a:r>
                      <a:r>
                        <a:rPr lang="zh-CN" altLang="en-US" sz="1400" dirty="0" smtClean="0"/>
                        <a:t>类型</a:t>
                      </a:r>
                      <a:endParaRPr lang="zh-CN" altLang="en-US" sz="14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通用</a:t>
                      </a:r>
                      <a:r>
                        <a:rPr lang="en-US" altLang="zh-CN" sz="1400" dirty="0" smtClean="0"/>
                        <a:t>APN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专用</a:t>
                      </a:r>
                      <a:r>
                        <a:rPr lang="en-US" altLang="zh-CN" sz="1400" dirty="0" smtClean="0"/>
                        <a:t>APN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dirty="0" smtClean="0"/>
                        <a:t>专用</a:t>
                      </a:r>
                      <a:r>
                        <a:rPr lang="en-US" altLang="zh-CN" sz="1400" dirty="0" smtClean="0"/>
                        <a:t>APN</a:t>
                      </a:r>
                      <a:endParaRPr lang="zh-CN" altLang="en-US" sz="1400" dirty="0" smtClean="0"/>
                    </a:p>
                    <a:p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dirty="0" smtClean="0"/>
                        <a:t>专用</a:t>
                      </a:r>
                      <a:r>
                        <a:rPr lang="en-US" altLang="zh-CN" sz="1400" dirty="0" smtClean="0"/>
                        <a:t>APN</a:t>
                      </a:r>
                      <a:endParaRPr lang="zh-CN" altLang="en-US" sz="1400" dirty="0" smtClean="0"/>
                    </a:p>
                    <a:p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dirty="0" smtClean="0"/>
                        <a:t>专用</a:t>
                      </a:r>
                      <a:r>
                        <a:rPr lang="en-US" altLang="zh-CN" sz="1400" dirty="0" smtClean="0"/>
                        <a:t>APN</a:t>
                      </a:r>
                      <a:endParaRPr lang="zh-CN" altLang="en-US" sz="1400" dirty="0" smtClean="0"/>
                    </a:p>
                    <a:p>
                      <a:endParaRPr lang="zh-CN" altLang="en-US" sz="1400" dirty="0"/>
                    </a:p>
                  </a:txBody>
                  <a:tcPr/>
                </a:tc>
              </a:tr>
              <a:tr h="661516"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访问网络</a:t>
                      </a:r>
                      <a:endParaRPr lang="zh-CN" altLang="en-US" sz="14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公网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公网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内网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内网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公网</a:t>
                      </a:r>
                      <a:endParaRPr lang="zh-CN" altLang="en-US" sz="1400" dirty="0"/>
                    </a:p>
                  </a:txBody>
                  <a:tcPr/>
                </a:tc>
              </a:tr>
              <a:tr h="661516"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IP</a:t>
                      </a:r>
                      <a:r>
                        <a:rPr lang="zh-CN" altLang="en-US" sz="1400" dirty="0" smtClean="0"/>
                        <a:t>地址</a:t>
                      </a:r>
                      <a:endParaRPr lang="zh-CN" altLang="en-US" sz="14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动态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动态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动态</a:t>
                      </a:r>
                      <a:r>
                        <a:rPr lang="en-US" altLang="zh-CN" sz="1400" dirty="0" smtClean="0"/>
                        <a:t>/</a:t>
                      </a:r>
                      <a:r>
                        <a:rPr lang="zh-CN" altLang="en-US" sz="1400" dirty="0" smtClean="0"/>
                        <a:t>静态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动态</a:t>
                      </a:r>
                      <a:r>
                        <a:rPr lang="en-US" altLang="zh-CN" sz="1400" dirty="0" smtClean="0"/>
                        <a:t>/</a:t>
                      </a:r>
                      <a:r>
                        <a:rPr lang="zh-CN" altLang="en-US" sz="1400" dirty="0" smtClean="0"/>
                        <a:t>静态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动态</a:t>
                      </a:r>
                      <a:r>
                        <a:rPr lang="en-US" altLang="zh-CN" sz="1400" dirty="0" smtClean="0"/>
                        <a:t>/</a:t>
                      </a:r>
                      <a:r>
                        <a:rPr lang="zh-CN" altLang="en-US" sz="1400" dirty="0" smtClean="0"/>
                        <a:t>静态</a:t>
                      </a:r>
                      <a:endParaRPr lang="zh-CN" altLang="en-US" sz="1400" dirty="0"/>
                    </a:p>
                  </a:txBody>
                  <a:tcPr/>
                </a:tc>
              </a:tr>
              <a:tr h="877825"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适应场合</a:t>
                      </a:r>
                      <a:endParaRPr lang="zh-CN" altLang="en-US" sz="14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普通上网，绝大多数场合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上网行为管理，局端统一管理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长途客户，低成本，对安全性要求低，通过公网隧道访问企业内网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安全性要求高，访问专线内网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客户自主个性化上网行为管理，</a:t>
                      </a:r>
                      <a:r>
                        <a:rPr lang="zh-CN" altLang="en-US" sz="1400" dirty="0" smtClean="0">
                          <a:solidFill>
                            <a:srgbClr val="FF0000"/>
                          </a:solidFill>
                        </a:rPr>
                        <a:t>有维护能力和安全承诺</a:t>
                      </a:r>
                      <a:endParaRPr lang="zh-CN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79607"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额外设备</a:t>
                      </a:r>
                      <a:endParaRPr lang="zh-CN" altLang="en-US" sz="14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无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无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无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MSTP</a:t>
                      </a:r>
                      <a:r>
                        <a:rPr lang="zh-CN" altLang="en-US" sz="1400" dirty="0" smtClean="0"/>
                        <a:t>专线</a:t>
                      </a:r>
                      <a:r>
                        <a:rPr lang="en-US" altLang="zh-CN" sz="1400" dirty="0" smtClean="0"/>
                        <a:t>+</a:t>
                      </a:r>
                      <a:r>
                        <a:rPr lang="zh-CN" altLang="en-US" sz="1400" dirty="0" smtClean="0"/>
                        <a:t>内网设备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MSTP</a:t>
                      </a:r>
                      <a:r>
                        <a:rPr lang="zh-CN" altLang="en-US" sz="1400" dirty="0" smtClean="0"/>
                        <a:t>专线</a:t>
                      </a:r>
                      <a:r>
                        <a:rPr lang="en-US" altLang="zh-CN" sz="1400" dirty="0" smtClean="0"/>
                        <a:t>+</a:t>
                      </a:r>
                      <a:r>
                        <a:rPr lang="zh-CN" altLang="en-US" sz="1400" dirty="0" smtClean="0"/>
                        <a:t>互联网专线</a:t>
                      </a:r>
                      <a:r>
                        <a:rPr lang="en-US" altLang="zh-CN" sz="1400" dirty="0" smtClean="0"/>
                        <a:t>+</a:t>
                      </a:r>
                      <a:r>
                        <a:rPr lang="zh-CN" altLang="en-US" sz="1400" dirty="0" smtClean="0"/>
                        <a:t>上网行为设备等</a:t>
                      </a:r>
                      <a:endParaRPr lang="zh-CN" altLang="en-US" sz="1400" dirty="0"/>
                    </a:p>
                  </a:txBody>
                  <a:tcPr/>
                </a:tc>
              </a:tr>
              <a:tr h="679607"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支持</a:t>
                      </a:r>
                      <a:endParaRPr lang="zh-CN" altLang="en-US" sz="14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支持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>
                          <a:solidFill>
                            <a:srgbClr val="FF0000"/>
                          </a:solidFill>
                        </a:rPr>
                        <a:t>暂不</a:t>
                      </a:r>
                      <a:r>
                        <a:rPr lang="zh-CN" altLang="en-US" sz="1400" baseline="0" dirty="0" smtClean="0">
                          <a:solidFill>
                            <a:srgbClr val="FF0000"/>
                          </a:solidFill>
                        </a:rPr>
                        <a:t> 支持，</a:t>
                      </a:r>
                      <a:r>
                        <a:rPr lang="en-US" altLang="zh-CN" sz="1400" baseline="0" dirty="0" smtClean="0"/>
                        <a:t>2016</a:t>
                      </a:r>
                      <a:r>
                        <a:rPr lang="zh-CN" altLang="en-US" sz="1400" baseline="0" dirty="0" smtClean="0"/>
                        <a:t>年</a:t>
                      </a:r>
                      <a:r>
                        <a:rPr lang="en-US" altLang="zh-CN" sz="1400" baseline="0" dirty="0" smtClean="0"/>
                        <a:t>6</a:t>
                      </a:r>
                      <a:r>
                        <a:rPr lang="zh-CN" altLang="en-US" sz="1400" baseline="0" dirty="0" smtClean="0"/>
                        <a:t>月二期</a:t>
                      </a:r>
                      <a:r>
                        <a:rPr lang="en-US" altLang="zh-CN" sz="1400" baseline="0" dirty="0" smtClean="0"/>
                        <a:t>PCRF</a:t>
                      </a:r>
                      <a:r>
                        <a:rPr lang="zh-CN" altLang="en-US" sz="1400" baseline="0" dirty="0" smtClean="0"/>
                        <a:t>工程上线后支持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支持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支持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支持，但需总部批准，一事一议。</a:t>
                      </a:r>
                      <a:endParaRPr lang="zh-CN" altLang="en-US" sz="1400" dirty="0"/>
                    </a:p>
                  </a:txBody>
                  <a:tcPr/>
                </a:tc>
              </a:tr>
              <a:tr h="661516"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终端直接互访</a:t>
                      </a:r>
                      <a:endParaRPr lang="zh-CN" altLang="en-US" sz="14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dirty="0" smtClean="0"/>
                        <a:t>不支持</a:t>
                      </a:r>
                      <a:endParaRPr lang="zh-CN" altLang="zh-CN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400" dirty="0" smtClean="0"/>
                        <a:t>不支持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dirty="0" smtClean="0"/>
                        <a:t>不支持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dirty="0" smtClean="0"/>
                        <a:t>不支持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dirty="0" smtClean="0"/>
                        <a:t>不支持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/>
          </a:p>
          <a:p>
            <a:pPr algn="ctr">
              <a:buNone/>
            </a:pPr>
            <a:r>
              <a:rPr lang="zh-CN" altLang="en-US" sz="6600" dirty="0" smtClean="0">
                <a:solidFill>
                  <a:srgbClr val="FF0000"/>
                </a:solidFill>
              </a:rPr>
              <a:t>谢   谢！</a:t>
            </a:r>
            <a:endParaRPr lang="zh-CN" alt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1034</Words>
  <Application>Microsoft Office PowerPoint</Application>
  <PresentationFormat>全屏显示(4:3)</PresentationFormat>
  <Paragraphs>140</Paragraphs>
  <Slides>9</Slides>
  <Notes>3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1" baseType="lpstr">
      <vt:lpstr>Office 主题</vt:lpstr>
      <vt:lpstr>CorelDRAW</vt:lpstr>
      <vt:lpstr>幻灯片 1</vt:lpstr>
      <vt:lpstr>组网方式</vt:lpstr>
      <vt:lpstr>幻灯片 3</vt:lpstr>
      <vt:lpstr>幻灯片 4</vt:lpstr>
      <vt:lpstr>幻灯片 5</vt:lpstr>
      <vt:lpstr>幻灯片 6</vt:lpstr>
      <vt:lpstr>幻灯片 7</vt:lpstr>
      <vt:lpstr>组网方式比较</vt:lpstr>
      <vt:lpstr>幻灯片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张伟高</dc:creator>
  <cp:lastModifiedBy>张小平</cp:lastModifiedBy>
  <cp:revision>22</cp:revision>
  <dcterms:created xsi:type="dcterms:W3CDTF">2015-10-26T07:47:03Z</dcterms:created>
  <dcterms:modified xsi:type="dcterms:W3CDTF">2015-10-27T09:20:51Z</dcterms:modified>
</cp:coreProperties>
</file>