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0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21" r:id="rId15"/>
    <p:sldId id="319" r:id="rId16"/>
    <p:sldId id="308" r:id="rId17"/>
    <p:sldId id="265" r:id="rId18"/>
  </p:sldIdLst>
  <p:sldSz cx="12204700" cy="6859588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46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89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33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786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23312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3267974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812637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4357299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4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4" autoAdjust="0"/>
    <p:restoredTop sz="96552" autoAdjust="0"/>
  </p:normalViewPr>
  <p:slideViewPr>
    <p:cSldViewPr>
      <p:cViewPr>
        <p:scale>
          <a:sx n="77" d="100"/>
          <a:sy n="77" d="100"/>
        </p:scale>
        <p:origin x="-276" y="72"/>
      </p:cViewPr>
      <p:guideLst>
        <p:guide orient="horz" pos="2161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1620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0E44AF-0D8D-4B66-BECC-4D5B9292E151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C35A87-E971-49BF-8F02-A5CE2B85C7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3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119A08-1D2F-470C-8FD3-E69459F4B57D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004EB-C740-4F3D-A864-243FCB14D1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6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93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98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864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3312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7974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2637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7299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4"/>
          <p:cNvSpPr txBox="1">
            <a:spLocks/>
          </p:cNvSpPr>
          <p:nvPr userDrawn="1"/>
        </p:nvSpPr>
        <p:spPr>
          <a:xfrm>
            <a:off x="239599" y="6434041"/>
            <a:ext cx="4228870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</a:t>
            </a:r>
            <a:r>
              <a:rPr lang="zh-CN" altLang="en-US" sz="130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企业定制课程</a:t>
            </a:r>
            <a:r>
              <a:rPr lang="zh-CN" altLang="en-US" sz="1300" baseline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5" name="组合 19"/>
          <p:cNvGrpSpPr>
            <a:grpSpLocks/>
          </p:cNvGrpSpPr>
          <p:nvPr userDrawn="1"/>
        </p:nvGrpSpPr>
        <p:grpSpPr bwMode="auto">
          <a:xfrm>
            <a:off x="0" y="6238758"/>
            <a:ext cx="12204700" cy="273832"/>
            <a:chOff x="0" y="6237927"/>
            <a:chExt cx="9144000" cy="272911"/>
          </a:xfrm>
        </p:grpSpPr>
        <p:cxnSp>
          <p:nvCxnSpPr>
            <p:cNvPr id="6" name="直接连接符 5"/>
            <p:cNvCxnSpPr>
              <a:endCxn id="7" idx="1"/>
            </p:cNvCxnSpPr>
            <p:nvPr userDrawn="1"/>
          </p:nvCxnSpPr>
          <p:spPr>
            <a:xfrm flipV="1">
              <a:off x="0" y="6374383"/>
              <a:ext cx="32758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7" idx="3"/>
            </p:cNvCxnSpPr>
            <p:nvPr userDrawn="1"/>
          </p:nvCxnSpPr>
          <p:spPr>
            <a:xfrm>
              <a:off x="5826944" y="6374383"/>
              <a:ext cx="33170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 userDrawn="1"/>
          </p:nvSpPr>
          <p:spPr>
            <a:xfrm>
              <a:off x="3275856" y="6237927"/>
              <a:ext cx="2551088" cy="2729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929613"/>
            <a:ext cx="10373995" cy="928910"/>
          </a:xfrm>
        </p:spPr>
        <p:txBody>
          <a:bodyPr>
            <a:normAutofit/>
          </a:bodyPr>
          <a:lstStyle>
            <a:lvl1pPr algn="l">
              <a:defRPr sz="4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5353" y="3887100"/>
            <a:ext cx="8543290" cy="685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sym typeface="Wingdings" pitchFamily="2" charset="2"/>
              </a:defRPr>
            </a:lvl1pPr>
            <a:lvl2pPr marL="544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altLang="zh-CN" dirty="0" smtClean="0"/>
          </a:p>
        </p:txBody>
      </p:sp>
      <p:pic>
        <p:nvPicPr>
          <p:cNvPr id="5017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42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742" y="405458"/>
            <a:ext cx="8279325" cy="57606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C9F260F8-0F8D-4271-AB2B-8487BB54F279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FFADEFA4-4608-418A-84AC-D4C3F38BFDE0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669564"/>
            <a:ext cx="12204700" cy="6018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29363" y="1703784"/>
            <a:ext cx="652508" cy="611329"/>
          </a:xfrm>
          <a:prstGeom prst="rect">
            <a:avLst/>
          </a:prstGeom>
          <a:solidFill>
            <a:schemeClr val="accent4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" name="页脚占位符 4"/>
          <p:cNvSpPr txBox="1">
            <a:spLocks/>
          </p:cNvSpPr>
          <p:nvPr userDrawn="1"/>
        </p:nvSpPr>
        <p:spPr>
          <a:xfrm>
            <a:off x="610235" y="6434041"/>
            <a:ext cx="4443274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DATAGURU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专业数据分析网站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57734" y="1197546"/>
            <a:ext cx="864096" cy="828867"/>
          </a:xfrm>
          <a:prstGeom prst="rect">
            <a:avLst/>
          </a:prstGeom>
          <a:solidFill>
            <a:schemeClr val="accent4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892153" y="2107102"/>
            <a:ext cx="5339556" cy="1541157"/>
          </a:xfrm>
          <a:prstGeom prst="rect">
            <a:avLst/>
          </a:prstGeom>
          <a:noFill/>
        </p:spPr>
        <p:txBody>
          <a:bodyPr lIns="108932" tIns="54466" rIns="108932" bIns="54466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3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Thanks</a:t>
            </a:r>
            <a:endParaRPr lang="zh-CN" altLang="en-US" sz="93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179012" y="3581432"/>
            <a:ext cx="2517159" cy="771715"/>
          </a:xfrm>
          <a:prstGeom prst="rect">
            <a:avLst/>
          </a:prstGeom>
          <a:noFill/>
        </p:spPr>
        <p:txBody>
          <a:bodyPr wrap="none" lIns="108932" tIns="54466" rIns="108932" bIns="54466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FAQ</a:t>
            </a:r>
            <a:r>
              <a:rPr lang="zh-CN" altLang="en-US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时间</a:t>
            </a:r>
            <a:endParaRPr lang="en-US" altLang="zh-CN" sz="4300" dirty="0">
              <a:solidFill>
                <a:schemeClr val="bg1"/>
              </a:solidFill>
              <a:latin typeface="Arial Black" pitchFamily="34" charset="0"/>
              <a:ea typeface="+mn-ea"/>
            </a:endParaRPr>
          </a:p>
        </p:txBody>
      </p:sp>
      <p:pic>
        <p:nvPicPr>
          <p:cNvPr id="4505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686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占位符 1"/>
          <p:cNvSpPr>
            <a:spLocks noGrp="1"/>
          </p:cNvSpPr>
          <p:nvPr>
            <p:ph type="title"/>
          </p:nvPr>
        </p:nvSpPr>
        <p:spPr bwMode="auto">
          <a:xfrm>
            <a:off x="629742" y="405458"/>
            <a:ext cx="82793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205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10235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13718" y="1053530"/>
            <a:ext cx="11251208" cy="1587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页脚占位符 4"/>
          <p:cNvSpPr txBox="1">
            <a:spLocks/>
          </p:cNvSpPr>
          <p:nvPr userDrawn="1"/>
        </p:nvSpPr>
        <p:spPr>
          <a:xfrm>
            <a:off x="239598" y="6434041"/>
            <a:ext cx="4324981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 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85726" y="405458"/>
            <a:ext cx="118690" cy="49907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grpSp>
        <p:nvGrpSpPr>
          <p:cNvPr id="2059" name="组合 18"/>
          <p:cNvGrpSpPr>
            <a:grpSpLocks/>
          </p:cNvGrpSpPr>
          <p:nvPr userDrawn="1"/>
        </p:nvGrpSpPr>
        <p:grpSpPr bwMode="auto">
          <a:xfrm>
            <a:off x="0" y="6238756"/>
            <a:ext cx="12204700" cy="288099"/>
            <a:chOff x="0" y="6237942"/>
            <a:chExt cx="9144000" cy="287130"/>
          </a:xfrm>
        </p:grpSpPr>
        <p:cxnSp>
          <p:nvCxnSpPr>
            <p:cNvPr id="20" name="直接连接符 19"/>
            <p:cNvCxnSpPr>
              <a:endCxn id="27" idx="1"/>
            </p:cNvCxnSpPr>
            <p:nvPr userDrawn="1"/>
          </p:nvCxnSpPr>
          <p:spPr>
            <a:xfrm>
              <a:off x="0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 userDrawn="1"/>
          </p:nvSpPr>
          <p:spPr>
            <a:xfrm>
              <a:off x="3347864" y="6237942"/>
              <a:ext cx="2448272" cy="2871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28" name="直接连接符 27"/>
            <p:cNvCxnSpPr>
              <a:stCxn id="27" idx="3"/>
            </p:cNvCxnSpPr>
            <p:nvPr userDrawn="1"/>
          </p:nvCxnSpPr>
          <p:spPr>
            <a:xfrm>
              <a:off x="5796136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202" name="Picture 2" descr="炼数成金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98694" y="117426"/>
            <a:ext cx="2400300" cy="102870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2" r:id="rId2"/>
    <p:sldLayoutId id="2147483723" r:id="rId3"/>
    <p:sldLayoutId id="2147483724" r:id="rId4"/>
    <p:sldLayoutId id="2147483725" r:id="rId5"/>
    <p:sldLayoutId id="214748372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544662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1089325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633987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2178649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408497" indent="-408497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4">
            <a:lumMod val="50000"/>
          </a:schemeClr>
        </a:buClr>
        <a:buFont typeface="Wingdings" pitchFamily="2" charset="2"/>
        <a:buChar char="u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885076" indent="-340414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656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6318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981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5643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0305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4968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9630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66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325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98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864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974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263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729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ctrTitle"/>
          </p:nvPr>
        </p:nvSpPr>
        <p:spPr>
          <a:xfrm>
            <a:off x="816263" y="5302437"/>
            <a:ext cx="10668285" cy="844324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dirty="0"/>
              <a:t>Spark</a:t>
            </a:r>
            <a:r>
              <a:rPr lang="zh-CN" altLang="zh-CN" dirty="0"/>
              <a:t>机器学习案例实战</a:t>
            </a:r>
            <a:r>
              <a:rPr lang="en-US" altLang="zh-CN" dirty="0"/>
              <a:t>—</a:t>
            </a:r>
            <a:r>
              <a:rPr lang="en-US" altLang="zh-CN" dirty="0" smtClean="0"/>
              <a:t>06</a:t>
            </a:r>
            <a:endParaRPr lang="zh-CN" altLang="en-US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026" name="Picture 2" descr="http://img.mp.itc.cn/upload/20160323/0912bec1a54a47ad868f54841b500eed_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14" y="1544846"/>
            <a:ext cx="5333924" cy="36004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协同</a:t>
            </a:r>
            <a:r>
              <a:rPr lang="zh-CN" altLang="en-US" dirty="0"/>
              <a:t>推荐算法实现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dirty="0"/>
              <a:t>其相似度计算实现了分布式计算，实现过程如下：</a:t>
            </a:r>
            <a:endParaRPr lang="zh-CN" altLang="en-US" sz="18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42" y="1917626"/>
            <a:ext cx="10627474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953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协同</a:t>
            </a:r>
            <a:r>
              <a:rPr lang="zh-CN" altLang="en-US" dirty="0"/>
              <a:t>推荐算法实现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053530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dirty="0" smtClean="0"/>
              <a:t>对于</a:t>
            </a:r>
            <a:r>
              <a:rPr lang="zh-CN" altLang="en-US" sz="1800" dirty="0"/>
              <a:t>欧氏相似度的计算，采用离散计算公式</a:t>
            </a:r>
            <a:r>
              <a:rPr lang="en-US" altLang="zh-CN" sz="1800" dirty="0"/>
              <a:t>d(x, y) = </a:t>
            </a:r>
            <a:r>
              <a:rPr lang="en-US" altLang="zh-CN" sz="1800" dirty="0" err="1"/>
              <a:t>sqrt</a:t>
            </a:r>
            <a:r>
              <a:rPr lang="en-US" altLang="zh-CN" sz="1800" dirty="0"/>
              <a:t>(</a:t>
            </a:r>
            <a:r>
              <a:rPr lang="el-GR" altLang="zh-CN" sz="1800" dirty="0"/>
              <a:t>Σ((</a:t>
            </a:r>
            <a:r>
              <a:rPr lang="en-US" altLang="zh-CN" sz="1800" dirty="0"/>
              <a:t>x(</a:t>
            </a:r>
            <a:r>
              <a:rPr lang="en-US" altLang="zh-CN" sz="1800" dirty="0" err="1"/>
              <a:t>i</a:t>
            </a:r>
            <a:r>
              <a:rPr lang="en-US" altLang="zh-CN" sz="1800" dirty="0"/>
              <a:t>)-y(</a:t>
            </a:r>
            <a:r>
              <a:rPr lang="en-US" altLang="zh-CN" sz="1800" dirty="0" err="1"/>
              <a:t>i</a:t>
            </a:r>
            <a:r>
              <a:rPr lang="en-US" altLang="zh-CN" sz="1800" dirty="0"/>
              <a:t>)) * (x(</a:t>
            </a:r>
            <a:r>
              <a:rPr lang="en-US" altLang="zh-CN" sz="1800" dirty="0" err="1"/>
              <a:t>i</a:t>
            </a:r>
            <a:r>
              <a:rPr lang="en-US" altLang="zh-CN" sz="1800" dirty="0"/>
              <a:t>)- y(</a:t>
            </a:r>
            <a:r>
              <a:rPr lang="en-US" altLang="zh-CN" sz="1800" dirty="0" err="1"/>
              <a:t>i</a:t>
            </a:r>
            <a:r>
              <a:rPr lang="en-US" altLang="zh-CN" sz="1800" dirty="0"/>
              <a:t>))))</a:t>
            </a:r>
            <a:r>
              <a:rPr lang="zh-CN" altLang="en-US" sz="1800" dirty="0"/>
              <a:t>。其中</a:t>
            </a:r>
            <a:r>
              <a:rPr lang="zh-CN" altLang="en-US" sz="1800" dirty="0" smtClean="0"/>
              <a:t>，</a:t>
            </a:r>
            <a:r>
              <a:rPr lang="en-US" altLang="zh-CN" sz="1800" dirty="0" err="1" smtClean="0"/>
              <a:t>i</a:t>
            </a:r>
            <a:r>
              <a:rPr lang="en-US" altLang="zh-CN" sz="1800" dirty="0" smtClean="0"/>
              <a:t> </a:t>
            </a:r>
            <a:r>
              <a:rPr lang="zh-CN" altLang="en-US" sz="1800" dirty="0"/>
              <a:t>只取</a:t>
            </a:r>
            <a:r>
              <a:rPr lang="en-US" altLang="zh-CN" sz="1800" dirty="0"/>
              <a:t>x</a:t>
            </a:r>
            <a:r>
              <a:rPr lang="zh-CN" altLang="en-US" sz="1800" dirty="0"/>
              <a:t>、</a:t>
            </a:r>
            <a:r>
              <a:rPr lang="en-US" altLang="zh-CN" sz="1800" dirty="0"/>
              <a:t>y </a:t>
            </a:r>
            <a:r>
              <a:rPr lang="zh-CN" altLang="en-US" sz="1800" dirty="0"/>
              <a:t>同现的点，未同现的点不参与相似度计算；</a:t>
            </a:r>
            <a:r>
              <a:rPr lang="en-US" altLang="zh-CN" sz="1800" dirty="0" err="1"/>
              <a:t>sim</a:t>
            </a:r>
            <a:r>
              <a:rPr lang="en-US" altLang="zh-CN" sz="1800" dirty="0"/>
              <a:t>(x, y) = m / (1 + d(x, y))</a:t>
            </a:r>
            <a:r>
              <a:rPr lang="zh-CN" altLang="en-US" sz="1800" dirty="0"/>
              <a:t>，</a:t>
            </a:r>
            <a:r>
              <a:rPr lang="en-US" altLang="zh-CN" sz="1800" dirty="0"/>
              <a:t>m </a:t>
            </a:r>
            <a:r>
              <a:rPr lang="zh-CN" altLang="en-US" sz="1800" dirty="0"/>
              <a:t>为</a:t>
            </a:r>
            <a:r>
              <a:rPr lang="en-US" altLang="zh-CN" sz="1800" dirty="0"/>
              <a:t>x</a:t>
            </a:r>
            <a:r>
              <a:rPr lang="zh-CN" altLang="en-US" sz="1800" dirty="0"/>
              <a:t>、</a:t>
            </a:r>
            <a:r>
              <a:rPr lang="en-US" altLang="zh-CN" sz="1800" dirty="0"/>
              <a:t>y </a:t>
            </a:r>
            <a:r>
              <a:rPr lang="zh-CN" altLang="en-US" sz="1800" dirty="0" smtClean="0"/>
              <a:t>重叠数，同现次数</a:t>
            </a:r>
            <a:endParaRPr lang="zh-CN" altLang="en-US" sz="18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894" y="1939775"/>
            <a:ext cx="8436229" cy="4442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45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协同</a:t>
            </a:r>
            <a:r>
              <a:rPr lang="zh-CN" altLang="en-US" dirty="0"/>
              <a:t>推荐算法实现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053530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dirty="0"/>
              <a:t>根据物品相似度矩阵和用户评分计算用户推荐列表</a:t>
            </a:r>
            <a:r>
              <a:rPr lang="zh-CN" altLang="en-US" sz="1800" dirty="0" smtClean="0"/>
              <a:t>，</a:t>
            </a:r>
            <a:r>
              <a:rPr lang="zh-CN" altLang="en-US" sz="1800" dirty="0"/>
              <a:t>计算公式是</a:t>
            </a:r>
            <a:r>
              <a:rPr lang="en-US" altLang="zh-CN" sz="1800" b="1" dirty="0"/>
              <a:t>R</a:t>
            </a:r>
            <a:r>
              <a:rPr lang="en-US" altLang="zh-CN" sz="1800" dirty="0"/>
              <a:t>=</a:t>
            </a:r>
            <a:r>
              <a:rPr lang="en-US" altLang="zh-CN" sz="1800" b="1" dirty="0"/>
              <a:t>W</a:t>
            </a:r>
            <a:r>
              <a:rPr lang="zh-CN" altLang="en-US" sz="1800" dirty="0"/>
              <a:t>*</a:t>
            </a:r>
            <a:r>
              <a:rPr lang="en-US" altLang="zh-CN" sz="1800" b="1" dirty="0"/>
              <a:t>A</a:t>
            </a:r>
            <a:r>
              <a:rPr lang="zh-CN" altLang="en-US" sz="1800" dirty="0"/>
              <a:t>，取推荐计算中用户未评分过的物品，并且按照计算结果倒序推荐给用户。</a:t>
            </a:r>
            <a:endParaRPr lang="zh-CN" altLang="en-US" sz="1800" b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886" y="2421682"/>
            <a:ext cx="707707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75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协同</a:t>
            </a:r>
            <a:r>
              <a:rPr lang="zh-CN" altLang="en-US" dirty="0"/>
              <a:t>推荐算法实现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053530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dirty="0"/>
              <a:t>其推荐计算实现了分布式</a:t>
            </a:r>
            <a:r>
              <a:rPr lang="zh-CN" altLang="en-US" sz="1800" dirty="0" smtClean="0"/>
              <a:t>计算。</a:t>
            </a:r>
            <a:endParaRPr lang="zh-CN" altLang="en-US" sz="1800" b="1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142" y="538804"/>
            <a:ext cx="683895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96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源码分析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2" y="1701601"/>
            <a:ext cx="11756076" cy="330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10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源码分析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 algn="ctr">
              <a:buNone/>
            </a:pPr>
            <a:r>
              <a:rPr lang="zh-CN" altLang="zh-CN" sz="4400" dirty="0"/>
              <a:t>源码</a:t>
            </a:r>
            <a:r>
              <a:rPr lang="zh-CN" altLang="zh-CN" sz="4400" dirty="0" smtClean="0"/>
              <a:t>分析</a:t>
            </a:r>
            <a:r>
              <a:rPr lang="zh-CN" altLang="en-US" sz="4400" dirty="0" smtClean="0"/>
              <a:t>讲解</a:t>
            </a:r>
            <a:endParaRPr lang="en-US" altLang="zh-CN" sz="4400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1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实例代码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 algn="ctr">
              <a:buNone/>
            </a:pPr>
            <a:r>
              <a:rPr lang="zh-CN" altLang="zh-CN" sz="4400" dirty="0"/>
              <a:t>实例代码</a:t>
            </a:r>
            <a:r>
              <a:rPr lang="zh-CN" altLang="en-US" sz="4400" dirty="0" smtClean="0"/>
              <a:t>讲解</a:t>
            </a:r>
            <a:endParaRPr lang="en-US" altLang="zh-CN" sz="4400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14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4294967295"/>
          </p:nvPr>
        </p:nvSpPr>
        <p:spPr>
          <a:xfrm>
            <a:off x="8746702" y="6432453"/>
            <a:ext cx="2847763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77B87E-B5C5-40CB-9E3E-78438E974F9E}" type="slidenum">
              <a:rPr lang="zh-CN" altLang="en-US"/>
              <a:pPr>
                <a:defRPr/>
              </a:pPr>
              <a:t>17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概述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050" name="Picture 2" descr="http://images0.cnblogs.com/blog2015/764331/201506/0115345842640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02" y="1629594"/>
            <a:ext cx="4968552" cy="435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5598294" y="1558741"/>
            <a:ext cx="6192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latin typeface="+mn-ea"/>
                <a:ea typeface="+mn-ea"/>
              </a:rPr>
              <a:t>协同过滤</a:t>
            </a:r>
            <a:r>
              <a:rPr lang="zh-CN" altLang="en-US" sz="2000" b="1" dirty="0" smtClean="0">
                <a:latin typeface="+mn-ea"/>
                <a:ea typeface="+mn-ea"/>
              </a:rPr>
              <a:t>推荐算法</a:t>
            </a:r>
            <a:r>
              <a:rPr lang="zh-CN" altLang="en-US" sz="2000" dirty="0">
                <a:latin typeface="+mn-ea"/>
                <a:ea typeface="+mn-ea"/>
              </a:rPr>
              <a:t>，</a:t>
            </a:r>
            <a:r>
              <a:rPr lang="zh-CN" altLang="en-US" sz="2000" dirty="0" smtClean="0">
                <a:latin typeface="+mn-ea"/>
                <a:ea typeface="+mn-ea"/>
              </a:rPr>
              <a:t>是</a:t>
            </a:r>
            <a:r>
              <a:rPr lang="zh-CN" altLang="en-US" sz="2000" dirty="0">
                <a:latin typeface="+mn-ea"/>
                <a:ea typeface="+mn-ea"/>
              </a:rPr>
              <a:t>最经典、最常用的推荐算法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  <a:ea typeface="+mn-ea"/>
              </a:rPr>
              <a:t>通过</a:t>
            </a:r>
            <a:r>
              <a:rPr lang="zh-CN" altLang="en-US" sz="2000" dirty="0">
                <a:latin typeface="+mn-ea"/>
                <a:ea typeface="+mn-ea"/>
              </a:rPr>
              <a:t>分析用户兴趣，在用户群中找到指定用户的相似用户，综合这些相似用户对某一</a:t>
            </a:r>
            <a:r>
              <a:rPr lang="zh-CN" altLang="en-US" sz="2000" dirty="0" smtClean="0">
                <a:latin typeface="+mn-ea"/>
                <a:ea typeface="+mn-ea"/>
              </a:rPr>
              <a:t>信息</a:t>
            </a:r>
            <a:r>
              <a:rPr lang="zh-CN" altLang="en-US" sz="2000" dirty="0">
                <a:latin typeface="+mn-ea"/>
                <a:ea typeface="+mn-ea"/>
              </a:rPr>
              <a:t>的评价，形成系统关于该指定用户对此信息的喜好程度</a:t>
            </a:r>
            <a:r>
              <a:rPr lang="zh-CN" altLang="en-US" sz="2000" dirty="0" smtClean="0">
                <a:latin typeface="+mn-ea"/>
                <a:ea typeface="+mn-ea"/>
              </a:rPr>
              <a:t>预测。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+mn-ea"/>
                <a:ea typeface="+mn-ea"/>
              </a:rPr>
              <a:t>要实现协同过滤，需要以下几个步骤</a:t>
            </a:r>
            <a:r>
              <a:rPr lang="zh-CN" altLang="en-US" sz="2000" dirty="0" smtClean="0">
                <a:latin typeface="+mn-ea"/>
                <a:ea typeface="+mn-ea"/>
              </a:rPr>
              <a:t>：</a:t>
            </a:r>
            <a:endParaRPr lang="zh-CN" altLang="en-US" sz="20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+mn-ea"/>
                <a:ea typeface="+mn-ea"/>
              </a:rPr>
              <a:t>1</a:t>
            </a:r>
            <a:r>
              <a:rPr lang="zh-CN" altLang="en-US" sz="2000" dirty="0">
                <a:latin typeface="+mn-ea"/>
                <a:ea typeface="+mn-ea"/>
              </a:rPr>
              <a:t>）收集用户偏好；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+mn-ea"/>
                <a:ea typeface="+mn-ea"/>
              </a:rPr>
              <a:t>2</a:t>
            </a:r>
            <a:r>
              <a:rPr lang="zh-CN" altLang="en-US" sz="2000" dirty="0">
                <a:latin typeface="+mn-ea"/>
                <a:ea typeface="+mn-ea"/>
              </a:rPr>
              <a:t>）找到相似的用户或物品</a:t>
            </a:r>
            <a:r>
              <a:rPr lang="zh-CN" altLang="en-US" sz="2000" dirty="0" smtClean="0">
                <a:latin typeface="+mn-ea"/>
                <a:ea typeface="+mn-ea"/>
              </a:rPr>
              <a:t>；</a:t>
            </a:r>
            <a:endParaRPr lang="en-US" altLang="zh-CN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+mn-ea"/>
                <a:ea typeface="+mn-ea"/>
              </a:rPr>
              <a:t>3</a:t>
            </a:r>
            <a:r>
              <a:rPr lang="zh-CN" altLang="en-US" sz="2000" dirty="0" smtClean="0">
                <a:latin typeface="+mn-ea"/>
                <a:ea typeface="+mn-ea"/>
              </a:rPr>
              <a:t>）</a:t>
            </a:r>
            <a:r>
              <a:rPr lang="zh-CN" altLang="en-US" sz="2000" dirty="0">
                <a:latin typeface="+mn-ea"/>
                <a:ea typeface="+mn-ea"/>
              </a:rPr>
              <a:t>计算推荐</a:t>
            </a:r>
            <a:r>
              <a:rPr lang="zh-CN" altLang="en-US" sz="2000" dirty="0" smtClean="0">
                <a:latin typeface="+mn-ea"/>
                <a:ea typeface="+mn-ea"/>
              </a:rPr>
              <a:t>。</a:t>
            </a:r>
            <a:endParaRPr lang="zh-CN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875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用户</a:t>
            </a:r>
            <a:r>
              <a:rPr lang="zh-CN" altLang="en-US" dirty="0"/>
              <a:t>评分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62635" y="13499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600" dirty="0" smtClean="0"/>
              <a:t>从</a:t>
            </a:r>
            <a:r>
              <a:rPr lang="zh-CN" altLang="en-US" sz="1600" dirty="0"/>
              <a:t>用户的行为和偏好中发现规律，并基于此进行推荐，所以收集用户的偏好信息成为</a:t>
            </a:r>
            <a:r>
              <a:rPr lang="zh-CN" altLang="en-US" sz="1600" dirty="0" smtClean="0"/>
              <a:t>系统推荐</a:t>
            </a:r>
            <a:r>
              <a:rPr lang="zh-CN" altLang="en-US" sz="1600" dirty="0"/>
              <a:t>效果最基础的决定因素。用户有很多种方式向系统提供自己的偏好信息，比如：评分、</a:t>
            </a:r>
            <a:r>
              <a:rPr lang="zh-CN" altLang="en-US" sz="1600" dirty="0" smtClean="0"/>
              <a:t>投票</a:t>
            </a:r>
            <a:r>
              <a:rPr lang="zh-CN" altLang="en-US" sz="1600" dirty="0"/>
              <a:t>、转发、保存书签、购买、点击流、页面停留时间等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en-US" altLang="zh-CN" sz="1600" dirty="0"/>
              <a:t>1. </a:t>
            </a:r>
            <a:r>
              <a:rPr lang="zh-CN" altLang="en-US" sz="1600" dirty="0"/>
              <a:t>将不同的行为分组</a:t>
            </a:r>
          </a:p>
          <a:p>
            <a:pPr marL="0" indent="0">
              <a:buNone/>
            </a:pPr>
            <a:r>
              <a:rPr lang="zh-CN" altLang="en-US" sz="1600" dirty="0" smtClean="0"/>
              <a:t>       一般</a:t>
            </a:r>
            <a:r>
              <a:rPr lang="zh-CN" altLang="en-US" sz="1600" dirty="0"/>
              <a:t>可以分为查看和购买，然后基于不同的用户行为，计算不同用户或者物品的相似度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en-US" altLang="zh-CN" sz="1600" dirty="0"/>
              <a:t>2. </a:t>
            </a:r>
            <a:r>
              <a:rPr lang="zh-CN" altLang="en-US" sz="1600" dirty="0"/>
              <a:t>对不同行为进行加权</a:t>
            </a:r>
          </a:p>
          <a:p>
            <a:pPr marL="0" indent="0">
              <a:buNone/>
            </a:pPr>
            <a:r>
              <a:rPr lang="zh-CN" altLang="en-US" sz="1600" dirty="0" smtClean="0"/>
              <a:t>        对</a:t>
            </a:r>
            <a:r>
              <a:rPr lang="zh-CN" altLang="en-US" sz="1600" dirty="0"/>
              <a:t>不同行为产生的用户喜好进行加权，然后求出用户对物品的总体喜好。当我们收集好</a:t>
            </a:r>
            <a:r>
              <a:rPr lang="zh-CN" altLang="en-US" sz="1600" dirty="0" smtClean="0"/>
              <a:t>用户</a:t>
            </a:r>
            <a:r>
              <a:rPr lang="zh-CN" altLang="en-US" sz="1600" dirty="0"/>
              <a:t>的行为数据后，还要</a:t>
            </a:r>
            <a:r>
              <a:rPr lang="zh-CN" altLang="en-US" sz="1600" dirty="0" smtClean="0"/>
              <a:t>对       数据</a:t>
            </a:r>
            <a:r>
              <a:rPr lang="zh-CN" altLang="en-US" sz="1600" dirty="0"/>
              <a:t>进行预处理，最核心的工作就是减噪和归一化。</a:t>
            </a:r>
            <a:endParaRPr lang="en-US" altLang="zh-CN" sz="1600" dirty="0" smtClean="0"/>
          </a:p>
          <a:p>
            <a:endParaRPr lang="zh-CN" altLang="en-US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902" y="4725938"/>
            <a:ext cx="77343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73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相似度</a:t>
            </a:r>
            <a:r>
              <a:rPr lang="zh-CN" altLang="en-US" dirty="0"/>
              <a:t>计算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/>
              <a:t>对用户的行为分析得到用户的偏好后，可以根据用户的偏好计算相似用户和物品，然后</a:t>
            </a:r>
            <a:r>
              <a:rPr lang="zh-CN" altLang="en-US" sz="2000" dirty="0" smtClean="0"/>
              <a:t>可以</a:t>
            </a:r>
            <a:r>
              <a:rPr lang="zh-CN" altLang="en-US" sz="2000" dirty="0"/>
              <a:t>基于相似用户或物品进行推荐。这就是协同过滤中的</a:t>
            </a:r>
            <a:r>
              <a:rPr lang="zh-CN" altLang="en-US" sz="2000" b="1" dirty="0"/>
              <a:t>两个分支了，即基于用户的协同过滤</a:t>
            </a:r>
            <a:r>
              <a:rPr lang="zh-CN" altLang="en-US" sz="2000" b="1" dirty="0" smtClean="0"/>
              <a:t>和基于</a:t>
            </a:r>
            <a:r>
              <a:rPr lang="zh-CN" altLang="en-US" sz="2000" b="1" dirty="0"/>
              <a:t>物品的协同过滤</a:t>
            </a:r>
            <a:r>
              <a:rPr lang="zh-CN" altLang="en-US" sz="1600" b="1" dirty="0"/>
              <a:t>。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046" y="2925738"/>
            <a:ext cx="45815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92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相似度</a:t>
            </a:r>
            <a:r>
              <a:rPr lang="zh-CN" altLang="en-US" dirty="0"/>
              <a:t>计算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6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806" y="1197546"/>
            <a:ext cx="9289032" cy="4825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17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相似度</a:t>
            </a:r>
            <a:r>
              <a:rPr lang="zh-CN" altLang="en-US" dirty="0"/>
              <a:t>计算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1600" dirty="0" smtClean="0"/>
          </a:p>
          <a:p>
            <a:endParaRPr lang="en-US" altLang="zh-CN" sz="1600" dirty="0"/>
          </a:p>
          <a:p>
            <a:endParaRPr lang="en-US" altLang="zh-CN" sz="1600" dirty="0" smtClean="0"/>
          </a:p>
          <a:p>
            <a:endParaRPr lang="en-US" altLang="zh-CN" sz="1600" dirty="0"/>
          </a:p>
          <a:p>
            <a:endParaRPr lang="en-US" altLang="zh-CN" sz="1600" dirty="0" smtClean="0"/>
          </a:p>
          <a:p>
            <a:endParaRPr lang="en-US" altLang="zh-CN" sz="1600" dirty="0"/>
          </a:p>
          <a:p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en-US" altLang="zh-CN" sz="1600" dirty="0" smtClean="0"/>
              <a:t>3</a:t>
            </a:r>
            <a:r>
              <a:rPr lang="en-US" altLang="zh-CN" sz="1600" dirty="0"/>
              <a:t>. </a:t>
            </a:r>
            <a:r>
              <a:rPr lang="zh-CN" altLang="en-US" sz="1600" dirty="0"/>
              <a:t>皮尔逊相关系数（</a:t>
            </a:r>
            <a:r>
              <a:rPr lang="en-US" altLang="zh-CN" sz="1600" dirty="0"/>
              <a:t>Pearson Correlation Coefficient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r>
              <a:rPr lang="it-IT" altLang="zh-CN" sz="1600" dirty="0"/>
              <a:t>4. Cosine </a:t>
            </a:r>
            <a:r>
              <a:rPr lang="zh-CN" altLang="it-IT" sz="1600" dirty="0"/>
              <a:t>相似度（</a:t>
            </a:r>
            <a:r>
              <a:rPr lang="it-IT" altLang="zh-CN" sz="1600" dirty="0"/>
              <a:t>Cosine Similarity</a:t>
            </a:r>
            <a:r>
              <a:rPr lang="zh-CN" altLang="it-IT" sz="1600" dirty="0" smtClean="0"/>
              <a:t>）</a:t>
            </a:r>
            <a:endParaRPr lang="en-US" altLang="zh-CN" sz="1600" dirty="0" smtClean="0"/>
          </a:p>
          <a:p>
            <a:r>
              <a:rPr lang="en-US" altLang="zh-CN" sz="1600" dirty="0"/>
              <a:t>5. </a:t>
            </a:r>
            <a:r>
              <a:rPr lang="en-US" altLang="zh-CN" sz="1600" dirty="0" err="1"/>
              <a:t>Tanimoto</a:t>
            </a:r>
            <a:r>
              <a:rPr lang="en-US" altLang="zh-CN" sz="1600" dirty="0"/>
              <a:t> </a:t>
            </a:r>
            <a:r>
              <a:rPr lang="zh-CN" altLang="en-US" sz="1600" dirty="0"/>
              <a:t>系数（</a:t>
            </a:r>
            <a:r>
              <a:rPr lang="en-US" altLang="zh-CN" sz="1600" dirty="0" err="1"/>
              <a:t>Tanimoto</a:t>
            </a:r>
            <a:r>
              <a:rPr lang="en-US" altLang="zh-CN" sz="1600" dirty="0"/>
              <a:t> Coefficient</a:t>
            </a:r>
            <a:r>
              <a:rPr lang="zh-CN" altLang="en-US" sz="1600" dirty="0"/>
              <a:t>）</a:t>
            </a:r>
            <a:endParaRPr lang="zh-CN" altLang="en-US" sz="16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66" y="1341562"/>
            <a:ext cx="81248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38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推荐</a:t>
            </a:r>
            <a:r>
              <a:rPr lang="zh-CN" altLang="en-US" dirty="0"/>
              <a:t>计算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/>
              <a:t>1. </a:t>
            </a:r>
            <a:r>
              <a:rPr lang="zh-CN" altLang="en-US" sz="1800" dirty="0"/>
              <a:t>基于用户的</a:t>
            </a:r>
            <a:r>
              <a:rPr lang="en-US" altLang="zh-CN" sz="1800" dirty="0"/>
              <a:t>CF</a:t>
            </a:r>
            <a:r>
              <a:rPr lang="zh-CN" altLang="en-US" sz="1800" dirty="0"/>
              <a:t>（</a:t>
            </a:r>
            <a:r>
              <a:rPr lang="en-US" altLang="zh-CN" sz="1800" dirty="0"/>
              <a:t>User CF</a:t>
            </a:r>
            <a:r>
              <a:rPr lang="zh-CN" altLang="en-US" sz="1800" dirty="0"/>
              <a:t>）</a:t>
            </a:r>
          </a:p>
          <a:p>
            <a:r>
              <a:rPr lang="zh-CN" altLang="en-US" sz="1800" dirty="0"/>
              <a:t>基于用户的 </a:t>
            </a:r>
            <a:r>
              <a:rPr lang="en-US" altLang="zh-CN" sz="1800" dirty="0"/>
              <a:t>CF </a:t>
            </a:r>
            <a:r>
              <a:rPr lang="zh-CN" altLang="en-US" sz="1800" dirty="0"/>
              <a:t>的基本思想相当简单：基于用户对物品的偏好找到相邻的邻居用户，</a:t>
            </a:r>
            <a:r>
              <a:rPr lang="zh-CN" altLang="en-US" sz="1800" dirty="0" smtClean="0"/>
              <a:t>然后将</a:t>
            </a:r>
            <a:r>
              <a:rPr lang="zh-CN" altLang="en-US" sz="1800" dirty="0"/>
              <a:t>邻居用户喜欢的推荐给当前用户。在计算上，就是将一个用户对所有物品的偏好作为一个</a:t>
            </a:r>
            <a:r>
              <a:rPr lang="zh-CN" altLang="en-US" sz="1800" dirty="0" smtClean="0"/>
              <a:t>向量</a:t>
            </a:r>
            <a:r>
              <a:rPr lang="zh-CN" altLang="en-US" sz="1800" dirty="0"/>
              <a:t>来计算用户之间的相似度，找到</a:t>
            </a:r>
            <a:r>
              <a:rPr lang="en-US" altLang="zh-CN" sz="1800" dirty="0"/>
              <a:t>K </a:t>
            </a:r>
            <a:r>
              <a:rPr lang="zh-CN" altLang="en-US" sz="1800" dirty="0"/>
              <a:t>邻居后，根据邻居的相似度权重及其对物品的偏好，</a:t>
            </a:r>
            <a:r>
              <a:rPr lang="zh-CN" altLang="en-US" sz="1800" dirty="0" smtClean="0"/>
              <a:t>预测当前</a:t>
            </a:r>
            <a:r>
              <a:rPr lang="zh-CN" altLang="en-US" sz="1800" dirty="0"/>
              <a:t>用户没有偏好的未涉及物品，计算得到一个排序的物品列表作为推荐。图</a:t>
            </a:r>
            <a:r>
              <a:rPr lang="en-US" altLang="zh-CN" sz="1800" dirty="0"/>
              <a:t>14-1 </a:t>
            </a:r>
            <a:r>
              <a:rPr lang="zh-CN" altLang="en-US" sz="1800" dirty="0"/>
              <a:t>给出了一</a:t>
            </a:r>
            <a:r>
              <a:rPr lang="zh-CN" altLang="en-US" sz="1800" dirty="0" smtClean="0"/>
              <a:t>个例子</a:t>
            </a:r>
            <a:r>
              <a:rPr lang="zh-CN" altLang="en-US" sz="1800" dirty="0"/>
              <a:t>，对于用户</a:t>
            </a:r>
            <a:r>
              <a:rPr lang="en-US" altLang="zh-CN" sz="1800" dirty="0"/>
              <a:t>A</a:t>
            </a:r>
            <a:r>
              <a:rPr lang="zh-CN" altLang="en-US" sz="1800" dirty="0"/>
              <a:t>，根据用户的历史偏好，这里只计算得到一个邻居</a:t>
            </a:r>
            <a:r>
              <a:rPr lang="en-US" altLang="zh-CN" sz="1800" dirty="0"/>
              <a:t>-</a:t>
            </a:r>
            <a:r>
              <a:rPr lang="zh-CN" altLang="en-US" sz="1800" dirty="0"/>
              <a:t>用户</a:t>
            </a:r>
            <a:r>
              <a:rPr lang="en-US" altLang="zh-CN" sz="1800" dirty="0"/>
              <a:t>C</a:t>
            </a:r>
            <a:r>
              <a:rPr lang="zh-CN" altLang="en-US" sz="1800" dirty="0"/>
              <a:t>，然后将用户</a:t>
            </a:r>
            <a:r>
              <a:rPr lang="en-US" altLang="zh-CN" sz="1800" dirty="0"/>
              <a:t>C </a:t>
            </a:r>
            <a:r>
              <a:rPr lang="zh-CN" altLang="en-US" sz="1800" dirty="0" smtClean="0"/>
              <a:t>喜欢</a:t>
            </a:r>
            <a:r>
              <a:rPr lang="zh-CN" altLang="en-US" sz="1800" dirty="0"/>
              <a:t>的物品</a:t>
            </a:r>
            <a:r>
              <a:rPr lang="en-US" altLang="zh-CN" sz="1800" dirty="0"/>
              <a:t>D </a:t>
            </a:r>
            <a:r>
              <a:rPr lang="zh-CN" altLang="en-US" sz="1800" dirty="0"/>
              <a:t>推荐给用户</a:t>
            </a:r>
            <a:r>
              <a:rPr lang="en-US" altLang="zh-CN" sz="1800" dirty="0"/>
              <a:t>A</a:t>
            </a:r>
            <a:r>
              <a:rPr lang="zh-CN" altLang="en-US" sz="1800" dirty="0" smtClean="0"/>
              <a:t>。</a:t>
            </a:r>
            <a:endParaRPr lang="zh-CN" altLang="en-US" sz="18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3861842"/>
            <a:ext cx="51720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191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推荐</a:t>
            </a:r>
            <a:r>
              <a:rPr lang="zh-CN" altLang="en-US" dirty="0"/>
              <a:t>计算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/>
              <a:t>2. </a:t>
            </a:r>
            <a:r>
              <a:rPr lang="zh-CN" altLang="en-US" sz="1800" dirty="0"/>
              <a:t>基于物品的</a:t>
            </a:r>
            <a:r>
              <a:rPr lang="en-US" altLang="zh-CN" sz="1800" dirty="0"/>
              <a:t>CF</a:t>
            </a:r>
            <a:r>
              <a:rPr lang="zh-CN" altLang="en-US" sz="1800" dirty="0"/>
              <a:t>（</a:t>
            </a:r>
            <a:r>
              <a:rPr lang="en-US" altLang="zh-CN" sz="1800" dirty="0"/>
              <a:t>Item CF</a:t>
            </a:r>
            <a:r>
              <a:rPr lang="zh-CN" altLang="en-US" sz="1800" dirty="0"/>
              <a:t>）</a:t>
            </a:r>
          </a:p>
          <a:p>
            <a:r>
              <a:rPr lang="zh-CN" altLang="en-US" sz="1800" dirty="0"/>
              <a:t>基于物品的</a:t>
            </a:r>
            <a:r>
              <a:rPr lang="en-US" altLang="zh-CN" sz="1800" dirty="0"/>
              <a:t>CF </a:t>
            </a:r>
            <a:r>
              <a:rPr lang="zh-CN" altLang="en-US" sz="1800" dirty="0"/>
              <a:t>的原理和基于用户的</a:t>
            </a:r>
            <a:r>
              <a:rPr lang="en-US" altLang="zh-CN" sz="1800" dirty="0"/>
              <a:t>CF </a:t>
            </a:r>
            <a:r>
              <a:rPr lang="zh-CN" altLang="en-US" sz="1800" dirty="0"/>
              <a:t>类似，只是在计算邻居时采用物品本身，而不是</a:t>
            </a:r>
            <a:r>
              <a:rPr lang="zh-CN" altLang="en-US" sz="1800" dirty="0" smtClean="0"/>
              <a:t>从用户</a:t>
            </a:r>
            <a:r>
              <a:rPr lang="zh-CN" altLang="en-US" sz="1800" dirty="0"/>
              <a:t>的角度。即基于用户对物品的偏好找到相似的物品，然后根据用户的历史偏好，推荐</a:t>
            </a:r>
            <a:r>
              <a:rPr lang="zh-CN" altLang="en-US" sz="1800" dirty="0" smtClean="0"/>
              <a:t>相似</a:t>
            </a:r>
            <a:r>
              <a:rPr lang="zh-CN" altLang="en-US" sz="1800" dirty="0"/>
              <a:t>的物品给他。从计算的角度看，就是将所有用户对某个物品的偏好作为一个向量来计算物品</a:t>
            </a:r>
            <a:r>
              <a:rPr lang="zh-CN" altLang="en-US" sz="1800" dirty="0" smtClean="0"/>
              <a:t>之间</a:t>
            </a:r>
            <a:r>
              <a:rPr lang="zh-CN" altLang="en-US" sz="1800" dirty="0"/>
              <a:t>的相似度，得到物品的相似物品后，根据用户历史的偏好预测当前用户还没有表示偏好的</a:t>
            </a:r>
            <a:r>
              <a:rPr lang="zh-CN" altLang="en-US" sz="1800" dirty="0" smtClean="0"/>
              <a:t>物品</a:t>
            </a:r>
            <a:r>
              <a:rPr lang="zh-CN" altLang="en-US" sz="1800" dirty="0"/>
              <a:t>，计算得到一个排序的物品列表作为推荐。</a:t>
            </a:r>
            <a:endParaRPr lang="zh-CN" altLang="en-US" sz="18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194" y="3429794"/>
            <a:ext cx="4110312" cy="2621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88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协同</a:t>
            </a:r>
            <a:r>
              <a:rPr lang="zh-CN" altLang="en-US" dirty="0"/>
              <a:t>推荐算法实现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75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738643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dirty="0"/>
              <a:t>根据用户评分矩阵采用同现</a:t>
            </a:r>
            <a:r>
              <a:rPr lang="zh-CN" altLang="en-US" sz="1800" dirty="0" smtClean="0"/>
              <a:t>相似度</a:t>
            </a:r>
            <a:r>
              <a:rPr lang="zh-CN" altLang="en-US" sz="1800" dirty="0"/>
              <a:t>计算物品相似度矩阵。</a:t>
            </a:r>
            <a:endParaRPr lang="zh-CN" altLang="en-US" sz="18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450" y="2133650"/>
            <a:ext cx="6905625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646" y="1590725"/>
            <a:ext cx="15525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31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7095</TotalTime>
  <Words>782</Words>
  <Application>Microsoft Office PowerPoint</Application>
  <PresentationFormat>自定义</PresentationFormat>
  <Paragraphs>190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Spark机器学习案例实战—06</vt:lpstr>
      <vt:lpstr>概述</vt:lpstr>
      <vt:lpstr>用户评分</vt:lpstr>
      <vt:lpstr>相似度计算</vt:lpstr>
      <vt:lpstr>相似度计算</vt:lpstr>
      <vt:lpstr>相似度计算</vt:lpstr>
      <vt:lpstr>推荐计算</vt:lpstr>
      <vt:lpstr>推荐计算</vt:lpstr>
      <vt:lpstr>协同推荐算法实现</vt:lpstr>
      <vt:lpstr>协同推荐算法实现</vt:lpstr>
      <vt:lpstr>协同推荐算法实现</vt:lpstr>
      <vt:lpstr>协同推荐算法实现</vt:lpstr>
      <vt:lpstr>协同推荐算法实现</vt:lpstr>
      <vt:lpstr>源码分析</vt:lpstr>
      <vt:lpstr>源码分析</vt:lpstr>
      <vt:lpstr>实例代码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黄志洪</dc:creator>
  <cp:lastModifiedBy>sunbow</cp:lastModifiedBy>
  <cp:revision>392</cp:revision>
  <cp:lastPrinted>2012-03-16T05:44:49Z</cp:lastPrinted>
  <dcterms:modified xsi:type="dcterms:W3CDTF">2016-10-07T06:10:22Z</dcterms:modified>
</cp:coreProperties>
</file>